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0"/>
  </p:notesMasterIdLst>
  <p:sldIdLst>
    <p:sldId id="256" r:id="rId2"/>
    <p:sldId id="467" r:id="rId3"/>
    <p:sldId id="440" r:id="rId4"/>
    <p:sldId id="383" r:id="rId5"/>
    <p:sldId id="466" r:id="rId6"/>
    <p:sldId id="385" r:id="rId7"/>
    <p:sldId id="464" r:id="rId8"/>
    <p:sldId id="463" r:id="rId9"/>
    <p:sldId id="384" r:id="rId10"/>
    <p:sldId id="257" r:id="rId11"/>
    <p:sldId id="441" r:id="rId12"/>
    <p:sldId id="258" r:id="rId13"/>
    <p:sldId id="450" r:id="rId14"/>
    <p:sldId id="451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42" r:id="rId33"/>
    <p:sldId id="405" r:id="rId34"/>
    <p:sldId id="422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53" r:id="rId51"/>
    <p:sldId id="443" r:id="rId52"/>
    <p:sldId id="265" r:id="rId53"/>
    <p:sldId id="266" r:id="rId54"/>
    <p:sldId id="267" r:id="rId55"/>
    <p:sldId id="268" r:id="rId56"/>
    <p:sldId id="269" r:id="rId57"/>
    <p:sldId id="270" r:id="rId58"/>
    <p:sldId id="452" r:id="rId59"/>
    <p:sldId id="465" r:id="rId60"/>
    <p:sldId id="271" r:id="rId61"/>
    <p:sldId id="274" r:id="rId62"/>
    <p:sldId id="275" r:id="rId63"/>
    <p:sldId id="276" r:id="rId64"/>
    <p:sldId id="277" r:id="rId65"/>
    <p:sldId id="278" r:id="rId66"/>
    <p:sldId id="285" r:id="rId67"/>
    <p:sldId id="279" r:id="rId68"/>
    <p:sldId id="280" r:id="rId69"/>
    <p:sldId id="282" r:id="rId70"/>
    <p:sldId id="283" r:id="rId71"/>
    <p:sldId id="284" r:id="rId72"/>
    <p:sldId id="281" r:id="rId73"/>
    <p:sldId id="444" r:id="rId74"/>
    <p:sldId id="286" r:id="rId75"/>
    <p:sldId id="454" r:id="rId76"/>
    <p:sldId id="456" r:id="rId77"/>
    <p:sldId id="455" r:id="rId78"/>
    <p:sldId id="457" r:id="rId79"/>
    <p:sldId id="287" r:id="rId80"/>
    <p:sldId id="445" r:id="rId81"/>
    <p:sldId id="288" r:id="rId82"/>
    <p:sldId id="289" r:id="rId83"/>
    <p:sldId id="290" r:id="rId84"/>
    <p:sldId id="291" r:id="rId85"/>
    <p:sldId id="292" r:id="rId86"/>
    <p:sldId id="293" r:id="rId87"/>
    <p:sldId id="294" r:id="rId88"/>
    <p:sldId id="295" r:id="rId89"/>
    <p:sldId id="296" r:id="rId90"/>
    <p:sldId id="446" r:id="rId91"/>
    <p:sldId id="297" r:id="rId92"/>
    <p:sldId id="298" r:id="rId93"/>
    <p:sldId id="299" r:id="rId94"/>
    <p:sldId id="300" r:id="rId95"/>
    <p:sldId id="301" r:id="rId96"/>
    <p:sldId id="302" r:id="rId97"/>
    <p:sldId id="303" r:id="rId98"/>
    <p:sldId id="304" r:id="rId99"/>
    <p:sldId id="305" r:id="rId100"/>
    <p:sldId id="306" r:id="rId101"/>
    <p:sldId id="307" r:id="rId102"/>
    <p:sldId id="308" r:id="rId103"/>
    <p:sldId id="309" r:id="rId104"/>
    <p:sldId id="431" r:id="rId105"/>
    <p:sldId id="432" r:id="rId106"/>
    <p:sldId id="447" r:id="rId107"/>
    <p:sldId id="458" r:id="rId108"/>
    <p:sldId id="459" r:id="rId109"/>
    <p:sldId id="460" r:id="rId110"/>
    <p:sldId id="461" r:id="rId111"/>
    <p:sldId id="448" r:id="rId112"/>
    <p:sldId id="433" r:id="rId113"/>
    <p:sldId id="434" r:id="rId114"/>
    <p:sldId id="435" r:id="rId115"/>
    <p:sldId id="436" r:id="rId116"/>
    <p:sldId id="437" r:id="rId117"/>
    <p:sldId id="438" r:id="rId118"/>
    <p:sldId id="439" r:id="rId119"/>
    <p:sldId id="462" r:id="rId120"/>
    <p:sldId id="449" r:id="rId121"/>
    <p:sldId id="430" r:id="rId122"/>
    <p:sldId id="327" r:id="rId123"/>
    <p:sldId id="429" r:id="rId124"/>
    <p:sldId id="328" r:id="rId125"/>
    <p:sldId id="329" r:id="rId126"/>
    <p:sldId id="330" r:id="rId127"/>
    <p:sldId id="427" r:id="rId128"/>
    <p:sldId id="333" r:id="rId129"/>
    <p:sldId id="334" r:id="rId130"/>
    <p:sldId id="335" r:id="rId131"/>
    <p:sldId id="428" r:id="rId132"/>
    <p:sldId id="337" r:id="rId133"/>
    <p:sldId id="339" r:id="rId134"/>
    <p:sldId id="338" r:id="rId135"/>
    <p:sldId id="423" r:id="rId136"/>
    <p:sldId id="424" r:id="rId137"/>
    <p:sldId id="425" r:id="rId138"/>
    <p:sldId id="426" r:id="rId1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7FB"/>
    <a:srgbClr val="F8F8F8"/>
    <a:srgbClr val="F7F7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.host\Shared%20Folders\Documents\University%20of%20Melbourne\Papers\FGCS_Aneka\experi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.host\Shared%20Folders\Documents\University%20of%20Melbourne\Papers\FGCS_Aneka\experime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.host\Shared%20Folders\Documents\University%20of%20Melbourne\Papers\FGCS_Aneka\experime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.host\Shared%20Folders\Documents\University%20of%20Melbourne\Papers\FGCS_Aneka\experime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.host\Shared%20Folders\Documents\University%20of%20Melbourne\Papers\FGCS_Aneka\experime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Sheet1!$J$1</c:f>
              <c:strCache>
                <c:ptCount val="1"/>
                <c:pt idx="0">
                  <c:v>Overhead %</c:v>
                </c:pt>
              </c:strCache>
            </c:strRef>
          </c:tx>
          <c:cat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200</c:v>
                </c:pt>
              </c:numCache>
            </c:numRef>
          </c:cat>
          <c:val>
            <c:numRef>
              <c:f>Sheet1!$J$2:$J$10</c:f>
              <c:numCache>
                <c:formatCode>General</c:formatCode>
                <c:ptCount val="9"/>
                <c:pt idx="0">
                  <c:v>6.2500000000000139E-2</c:v>
                </c:pt>
                <c:pt idx="1">
                  <c:v>6.639004149377592E-2</c:v>
                </c:pt>
                <c:pt idx="2">
                  <c:v>6.6115702479338928E-2</c:v>
                </c:pt>
                <c:pt idx="3">
                  <c:v>8.0645161290323286E-2</c:v>
                </c:pt>
                <c:pt idx="4">
                  <c:v>9.3750000000001152E-2</c:v>
                </c:pt>
                <c:pt idx="5">
                  <c:v>6.2500000000000139E-2</c:v>
                </c:pt>
                <c:pt idx="6">
                  <c:v>0.11111111111111119</c:v>
                </c:pt>
                <c:pt idx="7">
                  <c:v>0.31034482758620874</c:v>
                </c:pt>
                <c:pt idx="8">
                  <c:v>0.33333333333333331</c:v>
                </c:pt>
              </c:numCache>
            </c:numRef>
          </c:val>
        </c:ser>
        <c:marker val="1"/>
        <c:axId val="53414528"/>
        <c:axId val="55859456"/>
      </c:lineChart>
      <c:catAx>
        <c:axId val="53414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</a:t>
                </a:r>
                <a:r>
                  <a:rPr lang="en-US" baseline="0"/>
                  <a:t> Resources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55859456"/>
        <c:crosses val="autoZero"/>
        <c:auto val="1"/>
        <c:lblAlgn val="ctr"/>
        <c:lblOffset val="100"/>
      </c:catAx>
      <c:valAx>
        <c:axId val="55859456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Infrastrucutre Overhead</a:t>
                </a:r>
              </a:p>
            </c:rich>
          </c:tx>
          <c:layout/>
        </c:title>
        <c:numFmt formatCode="0%" sourceLinked="0"/>
        <c:majorTickMark val="none"/>
        <c:tickLblPos val="nextTo"/>
        <c:crossAx val="5341452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autoTitleDeleted val="1"/>
    <c:plotArea>
      <c:layout/>
      <c:lineChart>
        <c:grouping val="standard"/>
        <c:ser>
          <c:idx val="0"/>
          <c:order val="0"/>
          <c:tx>
            <c:v>Ideal Execution Time</c:v>
          </c:tx>
          <c:dLbls>
            <c:delete val="1"/>
          </c:dLbls>
          <c:cat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200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450</c:v>
                </c:pt>
                <c:pt idx="1">
                  <c:v>225</c:v>
                </c:pt>
                <c:pt idx="2">
                  <c:v>113</c:v>
                </c:pt>
                <c:pt idx="3">
                  <c:v>57</c:v>
                </c:pt>
                <c:pt idx="4">
                  <c:v>29</c:v>
                </c:pt>
                <c:pt idx="5">
                  <c:v>15</c:v>
                </c:pt>
                <c:pt idx="6">
                  <c:v>8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v>Actual Execution Time</c:v>
          </c:tx>
          <c:marker>
            <c:symbol val="circle"/>
            <c:size val="7"/>
          </c:marker>
          <c:dLbls>
            <c:delete val="1"/>
          </c:dLbls>
          <c:cat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200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480</c:v>
                </c:pt>
                <c:pt idx="1">
                  <c:v>241</c:v>
                </c:pt>
                <c:pt idx="2">
                  <c:v>121</c:v>
                </c:pt>
                <c:pt idx="3">
                  <c:v>62</c:v>
                </c:pt>
                <c:pt idx="4">
                  <c:v>32</c:v>
                </c:pt>
                <c:pt idx="5">
                  <c:v>16</c:v>
                </c:pt>
                <c:pt idx="6">
                  <c:v>9</c:v>
                </c:pt>
                <c:pt idx="7">
                  <c:v>5.8</c:v>
                </c:pt>
                <c:pt idx="8">
                  <c:v>4.5</c:v>
                </c:pt>
              </c:numCache>
            </c:numRef>
          </c:val>
        </c:ser>
        <c:dLbls>
          <c:showVal val="1"/>
        </c:dLbls>
        <c:marker val="1"/>
        <c:axId val="55926784"/>
        <c:axId val="55928704"/>
      </c:lineChart>
      <c:catAx>
        <c:axId val="55926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Resources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55928704"/>
        <c:crosses val="autoZero"/>
        <c:auto val="1"/>
        <c:lblAlgn val="ctr"/>
        <c:lblOffset val="100"/>
      </c:catAx>
      <c:valAx>
        <c:axId val="55928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</a:t>
                </a:r>
              </a:p>
              <a:p>
                <a:pPr>
                  <a:defRPr/>
                </a:pPr>
                <a:r>
                  <a:rPr lang="en-US" dirty="0"/>
                  <a:t>(</a:t>
                </a:r>
                <a:r>
                  <a:rPr lang="en-US" dirty="0" smtClean="0"/>
                  <a:t>minutes: decimal scale)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5592678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plotArea>
      <c:layout/>
      <c:lineChart>
        <c:grouping val="standard"/>
        <c:ser>
          <c:idx val="0"/>
          <c:order val="0"/>
          <c:tx>
            <c:v>Ideal Execution Time</c:v>
          </c:tx>
          <c:dLbls>
            <c:delete val="1"/>
          </c:dLbls>
          <c:cat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200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450</c:v>
                </c:pt>
                <c:pt idx="1">
                  <c:v>225</c:v>
                </c:pt>
                <c:pt idx="2">
                  <c:v>113</c:v>
                </c:pt>
                <c:pt idx="3">
                  <c:v>57</c:v>
                </c:pt>
                <c:pt idx="4">
                  <c:v>29</c:v>
                </c:pt>
                <c:pt idx="5">
                  <c:v>15</c:v>
                </c:pt>
                <c:pt idx="6">
                  <c:v>8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v>Actual Execution Time</c:v>
          </c:tx>
          <c:marker>
            <c:symbol val="circle"/>
            <c:size val="7"/>
          </c:marker>
          <c:dLbls>
            <c:delete val="1"/>
          </c:dLbls>
          <c:cat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200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480</c:v>
                </c:pt>
                <c:pt idx="1">
                  <c:v>241</c:v>
                </c:pt>
                <c:pt idx="2">
                  <c:v>121</c:v>
                </c:pt>
                <c:pt idx="3">
                  <c:v>62</c:v>
                </c:pt>
                <c:pt idx="4">
                  <c:v>32</c:v>
                </c:pt>
                <c:pt idx="5">
                  <c:v>16</c:v>
                </c:pt>
                <c:pt idx="6">
                  <c:v>9</c:v>
                </c:pt>
                <c:pt idx="7">
                  <c:v>5.8</c:v>
                </c:pt>
                <c:pt idx="8">
                  <c:v>4.5</c:v>
                </c:pt>
              </c:numCache>
            </c:numRef>
          </c:val>
        </c:ser>
        <c:dLbls>
          <c:showVal val="1"/>
        </c:dLbls>
        <c:marker val="1"/>
        <c:axId val="55949568"/>
        <c:axId val="55964032"/>
      </c:lineChart>
      <c:catAx>
        <c:axId val="55949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Resources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55964032"/>
        <c:crosses val="autoZero"/>
        <c:auto val="1"/>
        <c:lblAlgn val="ctr"/>
        <c:lblOffset val="100"/>
      </c:catAx>
      <c:valAx>
        <c:axId val="55964032"/>
        <c:scaling>
          <c:logBase val="2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</a:t>
                </a:r>
              </a:p>
              <a:p>
                <a:pPr>
                  <a:defRPr/>
                </a:pPr>
                <a:r>
                  <a:rPr lang="en-US" dirty="0"/>
                  <a:t>(</a:t>
                </a:r>
                <a:r>
                  <a:rPr lang="en-US" dirty="0" smtClean="0"/>
                  <a:t>minutes: log2 scale)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5594956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Sheet1!$J$1</c:f>
              <c:strCache>
                <c:ptCount val="1"/>
                <c:pt idx="0">
                  <c:v>Overhead %</c:v>
                </c:pt>
              </c:strCache>
            </c:strRef>
          </c:tx>
          <c:cat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200</c:v>
                </c:pt>
              </c:numCache>
            </c:numRef>
          </c:cat>
          <c:val>
            <c:numRef>
              <c:f>Sheet1!$J$2:$J$10</c:f>
              <c:numCache>
                <c:formatCode>General</c:formatCode>
                <c:ptCount val="9"/>
                <c:pt idx="0">
                  <c:v>6.25E-2</c:v>
                </c:pt>
                <c:pt idx="1">
                  <c:v>6.6390041493775906E-2</c:v>
                </c:pt>
                <c:pt idx="2">
                  <c:v>6.61157024793389E-2</c:v>
                </c:pt>
                <c:pt idx="3">
                  <c:v>8.0645161290322745E-2</c:v>
                </c:pt>
                <c:pt idx="4">
                  <c:v>9.3750000000000833E-2</c:v>
                </c:pt>
                <c:pt idx="5">
                  <c:v>6.25E-2</c:v>
                </c:pt>
                <c:pt idx="6">
                  <c:v>0.11111111111111102</c:v>
                </c:pt>
                <c:pt idx="7">
                  <c:v>0.31034482758620874</c:v>
                </c:pt>
                <c:pt idx="8">
                  <c:v>0.33333333333333331</c:v>
                </c:pt>
              </c:numCache>
            </c:numRef>
          </c:val>
        </c:ser>
        <c:marker val="1"/>
        <c:axId val="55996416"/>
        <c:axId val="55998336"/>
      </c:lineChart>
      <c:catAx>
        <c:axId val="55996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</a:t>
                </a:r>
                <a:r>
                  <a:rPr lang="en-US" baseline="0"/>
                  <a:t> Resources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55998336"/>
        <c:crosses val="autoZero"/>
        <c:auto val="1"/>
        <c:lblAlgn val="ctr"/>
        <c:lblOffset val="100"/>
      </c:catAx>
      <c:valAx>
        <c:axId val="55998336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Infrastrucutre Overhead</a:t>
                </a:r>
              </a:p>
            </c:rich>
          </c:tx>
          <c:layout/>
        </c:title>
        <c:numFmt formatCode="0%" sourceLinked="0"/>
        <c:majorTickMark val="none"/>
        <c:tickLblPos val="nextTo"/>
        <c:crossAx val="5599641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autoTitleDeleted val="1"/>
    <c:plotArea>
      <c:layout/>
      <c:lineChart>
        <c:grouping val="standard"/>
        <c:ser>
          <c:idx val="0"/>
          <c:order val="0"/>
          <c:cat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200</c:v>
                </c:pt>
              </c:numCache>
            </c:numRef>
          </c:cat>
          <c:val>
            <c:numRef>
              <c:f>Sheet1!$H$2:$H$10</c:f>
              <c:numCache>
                <c:formatCode>General</c:formatCode>
                <c:ptCount val="9"/>
                <c:pt idx="0">
                  <c:v>30</c:v>
                </c:pt>
                <c:pt idx="1">
                  <c:v>16</c:v>
                </c:pt>
                <c:pt idx="2">
                  <c:v>8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1.7999999999999889</c:v>
                </c:pt>
                <c:pt idx="8">
                  <c:v>1.5</c:v>
                </c:pt>
              </c:numCache>
            </c:numRef>
          </c:val>
        </c:ser>
        <c:marker val="1"/>
        <c:axId val="56018048"/>
        <c:axId val="56019968"/>
      </c:lineChart>
      <c:catAx>
        <c:axId val="56018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Resources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019968"/>
        <c:crosses val="autoZero"/>
        <c:auto val="1"/>
        <c:lblAlgn val="ctr"/>
        <c:lblOffset val="100"/>
      </c:catAx>
      <c:valAx>
        <c:axId val="56019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Infrastructure Overhead</a:t>
                </a:r>
                <a:r>
                  <a:rPr lang="en-US" sz="1000" b="0" i="0" u="none" strike="noStrike" baseline="0"/>
                  <a:t> </a:t>
                </a:r>
                <a:r>
                  <a:rPr lang="en-US"/>
                  <a:t>(m)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solidFill>
              <a:schemeClr val="tx1"/>
            </a:solidFill>
          </a:ln>
        </c:spPr>
        <c:crossAx val="5601804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style val="39"/>
  <c:chart>
    <c:autoTitleDeleted val="1"/>
    <c:view3D>
      <c:rotX val="30"/>
      <c:rotY val="164"/>
      <c:perspective val="20"/>
    </c:view3D>
    <c:plotArea>
      <c:layout/>
      <c:pie3DChart>
        <c:varyColors val="1"/>
        <c:ser>
          <c:idx val="0"/>
          <c:order val="0"/>
          <c:tx>
            <c:strRef>
              <c:f>components!$F$2</c:f>
              <c:strCache>
                <c:ptCount val="1"/>
                <c:pt idx="0">
                  <c:v>Occurrences</c:v>
                </c:pt>
              </c:strCache>
            </c:strRef>
          </c:tx>
          <c:explosion val="3"/>
          <c:dLbls>
            <c:showLegendKey val="1"/>
            <c:showCatName val="1"/>
            <c:showPercent val="1"/>
            <c:separator>, </c:separator>
          </c:dLbls>
          <c:cat>
            <c:strRef>
              <c:f>components!$E$3:$E$7</c:f>
              <c:strCache>
                <c:ptCount val="5"/>
                <c:pt idx="0">
                  <c:v>DEBUG</c:v>
                </c:pt>
                <c:pt idx="1">
                  <c:v>ERROR</c:v>
                </c:pt>
                <c:pt idx="2">
                  <c:v>INFO</c:v>
                </c:pt>
                <c:pt idx="3">
                  <c:v>SKIPPED</c:v>
                </c:pt>
                <c:pt idx="4">
                  <c:v>WARN</c:v>
                </c:pt>
              </c:strCache>
            </c:strRef>
          </c:cat>
          <c:val>
            <c:numRef>
              <c:f>components!$F$3:$F$7</c:f>
              <c:numCache>
                <c:formatCode>General</c:formatCode>
                <c:ptCount val="5"/>
                <c:pt idx="0">
                  <c:v>133227</c:v>
                </c:pt>
                <c:pt idx="1">
                  <c:v>45363</c:v>
                </c:pt>
                <c:pt idx="2">
                  <c:v>250155</c:v>
                </c:pt>
                <c:pt idx="3">
                  <c:v>691364</c:v>
                </c:pt>
                <c:pt idx="4">
                  <c:v>651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style val="39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components!$C$2</c:f>
              <c:strCache>
                <c:ptCount val="1"/>
                <c:pt idx="0">
                  <c:v>Occurrences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+mn-lt"/>
                  </a:defRPr>
                </a:pPr>
                <a:endParaRPr lang="en-US"/>
              </a:p>
            </c:txPr>
            <c:showVal val="1"/>
          </c:dLbls>
          <c:cat>
            <c:strRef>
              <c:f>components!$B$3:$B$18</c:f>
              <c:strCache>
                <c:ptCount val="16"/>
                <c:pt idx="0">
                  <c:v>AdoApplicationStore</c:v>
                </c:pt>
                <c:pt idx="1">
                  <c:v>AlgorithmBase</c:v>
                </c:pt>
                <c:pt idx="2">
                  <c:v>ApplicationAwareProvisionAlgorithmBase</c:v>
                </c:pt>
                <c:pt idx="3">
                  <c:v>ConfigurationUtil</c:v>
                </c:pt>
                <c:pt idx="4">
                  <c:v>Container</c:v>
                </c:pt>
                <c:pt idx="5">
                  <c:v>DeadlinePriorityProvisioningAlgorithm</c:v>
                </c:pt>
                <c:pt idx="6">
                  <c:v>HeartbeatService</c:v>
                </c:pt>
                <c:pt idx="7">
                  <c:v>IndependentSchedulingService</c:v>
                </c:pt>
                <c:pt idx="8">
                  <c:v>MembershipCatalogue</c:v>
                </c:pt>
                <c:pt idx="9">
                  <c:v>MessageHandler</c:v>
                </c:pt>
                <c:pt idx="10">
                  <c:v>ResourceProvisioningService</c:v>
                </c:pt>
                <c:pt idx="11">
                  <c:v>SKIPPED</c:v>
                </c:pt>
                <c:pt idx="12">
                  <c:v>SchedulerService</c:v>
                </c:pt>
                <c:pt idx="13">
                  <c:v>SimFTPServer</c:v>
                </c:pt>
                <c:pt idx="14">
                  <c:v>StorageService</c:v>
                </c:pt>
                <c:pt idx="15">
                  <c:v>TaskScheduler</c:v>
                </c:pt>
              </c:strCache>
            </c:strRef>
          </c:cat>
          <c:val>
            <c:numRef>
              <c:f>components!$C$3:$C$18</c:f>
              <c:numCache>
                <c:formatCode>General</c:formatCode>
                <c:ptCount val="16"/>
                <c:pt idx="0">
                  <c:v>3</c:v>
                </c:pt>
                <c:pt idx="1">
                  <c:v>189439</c:v>
                </c:pt>
                <c:pt idx="2">
                  <c:v>54878</c:v>
                </c:pt>
                <c:pt idx="3">
                  <c:v>10</c:v>
                </c:pt>
                <c:pt idx="4">
                  <c:v>180</c:v>
                </c:pt>
                <c:pt idx="5">
                  <c:v>55523</c:v>
                </c:pt>
                <c:pt idx="6">
                  <c:v>6</c:v>
                </c:pt>
                <c:pt idx="7">
                  <c:v>984</c:v>
                </c:pt>
                <c:pt idx="8">
                  <c:v>4385</c:v>
                </c:pt>
                <c:pt idx="9">
                  <c:v>5</c:v>
                </c:pt>
                <c:pt idx="10">
                  <c:v>5</c:v>
                </c:pt>
                <c:pt idx="11">
                  <c:v>76895</c:v>
                </c:pt>
                <c:pt idx="12">
                  <c:v>31</c:v>
                </c:pt>
                <c:pt idx="13">
                  <c:v>10</c:v>
                </c:pt>
                <c:pt idx="14">
                  <c:v>610</c:v>
                </c:pt>
                <c:pt idx="15">
                  <c:v>610</c:v>
                </c:pt>
              </c:numCache>
            </c:numRef>
          </c:val>
        </c:ser>
        <c:dLbls>
          <c:showVal val="1"/>
        </c:dLbls>
        <c:shape val="cylinder"/>
        <c:axId val="160927744"/>
        <c:axId val="160929280"/>
        <c:axId val="0"/>
      </c:bar3DChart>
      <c:catAx>
        <c:axId val="1609277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aseline="0">
                <a:latin typeface="+mn-lt"/>
              </a:defRPr>
            </a:pPr>
            <a:endParaRPr lang="en-US"/>
          </a:p>
        </c:txPr>
        <c:crossAx val="160929280"/>
        <c:crosses val="autoZero"/>
        <c:auto val="1"/>
        <c:lblAlgn val="ctr"/>
        <c:lblOffset val="100"/>
      </c:catAx>
      <c:valAx>
        <c:axId val="160929280"/>
        <c:scaling>
          <c:orientation val="minMax"/>
        </c:scaling>
        <c:delete val="1"/>
        <c:axPos val="l"/>
        <c:numFmt formatCode="General" sourceLinked="1"/>
        <c:tickLblPos val="none"/>
        <c:crossAx val="160927744"/>
        <c:crosses val="autoZero"/>
        <c:crossBetween val="between"/>
      </c:valAx>
    </c:plotArea>
    <c:plotVisOnly val="1"/>
    <c:dispBlanksAs val="gap"/>
  </c:chart>
  <c:spPr>
    <a:ln>
      <a:noFill/>
    </a:ln>
    <a:effectLst/>
    <a:scene3d>
      <a:camera prst="orthographicFront"/>
      <a:lightRig rig="threePt" dir="t"/>
    </a:scene3d>
    <a:sp3d prstMaterial="dkEdge"/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88095-A2A1-0043-9BE5-C381DCC4E5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ECF0-3E43-7F42-A408-E8C40C2C8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17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4510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7ECF0-3E43-7F42-A408-E8C40C2C8F22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777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8AAF-7676-449A-8CC5-B5A41A132877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7ECF0-3E43-7F42-A408-E8C40C2C8F22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77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717F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5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934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7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24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908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00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51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68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21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88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EDB9-DDB2-9947-B0AD-45BE75373FA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E575-6990-C94C-AD41-32167669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0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169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05.png"/><Relationship Id="rId17" Type="http://schemas.openxmlformats.org/officeDocument/2006/relationships/image" Target="../media/image208.jpeg"/><Relationship Id="rId2" Type="http://schemas.openxmlformats.org/officeDocument/2006/relationships/image" Target="../media/image197.png"/><Relationship Id="rId16" Type="http://schemas.openxmlformats.org/officeDocument/2006/relationships/image" Target="../media/image20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04.png"/><Relationship Id="rId5" Type="http://schemas.openxmlformats.org/officeDocument/2006/relationships/image" Target="../media/image200.gif"/><Relationship Id="rId15" Type="http://schemas.openxmlformats.org/officeDocument/2006/relationships/image" Target="../media/image170.png"/><Relationship Id="rId10" Type="http://schemas.openxmlformats.org/officeDocument/2006/relationships/image" Target="../media/image148.png"/><Relationship Id="rId4" Type="http://schemas.openxmlformats.org/officeDocument/2006/relationships/image" Target="../media/image199.png"/><Relationship Id="rId9" Type="http://schemas.openxmlformats.org/officeDocument/2006/relationships/image" Target="../media/image4.png"/><Relationship Id="rId14" Type="http://schemas.openxmlformats.org/officeDocument/2006/relationships/image" Target="../media/image206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05.png"/><Relationship Id="rId7" Type="http://schemas.openxmlformats.org/officeDocument/2006/relationships/image" Target="../media/image20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9.png"/><Relationship Id="rId4" Type="http://schemas.openxmlformats.org/officeDocument/2006/relationships/image" Target="../media/image211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13.png"/><Relationship Id="rId7" Type="http://schemas.openxmlformats.org/officeDocument/2006/relationships/image" Target="../media/image216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215.png"/><Relationship Id="rId10" Type="http://schemas.openxmlformats.org/officeDocument/2006/relationships/image" Target="../media/image218.png"/><Relationship Id="rId4" Type="http://schemas.openxmlformats.org/officeDocument/2006/relationships/image" Target="../media/image214.png"/><Relationship Id="rId9" Type="http://schemas.openxmlformats.org/officeDocument/2006/relationships/image" Target="../media/image217.gi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7.png"/><Relationship Id="rId7" Type="http://schemas.openxmlformats.org/officeDocument/2006/relationships/image" Target="../media/image221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8.png"/><Relationship Id="rId5" Type="http://schemas.openxmlformats.org/officeDocument/2006/relationships/image" Target="../media/image26.png"/><Relationship Id="rId10" Type="http://schemas.openxmlformats.org/officeDocument/2006/relationships/image" Target="../media/image105.png"/><Relationship Id="rId4" Type="http://schemas.openxmlformats.org/officeDocument/2006/relationships/image" Target="../media/image220.png"/><Relationship Id="rId9" Type="http://schemas.openxmlformats.org/officeDocument/2006/relationships/image" Target="../media/image210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jpeg"/><Relationship Id="rId3" Type="http://schemas.openxmlformats.org/officeDocument/2006/relationships/image" Target="../media/image210.png"/><Relationship Id="rId7" Type="http://schemas.openxmlformats.org/officeDocument/2006/relationships/image" Target="../media/image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209.png"/><Relationship Id="rId10" Type="http://schemas.openxmlformats.org/officeDocument/2006/relationships/image" Target="../media/image84.png"/><Relationship Id="rId4" Type="http://schemas.openxmlformats.org/officeDocument/2006/relationships/image" Target="../media/image105.png"/><Relationship Id="rId9" Type="http://schemas.openxmlformats.org/officeDocument/2006/relationships/image" Target="../media/image223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5.jpeg"/><Relationship Id="rId7" Type="http://schemas.openxmlformats.org/officeDocument/2006/relationships/image" Target="../media/image26.png"/><Relationship Id="rId12" Type="http://schemas.openxmlformats.org/officeDocument/2006/relationships/image" Target="../media/image105.png"/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09.png"/><Relationship Id="rId5" Type="http://schemas.openxmlformats.org/officeDocument/2006/relationships/image" Target="../media/image226.png"/><Relationship Id="rId10" Type="http://schemas.openxmlformats.org/officeDocument/2006/relationships/image" Target="../media/image210.png"/><Relationship Id="rId4" Type="http://schemas.openxmlformats.org/officeDocument/2006/relationships/image" Target="../media/image7.png"/><Relationship Id="rId9" Type="http://schemas.openxmlformats.org/officeDocument/2006/relationships/image" Target="../media/image9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5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5.png"/><Relationship Id="rId7" Type="http://schemas.openxmlformats.org/officeDocument/2006/relationships/image" Target="../media/image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209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2.png"/><Relationship Id="rId7" Type="http://schemas.openxmlformats.org/officeDocument/2006/relationships/image" Target="../media/image23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8.png"/><Relationship Id="rId10" Type="http://schemas.openxmlformats.org/officeDocument/2006/relationships/image" Target="../media/image237.png"/><Relationship Id="rId4" Type="http://schemas.openxmlformats.org/officeDocument/2006/relationships/image" Target="../media/image233.png"/><Relationship Id="rId9" Type="http://schemas.openxmlformats.org/officeDocument/2006/relationships/image" Target="../media/image2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13" Type="http://schemas.openxmlformats.org/officeDocument/2006/relationships/image" Target="../media/image246.png"/><Relationship Id="rId3" Type="http://schemas.openxmlformats.org/officeDocument/2006/relationships/image" Target="../media/image205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4.png"/><Relationship Id="rId5" Type="http://schemas.openxmlformats.org/officeDocument/2006/relationships/image" Target="../media/image98.png"/><Relationship Id="rId15" Type="http://schemas.openxmlformats.org/officeDocument/2006/relationships/image" Target="../media/image248.png"/><Relationship Id="rId10" Type="http://schemas.openxmlformats.org/officeDocument/2006/relationships/image" Target="../media/image243.png"/><Relationship Id="rId4" Type="http://schemas.openxmlformats.org/officeDocument/2006/relationships/image" Target="../media/image239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64.png"/><Relationship Id="rId3" Type="http://schemas.openxmlformats.org/officeDocument/2006/relationships/image" Target="../media/image250.png"/><Relationship Id="rId7" Type="http://schemas.openxmlformats.org/officeDocument/2006/relationships/image" Target="../media/image7.png"/><Relationship Id="rId12" Type="http://schemas.openxmlformats.org/officeDocument/2006/relationships/image" Target="../media/image56.png"/><Relationship Id="rId2" Type="http://schemas.openxmlformats.org/officeDocument/2006/relationships/image" Target="../media/image249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3.png"/><Relationship Id="rId5" Type="http://schemas.openxmlformats.org/officeDocument/2006/relationships/image" Target="../media/image252.png"/><Relationship Id="rId15" Type="http://schemas.openxmlformats.org/officeDocument/2006/relationships/image" Target="../media/image144.png"/><Relationship Id="rId10" Type="http://schemas.openxmlformats.org/officeDocument/2006/relationships/image" Target="../media/image49.png"/><Relationship Id="rId4" Type="http://schemas.openxmlformats.org/officeDocument/2006/relationships/image" Target="../media/image251.png"/><Relationship Id="rId9" Type="http://schemas.openxmlformats.org/officeDocument/2006/relationships/image" Target="../media/image50.png"/><Relationship Id="rId14" Type="http://schemas.openxmlformats.org/officeDocument/2006/relationships/image" Target="../media/image253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5.png"/><Relationship Id="rId4" Type="http://schemas.openxmlformats.org/officeDocument/2006/relationships/image" Target="../media/image250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53.png"/><Relationship Id="rId18" Type="http://schemas.openxmlformats.org/officeDocument/2006/relationships/image" Target="../media/image268.png"/><Relationship Id="rId3" Type="http://schemas.openxmlformats.org/officeDocument/2006/relationships/image" Target="../media/image257.png"/><Relationship Id="rId21" Type="http://schemas.openxmlformats.org/officeDocument/2006/relationships/image" Target="../media/image5.png"/><Relationship Id="rId7" Type="http://schemas.openxmlformats.org/officeDocument/2006/relationships/image" Target="../media/image242.png"/><Relationship Id="rId12" Type="http://schemas.openxmlformats.org/officeDocument/2006/relationships/image" Target="../media/image263.png"/><Relationship Id="rId17" Type="http://schemas.openxmlformats.org/officeDocument/2006/relationships/image" Target="../media/image267.png"/><Relationship Id="rId2" Type="http://schemas.openxmlformats.org/officeDocument/2006/relationships/image" Target="../media/image256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62.png"/><Relationship Id="rId5" Type="http://schemas.openxmlformats.org/officeDocument/2006/relationships/image" Target="../media/image50.png"/><Relationship Id="rId15" Type="http://schemas.openxmlformats.org/officeDocument/2006/relationships/image" Target="../media/image265.png"/><Relationship Id="rId10" Type="http://schemas.openxmlformats.org/officeDocument/2006/relationships/image" Target="../media/image261.png"/><Relationship Id="rId19" Type="http://schemas.openxmlformats.org/officeDocument/2006/relationships/image" Target="../media/image269.png"/><Relationship Id="rId4" Type="http://schemas.openxmlformats.org/officeDocument/2006/relationships/image" Target="../media/image258.png"/><Relationship Id="rId9" Type="http://schemas.openxmlformats.org/officeDocument/2006/relationships/image" Target="../media/image260.png"/><Relationship Id="rId14" Type="http://schemas.openxmlformats.org/officeDocument/2006/relationships/image" Target="../media/image264.png"/><Relationship Id="rId22" Type="http://schemas.openxmlformats.org/officeDocument/2006/relationships/image" Target="../media/image91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47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12" Type="http://schemas.openxmlformats.org/officeDocument/2006/relationships/image" Target="../media/image2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49.png"/><Relationship Id="rId9" Type="http://schemas.openxmlformats.org/officeDocument/2006/relationships/image" Target="../media/image249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1.png"/><Relationship Id="rId3" Type="http://schemas.openxmlformats.org/officeDocument/2006/relationships/image" Target="../media/image274.png"/><Relationship Id="rId7" Type="http://schemas.openxmlformats.org/officeDocument/2006/relationships/image" Target="../media/image8.png"/><Relationship Id="rId12" Type="http://schemas.openxmlformats.org/officeDocument/2006/relationships/image" Target="../media/image280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11" Type="http://schemas.openxmlformats.org/officeDocument/2006/relationships/image" Target="../media/image279.png"/><Relationship Id="rId5" Type="http://schemas.openxmlformats.org/officeDocument/2006/relationships/image" Target="../media/image49.png"/><Relationship Id="rId10" Type="http://schemas.openxmlformats.org/officeDocument/2006/relationships/image" Target="../media/image278.png"/><Relationship Id="rId4" Type="http://schemas.openxmlformats.org/officeDocument/2006/relationships/image" Target="../media/image275.png"/><Relationship Id="rId9" Type="http://schemas.openxmlformats.org/officeDocument/2006/relationships/image" Target="../media/image7.png"/><Relationship Id="rId14" Type="http://schemas.openxmlformats.org/officeDocument/2006/relationships/image" Target="../media/image210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80.png"/><Relationship Id="rId3" Type="http://schemas.openxmlformats.org/officeDocument/2006/relationships/image" Target="../media/image7.png"/><Relationship Id="rId7" Type="http://schemas.openxmlformats.org/officeDocument/2006/relationships/image" Target="../media/image57.png"/><Relationship Id="rId12" Type="http://schemas.openxmlformats.org/officeDocument/2006/relationships/image" Target="../media/image2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44.png"/><Relationship Id="rId9" Type="http://schemas.openxmlformats.org/officeDocument/2006/relationships/image" Target="../media/image21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50.png"/><Relationship Id="rId7" Type="http://schemas.openxmlformats.org/officeDocument/2006/relationships/image" Target="../media/image8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285.png"/><Relationship Id="rId10" Type="http://schemas.openxmlformats.org/officeDocument/2006/relationships/image" Target="../media/image288.png"/><Relationship Id="rId4" Type="http://schemas.openxmlformats.org/officeDocument/2006/relationships/image" Target="../media/image284.png"/><Relationship Id="rId9" Type="http://schemas.openxmlformats.org/officeDocument/2006/relationships/image" Target="../media/image287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5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151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2.png"/><Relationship Id="rId20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9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290.png"/><Relationship Id="rId19" Type="http://schemas.openxmlformats.org/officeDocument/2006/relationships/image" Target="../media/image22.png"/><Relationship Id="rId4" Type="http://schemas.openxmlformats.org/officeDocument/2006/relationships/image" Target="../media/image49.png"/><Relationship Id="rId9" Type="http://schemas.openxmlformats.org/officeDocument/2006/relationships/image" Target="../media/image280.png"/><Relationship Id="rId14" Type="http://schemas.openxmlformats.org/officeDocument/2006/relationships/image" Target="../media/image93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93.png"/><Relationship Id="rId18" Type="http://schemas.openxmlformats.org/officeDocument/2006/relationships/image" Target="../media/image25.png"/><Relationship Id="rId3" Type="http://schemas.openxmlformats.org/officeDocument/2006/relationships/image" Target="../media/image49.png"/><Relationship Id="rId7" Type="http://schemas.openxmlformats.org/officeDocument/2006/relationships/image" Target="../media/image289.png"/><Relationship Id="rId12" Type="http://schemas.openxmlformats.org/officeDocument/2006/relationships/image" Target="../media/image57.png"/><Relationship Id="rId17" Type="http://schemas.openxmlformats.org/officeDocument/2006/relationships/image" Target="../media/image293.png"/><Relationship Id="rId2" Type="http://schemas.openxmlformats.org/officeDocument/2006/relationships/image" Target="../media/image7.png"/><Relationship Id="rId16" Type="http://schemas.openxmlformats.org/officeDocument/2006/relationships/image" Target="../media/image4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51.png"/><Relationship Id="rId5" Type="http://schemas.openxmlformats.org/officeDocument/2006/relationships/image" Target="../media/image18.png"/><Relationship Id="rId15" Type="http://schemas.openxmlformats.org/officeDocument/2006/relationships/image" Target="../media/image292.png"/><Relationship Id="rId10" Type="http://schemas.openxmlformats.org/officeDocument/2006/relationships/image" Target="../media/image291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90.png"/><Relationship Id="rId14" Type="http://schemas.openxmlformats.org/officeDocument/2006/relationships/image" Target="../media/image15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3.png"/><Relationship Id="rId18" Type="http://schemas.openxmlformats.org/officeDocument/2006/relationships/image" Target="../media/image292.png"/><Relationship Id="rId26" Type="http://schemas.openxmlformats.org/officeDocument/2006/relationships/image" Target="../media/image22.png"/><Relationship Id="rId3" Type="http://schemas.openxmlformats.org/officeDocument/2006/relationships/image" Target="../media/image294.png"/><Relationship Id="rId21" Type="http://schemas.openxmlformats.org/officeDocument/2006/relationships/image" Target="../media/image57.png"/><Relationship Id="rId7" Type="http://schemas.openxmlformats.org/officeDocument/2006/relationships/image" Target="../media/image140.png"/><Relationship Id="rId12" Type="http://schemas.openxmlformats.org/officeDocument/2006/relationships/image" Target="../media/image74.png"/><Relationship Id="rId17" Type="http://schemas.openxmlformats.org/officeDocument/2006/relationships/image" Target="../media/image298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7.png"/><Relationship Id="rId20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24" Type="http://schemas.openxmlformats.org/officeDocument/2006/relationships/image" Target="../media/image273.png"/><Relationship Id="rId5" Type="http://schemas.openxmlformats.org/officeDocument/2006/relationships/image" Target="../media/image4.png"/><Relationship Id="rId15" Type="http://schemas.openxmlformats.org/officeDocument/2006/relationships/image" Target="../media/image296.png"/><Relationship Id="rId23" Type="http://schemas.openxmlformats.org/officeDocument/2006/relationships/image" Target="../media/image274.png"/><Relationship Id="rId28" Type="http://schemas.openxmlformats.org/officeDocument/2006/relationships/image" Target="../media/image302.gif"/><Relationship Id="rId10" Type="http://schemas.openxmlformats.org/officeDocument/2006/relationships/image" Target="../media/image49.png"/><Relationship Id="rId19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291.png"/><Relationship Id="rId14" Type="http://schemas.openxmlformats.org/officeDocument/2006/relationships/image" Target="../media/image295.png"/><Relationship Id="rId22" Type="http://schemas.openxmlformats.org/officeDocument/2006/relationships/image" Target="../media/image300.png"/><Relationship Id="rId27" Type="http://schemas.openxmlformats.org/officeDocument/2006/relationships/image" Target="../media/image301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1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3.png"/><Relationship Id="rId3" Type="http://schemas.openxmlformats.org/officeDocument/2006/relationships/image" Target="../media/image51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5" Type="http://schemas.openxmlformats.org/officeDocument/2006/relationships/image" Target="../media/image9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69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25.png"/><Relationship Id="rId3" Type="http://schemas.openxmlformats.org/officeDocument/2006/relationships/image" Target="../media/image91.png"/><Relationship Id="rId7" Type="http://schemas.openxmlformats.org/officeDocument/2006/relationships/image" Target="../media/image49.png"/><Relationship Id="rId12" Type="http://schemas.openxmlformats.org/officeDocument/2006/relationships/image" Target="../media/image9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95.png"/><Relationship Id="rId5" Type="http://schemas.openxmlformats.org/officeDocument/2006/relationships/image" Target="../media/image67.png"/><Relationship Id="rId10" Type="http://schemas.openxmlformats.org/officeDocument/2006/relationships/image" Target="../media/image94.png"/><Relationship Id="rId4" Type="http://schemas.openxmlformats.org/officeDocument/2006/relationships/image" Target="../media/image51.png"/><Relationship Id="rId9" Type="http://schemas.openxmlformats.org/officeDocument/2006/relationships/image" Target="../media/image93.png"/><Relationship Id="rId1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9.png"/><Relationship Id="rId3" Type="http://schemas.openxmlformats.org/officeDocument/2006/relationships/image" Target="../media/image110.png"/><Relationship Id="rId7" Type="http://schemas.openxmlformats.org/officeDocument/2006/relationships/image" Target="../media/image109.png"/><Relationship Id="rId12" Type="http://schemas.openxmlformats.org/officeDocument/2006/relationships/image" Target="../media/image118.png"/><Relationship Id="rId2" Type="http://schemas.openxmlformats.org/officeDocument/2006/relationships/image" Target="../media/image50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7.png"/><Relationship Id="rId5" Type="http://schemas.openxmlformats.org/officeDocument/2006/relationships/image" Target="../media/image114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26.png"/><Relationship Id="rId14" Type="http://schemas.openxmlformats.org/officeDocument/2006/relationships/image" Target="../media/image1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24.png"/><Relationship Id="rId3" Type="http://schemas.openxmlformats.org/officeDocument/2006/relationships/image" Target="../media/image107.png"/><Relationship Id="rId7" Type="http://schemas.openxmlformats.org/officeDocument/2006/relationships/image" Target="../media/image112.png"/><Relationship Id="rId12" Type="http://schemas.openxmlformats.org/officeDocument/2006/relationships/image" Target="../media/image1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09.png"/><Relationship Id="rId10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26.png"/><Relationship Id="rId14" Type="http://schemas.openxmlformats.org/officeDocument/2006/relationships/image" Target="../media/image1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22.png"/><Relationship Id="rId3" Type="http://schemas.openxmlformats.org/officeDocument/2006/relationships/image" Target="../media/image129.png"/><Relationship Id="rId7" Type="http://schemas.openxmlformats.org/officeDocument/2006/relationships/image" Target="../media/image114.png"/><Relationship Id="rId12" Type="http://schemas.openxmlformats.org/officeDocument/2006/relationships/image" Target="../media/image133.png"/><Relationship Id="rId17" Type="http://schemas.openxmlformats.org/officeDocument/2006/relationships/image" Target="../media/image127.png"/><Relationship Id="rId2" Type="http://schemas.openxmlformats.org/officeDocument/2006/relationships/image" Target="../media/image128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32.png"/><Relationship Id="rId5" Type="http://schemas.openxmlformats.org/officeDocument/2006/relationships/image" Target="../media/image111.png"/><Relationship Id="rId15" Type="http://schemas.openxmlformats.org/officeDocument/2006/relationships/image" Target="../media/image26.png"/><Relationship Id="rId10" Type="http://schemas.openxmlformats.org/officeDocument/2006/relationships/image" Target="../media/image131.png"/><Relationship Id="rId4" Type="http://schemas.openxmlformats.org/officeDocument/2006/relationships/image" Target="../media/image110.png"/><Relationship Id="rId9" Type="http://schemas.openxmlformats.org/officeDocument/2006/relationships/image" Target="../media/image130.png"/><Relationship Id="rId14" Type="http://schemas.openxmlformats.org/officeDocument/2006/relationships/image" Target="../media/image12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34.png"/><Relationship Id="rId7" Type="http://schemas.openxmlformats.org/officeDocument/2006/relationships/image" Target="../media/image27.wmf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9.png"/><Relationship Id="rId5" Type="http://schemas.openxmlformats.org/officeDocument/2006/relationships/image" Target="../media/image36.png"/><Relationship Id="rId10" Type="http://schemas.openxmlformats.org/officeDocument/2006/relationships/image" Target="../media/image26.png"/><Relationship Id="rId4" Type="http://schemas.openxmlformats.org/officeDocument/2006/relationships/image" Target="../media/image135.png"/><Relationship Id="rId9" Type="http://schemas.openxmlformats.org/officeDocument/2006/relationships/image" Target="../media/image1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21" Type="http://schemas.openxmlformats.org/officeDocument/2006/relationships/image" Target="../media/image4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image" Target="../media/image7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6.png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39.png"/><Relationship Id="rId7" Type="http://schemas.openxmlformats.org/officeDocument/2006/relationships/image" Target="../media/image50.png"/><Relationship Id="rId12" Type="http://schemas.openxmlformats.org/officeDocument/2006/relationships/image" Target="../media/image14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26.png"/><Relationship Id="rId5" Type="http://schemas.openxmlformats.org/officeDocument/2006/relationships/image" Target="../media/image98.png"/><Relationship Id="rId10" Type="http://schemas.openxmlformats.org/officeDocument/2006/relationships/image" Target="../media/image141.png"/><Relationship Id="rId4" Type="http://schemas.openxmlformats.org/officeDocument/2006/relationships/image" Target="../media/image92.png"/><Relationship Id="rId9" Type="http://schemas.openxmlformats.org/officeDocument/2006/relationships/image" Target="../media/image14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22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.png"/><Relationship Id="rId5" Type="http://schemas.openxmlformats.org/officeDocument/2006/relationships/image" Target="../media/image97.png"/><Relationship Id="rId10" Type="http://schemas.openxmlformats.org/officeDocument/2006/relationships/image" Target="../media/image5.png"/><Relationship Id="rId4" Type="http://schemas.openxmlformats.org/officeDocument/2006/relationships/image" Target="../media/image143.png"/><Relationship Id="rId9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5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98.png"/><Relationship Id="rId4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50.png"/><Relationship Id="rId3" Type="http://schemas.openxmlformats.org/officeDocument/2006/relationships/image" Target="../media/image131.png"/><Relationship Id="rId7" Type="http://schemas.openxmlformats.org/officeDocument/2006/relationships/image" Target="../media/image26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5" Type="http://schemas.openxmlformats.org/officeDocument/2006/relationships/image" Target="../media/image133.png"/><Relationship Id="rId15" Type="http://schemas.openxmlformats.org/officeDocument/2006/relationships/image" Target="../media/image128.png"/><Relationship Id="rId10" Type="http://schemas.openxmlformats.org/officeDocument/2006/relationships/image" Target="../media/image149.png"/><Relationship Id="rId4" Type="http://schemas.openxmlformats.org/officeDocument/2006/relationships/image" Target="../media/image132.png"/><Relationship Id="rId9" Type="http://schemas.openxmlformats.org/officeDocument/2006/relationships/image" Target="../media/image148.png"/><Relationship Id="rId14" Type="http://schemas.openxmlformats.org/officeDocument/2006/relationships/image" Target="../media/image15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32.png"/><Relationship Id="rId18" Type="http://schemas.openxmlformats.org/officeDocument/2006/relationships/image" Target="../media/image133.png"/><Relationship Id="rId26" Type="http://schemas.openxmlformats.org/officeDocument/2006/relationships/image" Target="../media/image118.png"/><Relationship Id="rId3" Type="http://schemas.openxmlformats.org/officeDocument/2006/relationships/image" Target="../media/image26.png"/><Relationship Id="rId21" Type="http://schemas.openxmlformats.org/officeDocument/2006/relationships/image" Target="../media/image128.png"/><Relationship Id="rId7" Type="http://schemas.openxmlformats.org/officeDocument/2006/relationships/image" Target="../media/image56.png"/><Relationship Id="rId12" Type="http://schemas.openxmlformats.org/officeDocument/2006/relationships/image" Target="../media/image155.png"/><Relationship Id="rId17" Type="http://schemas.openxmlformats.org/officeDocument/2006/relationships/image" Target="../media/image131.png"/><Relationship Id="rId25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7.png"/><Relationship Id="rId20" Type="http://schemas.openxmlformats.org/officeDocument/2006/relationships/image" Target="../media/image1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24" Type="http://schemas.openxmlformats.org/officeDocument/2006/relationships/image" Target="../media/image25.png"/><Relationship Id="rId5" Type="http://schemas.openxmlformats.org/officeDocument/2006/relationships/image" Target="../media/image148.png"/><Relationship Id="rId15" Type="http://schemas.openxmlformats.org/officeDocument/2006/relationships/image" Target="../media/image156.gif"/><Relationship Id="rId23" Type="http://schemas.openxmlformats.org/officeDocument/2006/relationships/image" Target="../media/image160.png"/><Relationship Id="rId10" Type="http://schemas.openxmlformats.org/officeDocument/2006/relationships/image" Target="../media/image153.png"/><Relationship Id="rId19" Type="http://schemas.openxmlformats.org/officeDocument/2006/relationships/image" Target="../media/image158.gif"/><Relationship Id="rId4" Type="http://schemas.openxmlformats.org/officeDocument/2006/relationships/image" Target="../media/image121.png"/><Relationship Id="rId9" Type="http://schemas.openxmlformats.org/officeDocument/2006/relationships/image" Target="../media/image91.png"/><Relationship Id="rId14" Type="http://schemas.openxmlformats.org/officeDocument/2006/relationships/image" Target="../media/image50.png"/><Relationship Id="rId22" Type="http://schemas.openxmlformats.org/officeDocument/2006/relationships/image" Target="../media/image12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28.png"/><Relationship Id="rId7" Type="http://schemas.openxmlformats.org/officeDocument/2006/relationships/image" Target="../media/image15.png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5.png"/><Relationship Id="rId5" Type="http://schemas.openxmlformats.org/officeDocument/2006/relationships/image" Target="../media/image26.png"/><Relationship Id="rId10" Type="http://schemas.openxmlformats.org/officeDocument/2006/relationships/image" Target="../media/image161.png"/><Relationship Id="rId4" Type="http://schemas.openxmlformats.org/officeDocument/2006/relationships/image" Target="../media/image129.png"/><Relationship Id="rId9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62.png"/><Relationship Id="rId5" Type="http://schemas.openxmlformats.org/officeDocument/2006/relationships/image" Target="../media/image149.png"/><Relationship Id="rId10" Type="http://schemas.openxmlformats.org/officeDocument/2006/relationships/image" Target="../media/image133.png"/><Relationship Id="rId4" Type="http://schemas.openxmlformats.org/officeDocument/2006/relationships/image" Target="../media/image148.png"/><Relationship Id="rId9" Type="http://schemas.openxmlformats.org/officeDocument/2006/relationships/image" Target="../media/image13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gif"/><Relationship Id="rId13" Type="http://schemas.openxmlformats.org/officeDocument/2006/relationships/image" Target="../media/image50.png"/><Relationship Id="rId18" Type="http://schemas.openxmlformats.org/officeDocument/2006/relationships/image" Target="../media/image5.png"/><Relationship Id="rId3" Type="http://schemas.openxmlformats.org/officeDocument/2006/relationships/image" Target="../media/image26.png"/><Relationship Id="rId21" Type="http://schemas.openxmlformats.org/officeDocument/2006/relationships/image" Target="../media/image158.gif"/><Relationship Id="rId7" Type="http://schemas.openxmlformats.org/officeDocument/2006/relationships/image" Target="../media/image56.png"/><Relationship Id="rId12" Type="http://schemas.openxmlformats.org/officeDocument/2006/relationships/image" Target="../media/image133.png"/><Relationship Id="rId17" Type="http://schemas.openxmlformats.org/officeDocument/2006/relationships/image" Target="../media/image15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3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32.png"/><Relationship Id="rId24" Type="http://schemas.openxmlformats.org/officeDocument/2006/relationships/image" Target="../media/image15.png"/><Relationship Id="rId5" Type="http://schemas.openxmlformats.org/officeDocument/2006/relationships/image" Target="../media/image148.png"/><Relationship Id="rId15" Type="http://schemas.openxmlformats.org/officeDocument/2006/relationships/image" Target="../media/image91.png"/><Relationship Id="rId23" Type="http://schemas.openxmlformats.org/officeDocument/2006/relationships/image" Target="../media/image161.png"/><Relationship Id="rId10" Type="http://schemas.openxmlformats.org/officeDocument/2006/relationships/image" Target="../media/image131.png"/><Relationship Id="rId19" Type="http://schemas.openxmlformats.org/officeDocument/2006/relationships/image" Target="../media/image128.png"/><Relationship Id="rId4" Type="http://schemas.openxmlformats.org/officeDocument/2006/relationships/image" Target="../media/image121.png"/><Relationship Id="rId9" Type="http://schemas.openxmlformats.org/officeDocument/2006/relationships/image" Target="../media/image157.png"/><Relationship Id="rId14" Type="http://schemas.openxmlformats.org/officeDocument/2006/relationships/image" Target="../media/image152.png"/><Relationship Id="rId22" Type="http://schemas.openxmlformats.org/officeDocument/2006/relationships/image" Target="../media/image159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6.png"/><Relationship Id="rId4" Type="http://schemas.openxmlformats.org/officeDocument/2006/relationships/image" Target="../media/image9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2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5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5.png"/><Relationship Id="rId5" Type="http://schemas.openxmlformats.org/officeDocument/2006/relationships/image" Target="../media/image167.png"/><Relationship Id="rId10" Type="http://schemas.openxmlformats.org/officeDocument/2006/relationships/image" Target="../media/image128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6.png"/><Relationship Id="rId7" Type="http://schemas.openxmlformats.org/officeDocument/2006/relationships/image" Target="../media/image1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2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.png"/><Relationship Id="rId7" Type="http://schemas.openxmlformats.org/officeDocument/2006/relationships/image" Target="../media/image1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28.png"/><Relationship Id="rId9" Type="http://schemas.openxmlformats.org/officeDocument/2006/relationships/image" Target="../media/image16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7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wmf"/><Relationship Id="rId9" Type="http://schemas.openxmlformats.org/officeDocument/2006/relationships/image" Target="../media/image18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8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4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Mastering Cloud Computing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0425"/>
            <a:ext cx="6400800" cy="1752600"/>
          </a:xfrm>
        </p:spPr>
        <p:txBody>
          <a:bodyPr>
            <a:normAutofit/>
          </a:bodyPr>
          <a:lstStyle/>
          <a:p>
            <a:r>
              <a:rPr lang="en-AU" sz="2000" dirty="0" err="1" smtClean="0">
                <a:solidFill>
                  <a:srgbClr val="0070C0"/>
                </a:solidFill>
              </a:rPr>
              <a:t>Rajkumar</a:t>
            </a:r>
            <a:r>
              <a:rPr lang="en-AU" sz="2000" dirty="0" smtClean="0">
                <a:solidFill>
                  <a:srgbClr val="0070C0"/>
                </a:solidFill>
              </a:rPr>
              <a:t> Buyya, Christian </a:t>
            </a:r>
            <a:r>
              <a:rPr lang="en-AU" sz="2000" dirty="0" err="1" smtClean="0">
                <a:solidFill>
                  <a:srgbClr val="0070C0"/>
                </a:solidFill>
              </a:rPr>
              <a:t>Vecchiola</a:t>
            </a:r>
            <a:r>
              <a:rPr lang="en-AU" sz="2000" dirty="0" smtClean="0">
                <a:solidFill>
                  <a:srgbClr val="0070C0"/>
                </a:solidFill>
              </a:rPr>
              <a:t>, </a:t>
            </a:r>
            <a:r>
              <a:rPr lang="en-AU" sz="2000" dirty="0" err="1" smtClean="0">
                <a:solidFill>
                  <a:srgbClr val="0070C0"/>
                </a:solidFill>
              </a:rPr>
              <a:t>Thamarai</a:t>
            </a:r>
            <a:r>
              <a:rPr lang="en-AU" sz="2000" dirty="0" smtClean="0">
                <a:solidFill>
                  <a:srgbClr val="0070C0"/>
                </a:solidFill>
              </a:rPr>
              <a:t> </a:t>
            </a:r>
            <a:r>
              <a:rPr lang="en-AU" sz="2000" dirty="0" err="1" smtClean="0">
                <a:solidFill>
                  <a:srgbClr val="0070C0"/>
                </a:solidFill>
              </a:rPr>
              <a:t>Selvi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72034" name="Picture 2" descr="http://www.buyya.com/welcome/mcloud-mk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17" y="3380757"/>
            <a:ext cx="2625422" cy="3281779"/>
          </a:xfrm>
          <a:prstGeom prst="rect">
            <a:avLst/>
          </a:prstGeom>
          <a:noFill/>
        </p:spPr>
      </p:pic>
      <p:pic>
        <p:nvPicPr>
          <p:cNvPr id="172036" name="Picture 4" descr="http://www.buyya.com/welcome/mcloud-tm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7869" y="3403335"/>
            <a:ext cx="2450395" cy="3281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54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120"/>
          <p:cNvCxnSpPr/>
          <p:nvPr/>
        </p:nvCxnSpPr>
        <p:spPr>
          <a:xfrm rot="16200000" flipV="1">
            <a:off x="5651827" y="4011996"/>
            <a:ext cx="2869550" cy="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104" idx="2"/>
          </p:cNvCxnSpPr>
          <p:nvPr/>
        </p:nvCxnSpPr>
        <p:spPr>
          <a:xfrm rot="5400000" flipH="1" flipV="1">
            <a:off x="5562119" y="3444897"/>
            <a:ext cx="4000265" cy="4007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5561806" y="3617976"/>
            <a:ext cx="3658394" cy="79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 flipH="1" flipV="1">
            <a:off x="5904706" y="4493482"/>
            <a:ext cx="1905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5875410" y="4371966"/>
            <a:ext cx="2133600" cy="160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4875609" y="4761373"/>
            <a:ext cx="1373188" cy="79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2855912" y="3732276"/>
            <a:ext cx="3429794" cy="79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1" idx="2"/>
          </p:cNvCxnSpPr>
          <p:nvPr/>
        </p:nvCxnSpPr>
        <p:spPr>
          <a:xfrm rot="5400000" flipH="1" flipV="1">
            <a:off x="3103635" y="4599629"/>
            <a:ext cx="1723406" cy="74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3885009" y="4380373"/>
            <a:ext cx="213439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9" idx="2"/>
          </p:cNvCxnSpPr>
          <p:nvPr/>
        </p:nvCxnSpPr>
        <p:spPr>
          <a:xfrm rot="5400000" flipH="1" flipV="1">
            <a:off x="2261196" y="4201437"/>
            <a:ext cx="2506838" cy="204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62" idx="2"/>
          </p:cNvCxnSpPr>
          <p:nvPr/>
        </p:nvCxnSpPr>
        <p:spPr>
          <a:xfrm rot="5400000" flipH="1" flipV="1">
            <a:off x="1587481" y="3437877"/>
            <a:ext cx="4002024" cy="1577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56" idx="2"/>
          </p:cNvCxnSpPr>
          <p:nvPr/>
        </p:nvCxnSpPr>
        <p:spPr>
          <a:xfrm rot="16200000" flipV="1">
            <a:off x="1818014" y="4017265"/>
            <a:ext cx="2913891" cy="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4497011" y="3465199"/>
            <a:ext cx="3961569" cy="159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-923941" y="3304429"/>
            <a:ext cx="474348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5446776"/>
            <a:ext cx="83058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485106" y="5561076"/>
            <a:ext cx="228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477294" y="5560282"/>
            <a:ext cx="228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467894" y="5560282"/>
            <a:ext cx="228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56906" y="5560282"/>
            <a:ext cx="228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447506" y="5560282"/>
            <a:ext cx="228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438106" y="5560282"/>
            <a:ext cx="228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428706" y="5560282"/>
            <a:ext cx="228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03553" y="56416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1950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294153" y="56416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1960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284753" y="56416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75353" y="56416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265953" y="56416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256553" y="56416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247153" y="56416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1752600" y="4913376"/>
            <a:ext cx="6553200" cy="152400"/>
          </a:xfrm>
          <a:prstGeom prst="rect">
            <a:avLst/>
          </a:prstGeom>
          <a:gradFill flip="none" rotWithShape="1">
            <a:gsLst>
              <a:gs pos="0">
                <a:srgbClr val="FFFA8F"/>
              </a:gs>
              <a:gs pos="11000">
                <a:srgbClr val="FFFF00"/>
              </a:gs>
              <a:gs pos="36000">
                <a:srgbClr val="FF0300">
                  <a:alpha val="99000"/>
                </a:srgbClr>
              </a:gs>
              <a:gs pos="59000">
                <a:srgbClr val="FFC000"/>
              </a:gs>
              <a:gs pos="64000">
                <a:srgbClr val="FFFF00"/>
              </a:gs>
              <a:gs pos="88000">
                <a:schemeClr val="bg1"/>
              </a:gs>
            </a:gsLst>
            <a:lin ang="0" scaled="1"/>
            <a:tileRect/>
          </a:gra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3502" y="4837176"/>
            <a:ext cx="118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Mainframes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3352800" y="4498622"/>
            <a:ext cx="4953000" cy="152400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FFFA8F"/>
              </a:gs>
              <a:gs pos="31000">
                <a:srgbClr val="FFFF00"/>
              </a:gs>
              <a:gs pos="36000">
                <a:srgbClr val="FFC000"/>
              </a:gs>
              <a:gs pos="4800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4299" y="4422422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Clusters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6172200" y="4032730"/>
            <a:ext cx="2133600" cy="152400"/>
          </a:xfrm>
          <a:prstGeom prst="rect">
            <a:avLst/>
          </a:prstGeom>
          <a:gradFill>
            <a:gsLst>
              <a:gs pos="0">
                <a:schemeClr val="bg1"/>
              </a:gs>
              <a:gs pos="6000">
                <a:srgbClr val="FFFA8F"/>
              </a:gs>
              <a:gs pos="7000">
                <a:srgbClr val="FFFF00"/>
              </a:gs>
              <a:gs pos="25000">
                <a:srgbClr val="FFC000"/>
              </a:gs>
              <a:gs pos="48000">
                <a:srgbClr val="FF0000"/>
              </a:gs>
              <a:gs pos="91000">
                <a:srgbClr val="FFC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87845" y="1169598"/>
            <a:ext cx="1613974" cy="306467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1999</a:t>
            </a:r>
            <a:r>
              <a:rPr lang="en-US" sz="1200" dirty="0"/>
              <a:t>: </a:t>
            </a:r>
            <a:r>
              <a:rPr lang="en-US" sz="1200" dirty="0" smtClean="0"/>
              <a:t> Grid Computing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7239000" y="3617977"/>
            <a:ext cx="1066800" cy="152398"/>
          </a:xfrm>
          <a:prstGeom prst="rect">
            <a:avLst/>
          </a:prstGeom>
          <a:gradFill>
            <a:gsLst>
              <a:gs pos="0">
                <a:schemeClr val="bg1"/>
              </a:gs>
              <a:gs pos="6000">
                <a:srgbClr val="FFFA8F"/>
              </a:gs>
              <a:gs pos="7000">
                <a:srgbClr val="FFFF00"/>
              </a:gs>
              <a:gs pos="25000">
                <a:srgbClr val="FFC000"/>
              </a:gs>
              <a:gs pos="48000">
                <a:srgbClr val="FF0000"/>
              </a:gs>
              <a:gs pos="91000">
                <a:srgbClr val="FFC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27117" y="399897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Grids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703686" y="3584222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Clouds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362200" y="2049542"/>
            <a:ext cx="1825516" cy="510778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1966</a:t>
            </a:r>
            <a:r>
              <a:rPr lang="en-US" sz="1200" dirty="0" smtClean="0"/>
              <a:t>: Flynn’s Taxonomy</a:t>
            </a:r>
            <a:endParaRPr lang="en-US" sz="1200" b="1" dirty="0"/>
          </a:p>
          <a:p>
            <a:pPr algn="ctr"/>
            <a:r>
              <a:rPr lang="en-US" sz="1200" b="1" dirty="0" smtClean="0"/>
              <a:t>SISD</a:t>
            </a:r>
            <a:r>
              <a:rPr lang="en-US" sz="1200" dirty="0" smtClean="0"/>
              <a:t>, </a:t>
            </a:r>
            <a:r>
              <a:rPr lang="en-US" sz="1200" b="1" dirty="0" smtClean="0"/>
              <a:t>SIMD</a:t>
            </a:r>
            <a:r>
              <a:rPr lang="en-US" sz="1200" dirty="0" smtClean="0"/>
              <a:t>, </a:t>
            </a:r>
            <a:r>
              <a:rPr lang="en-US" sz="1200" b="1" dirty="0" smtClean="0"/>
              <a:t>MISD</a:t>
            </a:r>
            <a:r>
              <a:rPr lang="en-US" sz="1200" dirty="0" smtClean="0"/>
              <a:t>, </a:t>
            </a:r>
            <a:r>
              <a:rPr lang="en-US" sz="1200" b="1" dirty="0" smtClean="0"/>
              <a:t>MIMD</a:t>
            </a:r>
            <a:endParaRPr lang="en-US" sz="1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934849" y="2651760"/>
            <a:ext cx="1179951" cy="30646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1969</a:t>
            </a:r>
            <a:r>
              <a:rPr lang="en-US" sz="1200" dirty="0" smtClean="0"/>
              <a:t>: ARPANET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819400" y="1138285"/>
            <a:ext cx="1553960" cy="30646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1970</a:t>
            </a:r>
            <a:r>
              <a:rPr lang="en-US" sz="1200" dirty="0" smtClean="0"/>
              <a:t>: DARPA’s </a:t>
            </a:r>
            <a:r>
              <a:rPr lang="en-US" sz="1200" b="1" dirty="0" smtClean="0"/>
              <a:t>TCP/IP</a:t>
            </a:r>
            <a:endParaRPr lang="en-US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63982" y="2823091"/>
            <a:ext cx="1003942" cy="510778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1984</a:t>
            </a:r>
            <a:r>
              <a:rPr lang="en-US" sz="1200" dirty="0" smtClean="0"/>
              <a:t>:  DEC’s</a:t>
            </a:r>
          </a:p>
          <a:p>
            <a:pPr algn="ctr"/>
            <a:r>
              <a:rPr lang="en-US" sz="1200" b="1" dirty="0" err="1" smtClean="0"/>
              <a:t>VMScluster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3886200" y="1503950"/>
            <a:ext cx="1312365" cy="5107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1984</a:t>
            </a:r>
            <a:r>
              <a:rPr lang="en-US" sz="1200" dirty="0" smtClean="0"/>
              <a:t>:  IEEE 802.3</a:t>
            </a:r>
          </a:p>
          <a:p>
            <a:pPr algn="ctr"/>
            <a:r>
              <a:rPr lang="en-US" sz="1200" b="1" dirty="0" smtClean="0"/>
              <a:t>Ethernet &amp; LAN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3276600" y="3230880"/>
            <a:ext cx="1384942" cy="5107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1975</a:t>
            </a:r>
            <a:r>
              <a:rPr lang="en-US" sz="1200" dirty="0" smtClean="0"/>
              <a:t>:  Xerox PARC</a:t>
            </a:r>
          </a:p>
          <a:p>
            <a:pPr algn="ctr"/>
            <a:r>
              <a:rPr lang="en-US" sz="1200" dirty="0" smtClean="0"/>
              <a:t>Invented </a:t>
            </a:r>
            <a:r>
              <a:rPr lang="en-US" sz="1200" b="1" dirty="0" smtClean="0"/>
              <a:t>Ethernet 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4876800" y="3617976"/>
            <a:ext cx="1475786" cy="510778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1990</a:t>
            </a:r>
            <a:r>
              <a:rPr lang="en-US" sz="1200" dirty="0" smtClean="0"/>
              <a:t>: Lee-</a:t>
            </a:r>
            <a:r>
              <a:rPr lang="en-US" sz="1200" dirty="0" err="1" smtClean="0"/>
              <a:t>Calliau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WWW, HTTP, HTML</a:t>
            </a:r>
            <a:endParaRPr lang="en-US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342160" y="3387709"/>
            <a:ext cx="1125440" cy="306467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2004</a:t>
            </a:r>
            <a:r>
              <a:rPr lang="en-US" sz="1200" dirty="0"/>
              <a:t>: </a:t>
            </a:r>
            <a:r>
              <a:rPr lang="en-US" sz="1200" b="1" dirty="0" smtClean="0"/>
              <a:t>Web 2.0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6356644" y="2802398"/>
            <a:ext cx="1187156" cy="510778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2005</a:t>
            </a:r>
            <a:r>
              <a:rPr lang="en-US" sz="1200" dirty="0" smtClean="0"/>
              <a:t>: Amazon</a:t>
            </a:r>
            <a:r>
              <a:rPr lang="en-US" sz="1200" b="1" dirty="0" smtClean="0"/>
              <a:t> </a:t>
            </a:r>
          </a:p>
          <a:p>
            <a:r>
              <a:rPr lang="en-US" sz="1200" b="1" dirty="0" smtClean="0"/>
              <a:t>AWS </a:t>
            </a:r>
            <a:r>
              <a:rPr lang="en-US" sz="1200" dirty="0" smtClean="0"/>
              <a:t>(EC2, S3)</a:t>
            </a:r>
            <a:endParaRPr lang="en-US" sz="1200" dirty="0"/>
          </a:p>
        </p:txBody>
      </p:sp>
      <p:cxnSp>
        <p:nvCxnSpPr>
          <p:cNvPr id="94" name="Straight Connector 93"/>
          <p:cNvCxnSpPr>
            <a:endCxn id="97" idx="2"/>
          </p:cNvCxnSpPr>
          <p:nvPr/>
        </p:nvCxnSpPr>
        <p:spPr>
          <a:xfrm rot="5400000" flipH="1" flipV="1">
            <a:off x="2059941" y="4910041"/>
            <a:ext cx="1067594" cy="74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05000" y="3869198"/>
            <a:ext cx="1384942" cy="510778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1960</a:t>
            </a:r>
            <a:r>
              <a:rPr lang="en-US" sz="1200" dirty="0" smtClean="0"/>
              <a:t>:  Cray’s First Supercomputer</a:t>
            </a:r>
            <a:r>
              <a:rPr lang="en-US" sz="1200" b="1" dirty="0" smtClean="0"/>
              <a:t> 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904501" y="954025"/>
            <a:ext cx="1355579" cy="510778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2010</a:t>
            </a:r>
            <a:r>
              <a:rPr lang="en-US" sz="1200" dirty="0" smtClean="0"/>
              <a:t>: Microsoft</a:t>
            </a:r>
            <a:r>
              <a:rPr lang="en-US" sz="1200" b="1" dirty="0" smtClean="0"/>
              <a:t> </a:t>
            </a:r>
            <a:br>
              <a:rPr lang="en-US" sz="1200" b="1" dirty="0" smtClean="0"/>
            </a:br>
            <a:r>
              <a:rPr lang="en-US" sz="1200" b="1" dirty="0" smtClean="0"/>
              <a:t>Azure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654040" y="1567958"/>
            <a:ext cx="1124219" cy="5107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1997: </a:t>
            </a:r>
            <a:r>
              <a:rPr lang="en-US" sz="1200" dirty="0"/>
              <a:t>IEEE </a:t>
            </a:r>
          </a:p>
          <a:p>
            <a:pPr algn="ctr"/>
            <a:r>
              <a:rPr lang="en-US" sz="1200" dirty="0"/>
              <a:t>802.11 (</a:t>
            </a:r>
            <a:r>
              <a:rPr lang="en-US" sz="1200" b="1" dirty="0"/>
              <a:t>Wi-Fi</a:t>
            </a:r>
            <a:r>
              <a:rPr lang="en-US" sz="1200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53000" y="2162318"/>
            <a:ext cx="1104504" cy="5107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1989</a:t>
            </a:r>
            <a:r>
              <a:rPr lang="en-US" sz="1200" dirty="0"/>
              <a:t>: </a:t>
            </a:r>
            <a:r>
              <a:rPr lang="en-US" sz="1200" b="1" dirty="0" smtClean="0"/>
              <a:t>TCP/IP</a:t>
            </a:r>
            <a:endParaRPr lang="en-US" sz="1200" b="1" dirty="0"/>
          </a:p>
          <a:p>
            <a:pPr algn="ctr"/>
            <a:r>
              <a:rPr lang="en-US" sz="1200" dirty="0" smtClean="0"/>
              <a:t>IETF RFC 1122</a:t>
            </a:r>
            <a:endParaRPr lang="en-US" sz="1200" dirty="0"/>
          </a:p>
        </p:txBody>
      </p:sp>
      <p:cxnSp>
        <p:nvCxnSpPr>
          <p:cNvPr id="109" name="Straight Connector 108"/>
          <p:cNvCxnSpPr/>
          <p:nvPr/>
        </p:nvCxnSpPr>
        <p:spPr>
          <a:xfrm rot="5400000" flipH="1" flipV="1">
            <a:off x="4648963" y="3753579"/>
            <a:ext cx="3368040" cy="183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414805" y="2270760"/>
            <a:ext cx="1702021" cy="306467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2007</a:t>
            </a:r>
            <a:r>
              <a:rPr lang="en-US" sz="1200" dirty="0" smtClean="0"/>
              <a:t>:</a:t>
            </a:r>
            <a:r>
              <a:rPr lang="en-US" sz="1200" b="1" dirty="0" smtClean="0"/>
              <a:t> </a:t>
            </a:r>
            <a:r>
              <a:rPr lang="en-US" sz="1200" dirty="0" smtClean="0"/>
              <a:t>Manjrasoft Aneka</a:t>
            </a:r>
            <a:endParaRPr lang="en-US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858000" y="1607582"/>
            <a:ext cx="1097578" cy="510778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2008</a:t>
            </a:r>
            <a:r>
              <a:rPr lang="en-US" sz="1200" dirty="0" smtClean="0"/>
              <a:t>: Google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err="1" smtClean="0"/>
              <a:t>AppEngine</a:t>
            </a:r>
            <a:endParaRPr lang="en-US" sz="1200" dirty="0"/>
          </a:p>
        </p:txBody>
      </p:sp>
      <p:cxnSp>
        <p:nvCxnSpPr>
          <p:cNvPr id="74" name="Straight Connector 73"/>
          <p:cNvCxnSpPr>
            <a:endCxn id="76" idx="2"/>
          </p:cNvCxnSpPr>
          <p:nvPr/>
        </p:nvCxnSpPr>
        <p:spPr>
          <a:xfrm rot="5400000" flipH="1" flipV="1">
            <a:off x="746234" y="4414423"/>
            <a:ext cx="1982009" cy="3907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50976" y="2932176"/>
            <a:ext cx="1611597" cy="510778"/>
          </a:xfrm>
          <a:prstGeom prst="roundRect">
            <a:avLst/>
          </a:prstGeom>
          <a:solidFill>
            <a:srgbClr val="FFFA8F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1951</a:t>
            </a:r>
            <a:r>
              <a:rPr lang="en-US" sz="1200" dirty="0" smtClean="0"/>
              <a:t>:  </a:t>
            </a:r>
            <a:r>
              <a:rPr lang="en-US" sz="1200" b="1" dirty="0" smtClean="0"/>
              <a:t>UNIVAC I</a:t>
            </a:r>
            <a:r>
              <a:rPr lang="en-US" sz="1200" dirty="0" smtClean="0"/>
              <a:t>, </a:t>
            </a:r>
            <a:br>
              <a:rPr lang="en-US" sz="1200" dirty="0" smtClean="0"/>
            </a:br>
            <a:r>
              <a:rPr lang="en-US" sz="1200" dirty="0" smtClean="0"/>
              <a:t>First Mainframe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41609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/>
          <p:cNvGrpSpPr/>
          <p:nvPr/>
        </p:nvGrpSpPr>
        <p:grpSpPr>
          <a:xfrm>
            <a:off x="298383" y="587137"/>
            <a:ext cx="8768615" cy="5326339"/>
            <a:chOff x="298383" y="587137"/>
            <a:chExt cx="8768615" cy="5326339"/>
          </a:xfrm>
        </p:grpSpPr>
        <p:sp>
          <p:nvSpPr>
            <p:cNvPr id="5" name="Rectangle 4"/>
            <p:cNvSpPr/>
            <p:nvPr/>
          </p:nvSpPr>
          <p:spPr>
            <a:xfrm>
              <a:off x="298383" y="587137"/>
              <a:ext cx="8768615" cy="5326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311078" y="881759"/>
              <a:ext cx="5622666" cy="4010875"/>
            </a:xfrm>
            <a:prstGeom prst="roundRect">
              <a:avLst>
                <a:gd name="adj" fmla="val 5572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63155" y="739257"/>
              <a:ext cx="2388469" cy="295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err="1" smtClean="0">
                  <a:solidFill>
                    <a:srgbClr val="000000"/>
                  </a:solidFill>
                </a:rPr>
                <a:t>MapReduceExecutorService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98733" y="1877059"/>
              <a:ext cx="4391699" cy="2870301"/>
            </a:xfrm>
            <a:prstGeom prst="roundRect">
              <a:avLst>
                <a:gd name="adj" fmla="val 5372"/>
              </a:avLst>
            </a:prstGeom>
            <a:solidFill>
              <a:schemeClr val="bg1">
                <a:lumMod val="7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93093" y="1729114"/>
              <a:ext cx="1596979" cy="295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err="1" smtClean="0">
                  <a:solidFill>
                    <a:srgbClr val="000000"/>
                  </a:solidFill>
                </a:rPr>
                <a:t>ExecutorManager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4444478" y="2747691"/>
              <a:ext cx="1281728" cy="415498"/>
              <a:chOff x="3091702" y="6174000"/>
              <a:chExt cx="1281728" cy="415498"/>
            </a:xfrm>
          </p:grpSpPr>
          <p:grpSp>
            <p:nvGrpSpPr>
              <p:cNvPr id="102" name="Group 101"/>
              <p:cNvGrpSpPr/>
              <p:nvPr/>
            </p:nvGrpSpPr>
            <p:grpSpPr>
              <a:xfrm rot="16200000">
                <a:off x="4015222" y="6133727"/>
                <a:ext cx="246607" cy="469808"/>
                <a:chOff x="1347096" y="3643079"/>
                <a:chExt cx="510581" cy="469808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091702" y="6174000"/>
                <a:ext cx="86113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job and task</a:t>
                </a:r>
              </a:p>
              <a:p>
                <a:r>
                  <a:rPr lang="en-US" sz="105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information</a:t>
                </a:r>
                <a:endParaRPr lang="en-US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458337" y="5024388"/>
              <a:ext cx="8475408" cy="606392"/>
            </a:xfrm>
            <a:prstGeom prst="roundRect">
              <a:avLst>
                <a:gd name="adj" fmla="val 8975"/>
              </a:avLst>
            </a:prstGeom>
            <a:solidFill>
              <a:schemeClr val="bg1">
                <a:lumMod val="75000"/>
                <a:alpha val="16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856594" y="2175192"/>
              <a:ext cx="324258" cy="367981"/>
              <a:chOff x="6540258" y="2568589"/>
              <a:chExt cx="324258" cy="367981"/>
            </a:xfrm>
          </p:grpSpPr>
          <p:sp>
            <p:nvSpPr>
              <p:cNvPr id="60" name="Rectangle 59"/>
              <p:cNvSpPr/>
              <p:nvPr/>
            </p:nvSpPr>
            <p:spPr>
              <a:xfrm rot="5400000">
                <a:off x="6518396" y="2672204"/>
                <a:ext cx="367981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1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6540258" y="2618588"/>
                <a:ext cx="324258" cy="293107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6144276" y="2225191"/>
              <a:ext cx="11208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ommand thread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852547" y="2728478"/>
              <a:ext cx="324258" cy="367981"/>
              <a:chOff x="6540258" y="2568589"/>
              <a:chExt cx="324258" cy="367981"/>
            </a:xfrm>
          </p:grpSpPr>
          <p:sp>
            <p:nvSpPr>
              <p:cNvPr id="58" name="Rectangle 57"/>
              <p:cNvSpPr/>
              <p:nvPr/>
            </p:nvSpPr>
            <p:spPr>
              <a:xfrm rot="5400000">
                <a:off x="6518396" y="2672204"/>
                <a:ext cx="367981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59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6540258" y="2618588"/>
                <a:ext cx="324258" cy="293107"/>
              </a:xfrm>
              <a:prstGeom prst="rect">
                <a:avLst/>
              </a:prstGeom>
              <a:noFill/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6165541" y="2735334"/>
              <a:ext cx="94448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report thread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154890" y="2380887"/>
              <a:ext cx="324258" cy="417770"/>
              <a:chOff x="6540258" y="2568589"/>
              <a:chExt cx="324258" cy="417770"/>
            </a:xfrm>
          </p:grpSpPr>
          <p:sp>
            <p:nvSpPr>
              <p:cNvPr id="56" name="Rectangle 55"/>
              <p:cNvSpPr/>
              <p:nvPr/>
            </p:nvSpPr>
            <p:spPr>
              <a:xfrm rot="5400000">
                <a:off x="6493502" y="2697097"/>
                <a:ext cx="417770" cy="160754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57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6540258" y="2618588"/>
                <a:ext cx="324258" cy="293107"/>
              </a:xfrm>
              <a:prstGeom prst="rect">
                <a:avLst/>
              </a:prstGeom>
              <a:noFill/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7428425" y="2433501"/>
              <a:ext cx="11849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ompletion thread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3971" y="5482834"/>
              <a:ext cx="1693760" cy="29589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ECECEC"/>
                </a:gs>
              </a:gsLst>
              <a:lin ang="5400000" scaled="0"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DFS Implementation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455457" y="1877060"/>
              <a:ext cx="881971" cy="2870300"/>
            </a:xfrm>
            <a:prstGeom prst="roundRect">
              <a:avLst>
                <a:gd name="adj" fmla="val 17655"/>
              </a:avLst>
            </a:prstGeom>
            <a:solidFill>
              <a:schemeClr val="bg1">
                <a:lumMod val="7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219040" y="1121725"/>
              <a:ext cx="1511983" cy="45682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Message translation 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and Event Triggering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850093" y="1337912"/>
              <a:ext cx="356135" cy="943275"/>
            </a:xfrm>
            <a:custGeom>
              <a:avLst/>
              <a:gdLst>
                <a:gd name="connsiteX0" fmla="*/ 356135 w 356135"/>
                <a:gd name="connsiteY0" fmla="*/ 0 h 943275"/>
                <a:gd name="connsiteX1" fmla="*/ 9625 w 356135"/>
                <a:gd name="connsiteY1" fmla="*/ 115503 h 943275"/>
                <a:gd name="connsiteX2" fmla="*/ 154004 w 356135"/>
                <a:gd name="connsiteY2" fmla="*/ 558265 h 943275"/>
                <a:gd name="connsiteX3" fmla="*/ 0 w 356135"/>
                <a:gd name="connsiteY3" fmla="*/ 943275 h 9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135" h="943275">
                  <a:moveTo>
                    <a:pt x="356135" y="0"/>
                  </a:moveTo>
                  <a:cubicBezTo>
                    <a:pt x="199724" y="11229"/>
                    <a:pt x="43314" y="22459"/>
                    <a:pt x="9625" y="115503"/>
                  </a:cubicBezTo>
                  <a:cubicBezTo>
                    <a:pt x="-24064" y="208547"/>
                    <a:pt x="155608" y="420303"/>
                    <a:pt x="154004" y="558265"/>
                  </a:cubicBezTo>
                  <a:cubicBezTo>
                    <a:pt x="152400" y="696227"/>
                    <a:pt x="76200" y="819751"/>
                    <a:pt x="0" y="943275"/>
                  </a:cubicBezTo>
                </a:path>
              </a:pathLst>
            </a:custGeom>
            <a:ln>
              <a:solidFill>
                <a:srgbClr val="0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loud"/>
            <p:cNvSpPr>
              <a:spLocks noChangeAspect="1" noEditPoints="1" noChangeArrowheads="1"/>
            </p:cNvSpPr>
            <p:nvPr/>
          </p:nvSpPr>
          <p:spPr bwMode="auto">
            <a:xfrm>
              <a:off x="1001999" y="2488327"/>
              <a:ext cx="2256355" cy="131243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eft-Right Arrow 44"/>
            <p:cNvSpPr/>
            <p:nvPr/>
          </p:nvSpPr>
          <p:spPr>
            <a:xfrm rot="10800000" flipV="1">
              <a:off x="2755324" y="2892052"/>
              <a:ext cx="948456" cy="29875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34151" y="2441826"/>
              <a:ext cx="1559078" cy="295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Aneka Middleware</a:t>
              </a: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53971" y="2769906"/>
              <a:ext cx="1693760" cy="794036"/>
              <a:chOff x="753971" y="3212656"/>
              <a:chExt cx="1693760" cy="79403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753971" y="3212656"/>
                <a:ext cx="1693760" cy="794036"/>
                <a:chOff x="753971" y="3251156"/>
                <a:chExt cx="1693760" cy="794036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753971" y="3542987"/>
                  <a:ext cx="1693760" cy="436258"/>
                </a:xfrm>
                <a:prstGeom prst="roundRect">
                  <a:avLst>
                    <a:gd name="adj" fmla="val 12328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MapReduce </a:t>
                  </a:r>
                </a:p>
                <a:p>
                  <a:pPr algn="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Scheduling Service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50" name="Picture 3" descr="C:\Documents and Settings\csve\Local Settings\Temporary Internet Files\Content.IE5\4PQ7052J\MC900435242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75503" y="3251156"/>
                  <a:ext cx="446646" cy="7940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2" name="Picture 3" descr="C:\Users\csve\AppData\Local\Microsoft\Windows\Temporary Internet Files\Content.IE5\31KUVIR9\MC900432664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3802" y="3306047"/>
                <a:ext cx="459271" cy="459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2" name="Rounded Rectangle 131"/>
            <p:cNvSpPr/>
            <p:nvPr/>
          </p:nvSpPr>
          <p:spPr>
            <a:xfrm>
              <a:off x="4987222" y="3468460"/>
              <a:ext cx="3717866" cy="1189517"/>
            </a:xfrm>
            <a:prstGeom prst="roundRect">
              <a:avLst>
                <a:gd name="adj" fmla="val 8467"/>
              </a:avLst>
            </a:prstGeom>
            <a:solidFill>
              <a:schemeClr val="bg1">
                <a:lumMod val="95000"/>
                <a:alpha val="49000"/>
              </a:schemeClr>
            </a:solidFill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908415" y="3776807"/>
              <a:ext cx="1689609" cy="785292"/>
              <a:chOff x="6859647" y="3472007"/>
              <a:chExt cx="1689609" cy="785292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6859647" y="3472007"/>
                <a:ext cx="1689609" cy="785292"/>
                <a:chOff x="6867251" y="1994328"/>
                <a:chExt cx="1689609" cy="785292"/>
              </a:xfrm>
            </p:grpSpPr>
            <p:sp>
              <p:nvSpPr>
                <p:cNvPr id="126" name="Rounded Rectangle 125"/>
                <p:cNvSpPr/>
                <p:nvPr/>
              </p:nvSpPr>
              <p:spPr>
                <a:xfrm>
                  <a:off x="6867251" y="2086263"/>
                  <a:ext cx="1689609" cy="693357"/>
                </a:xfrm>
                <a:prstGeom prst="roundRect">
                  <a:avLst>
                    <a:gd name="adj" fmla="val 5372"/>
                  </a:avLst>
                </a:prstGeom>
                <a:solidFill>
                  <a:schemeClr val="bg1">
                    <a:lumMod val="50000"/>
                    <a:alpha val="16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7008032" y="1994328"/>
                  <a:ext cx="1442499" cy="2958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45720" rtlCol="0" anchor="ctr"/>
                <a:lstStyle/>
                <a:p>
                  <a:pPr algn="ctr"/>
                  <a:r>
                    <a:rPr lang="en-US" sz="1100" dirty="0" err="1" smtClean="0">
                      <a:solidFill>
                        <a:srgbClr val="000000"/>
                      </a:solidFill>
                    </a:rPr>
                    <a:t>MapReduceExecutor</a:t>
                  </a:r>
                  <a:endParaRPr lang="en-US" sz="11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9" name="Rounded Rectangle 128"/>
              <p:cNvSpPr/>
              <p:nvPr/>
            </p:nvSpPr>
            <p:spPr>
              <a:xfrm>
                <a:off x="7000427" y="3840735"/>
                <a:ext cx="1442499" cy="304546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Map Task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Left-Right Arrow 40"/>
            <p:cNvSpPr/>
            <p:nvPr/>
          </p:nvSpPr>
          <p:spPr>
            <a:xfrm rot="16200000" flipV="1">
              <a:off x="7339719" y="4696940"/>
              <a:ext cx="768097" cy="29875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5110095" y="3776807"/>
              <a:ext cx="1689609" cy="785292"/>
              <a:chOff x="6859647" y="3472007"/>
              <a:chExt cx="1689609" cy="785292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6859647" y="3472007"/>
                <a:ext cx="1689609" cy="785292"/>
                <a:chOff x="6867251" y="1994328"/>
                <a:chExt cx="1689609" cy="785292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6867251" y="2086263"/>
                  <a:ext cx="1689609" cy="693357"/>
                </a:xfrm>
                <a:prstGeom prst="roundRect">
                  <a:avLst>
                    <a:gd name="adj" fmla="val 5372"/>
                  </a:avLst>
                </a:prstGeom>
                <a:solidFill>
                  <a:schemeClr val="bg1">
                    <a:lumMod val="50000"/>
                    <a:alpha val="16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7008032" y="1994328"/>
                  <a:ext cx="1442499" cy="2958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45720" rtlCol="0" anchor="ctr"/>
                <a:lstStyle/>
                <a:p>
                  <a:pPr algn="ctr"/>
                  <a:r>
                    <a:rPr lang="en-US" sz="1100" dirty="0" err="1" smtClean="0">
                      <a:solidFill>
                        <a:srgbClr val="000000"/>
                      </a:solidFill>
                    </a:rPr>
                    <a:t>MapReduceExecutor</a:t>
                  </a:r>
                  <a:endParaRPr lang="en-US" sz="11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7" name="Rounded Rectangle 136"/>
              <p:cNvSpPr/>
              <p:nvPr/>
            </p:nvSpPr>
            <p:spPr>
              <a:xfrm>
                <a:off x="7000428" y="3852927"/>
                <a:ext cx="1442499" cy="292353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Reduce Task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0" name="Left-Right Arrow 139"/>
            <p:cNvSpPr/>
            <p:nvPr/>
          </p:nvSpPr>
          <p:spPr>
            <a:xfrm rot="16200000" flipV="1">
              <a:off x="5637751" y="4696940"/>
              <a:ext cx="768096" cy="29875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164690" y="3314800"/>
              <a:ext cx="1559078" cy="295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Sandbox</a:t>
              </a: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4550679" y="2158792"/>
              <a:ext cx="1175528" cy="415498"/>
              <a:chOff x="4404375" y="2183176"/>
              <a:chExt cx="1175528" cy="415498"/>
            </a:xfrm>
          </p:grpSpPr>
          <p:grpSp>
            <p:nvGrpSpPr>
              <p:cNvPr id="144" name="Group 143"/>
              <p:cNvGrpSpPr/>
              <p:nvPr/>
            </p:nvGrpSpPr>
            <p:grpSpPr>
              <a:xfrm rot="16200000">
                <a:off x="5221695" y="2145983"/>
                <a:ext cx="246607" cy="469808"/>
                <a:chOff x="1347096" y="3643079"/>
                <a:chExt cx="510581" cy="469808"/>
              </a:xfrm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3" name="TextBox 152"/>
              <p:cNvSpPr txBox="1"/>
              <p:nvPr/>
            </p:nvSpPr>
            <p:spPr>
              <a:xfrm>
                <a:off x="4404375" y="2183176"/>
                <a:ext cx="75854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</a:t>
                </a:r>
                <a:r>
                  <a:rPr lang="en-US" sz="105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ommand </a:t>
                </a:r>
              </a:p>
              <a:p>
                <a:pPr algn="r"/>
                <a:r>
                  <a:rPr lang="en-US" sz="105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queue</a:t>
                </a:r>
                <a:endParaRPr lang="en-US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460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633728" y="1560576"/>
            <a:ext cx="5474208" cy="3938016"/>
            <a:chOff x="1633728" y="1560576"/>
            <a:chExt cx="5474208" cy="3938016"/>
          </a:xfrm>
        </p:grpSpPr>
        <p:sp>
          <p:nvSpPr>
            <p:cNvPr id="32" name="Rectangle 31"/>
            <p:cNvSpPr/>
            <p:nvPr/>
          </p:nvSpPr>
          <p:spPr>
            <a:xfrm>
              <a:off x="1633728" y="1560576"/>
              <a:ext cx="5474208" cy="3938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767840" y="1673352"/>
              <a:ext cx="5181600" cy="3703320"/>
              <a:chOff x="1767840" y="1673352"/>
              <a:chExt cx="5181600" cy="370332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767840" y="1673352"/>
                <a:ext cx="5181600" cy="370332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0F0F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767840" y="1679829"/>
                <a:ext cx="377952" cy="323088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139696" y="1673352"/>
                <a:ext cx="3493008" cy="323088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629656" y="1679829"/>
                <a:ext cx="1319784" cy="329184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7840" y="1999488"/>
                <a:ext cx="2590800" cy="329184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58640" y="1999488"/>
                <a:ext cx="2590800" cy="329184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7840" y="2328672"/>
                <a:ext cx="5181600" cy="329184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67840" y="2657856"/>
                <a:ext cx="3523488" cy="329184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661447" y="2094909"/>
                <a:ext cx="1693760" cy="436258"/>
              </a:xfrm>
              <a:prstGeom prst="roundRect">
                <a:avLst>
                  <a:gd name="adj" fmla="val 1232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r"/>
                <a:r>
                  <a:rPr lang="en-US" sz="1200" dirty="0" smtClean="0">
                    <a:solidFill>
                      <a:srgbClr val="000000"/>
                    </a:solidFill>
                  </a:rPr>
                  <a:t>Header:  3 bytes magic number, 1 byte version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1328" y="2657856"/>
                <a:ext cx="1658112" cy="329184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…….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920240" y="3189534"/>
                <a:ext cx="4882896" cy="955745"/>
              </a:xfrm>
              <a:prstGeom prst="roundRect">
                <a:avLst>
                  <a:gd name="adj" fmla="val 12328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Record Block: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216973" y="2164080"/>
                <a:ext cx="846267" cy="1030224"/>
              </a:xfrm>
              <a:custGeom>
                <a:avLst/>
                <a:gdLst>
                  <a:gd name="connsiteX0" fmla="*/ 989523 w 989523"/>
                  <a:gd name="connsiteY0" fmla="*/ 0 h 1377696"/>
                  <a:gd name="connsiteX1" fmla="*/ 574995 w 989523"/>
                  <a:gd name="connsiteY1" fmla="*/ 390144 h 1377696"/>
                  <a:gd name="connsiteX2" fmla="*/ 62931 w 989523"/>
                  <a:gd name="connsiteY2" fmla="*/ 390144 h 1377696"/>
                  <a:gd name="connsiteX3" fmla="*/ 26355 w 989523"/>
                  <a:gd name="connsiteY3" fmla="*/ 1377696 h 137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9523" h="1377696">
                    <a:moveTo>
                      <a:pt x="989523" y="0"/>
                    </a:moveTo>
                    <a:cubicBezTo>
                      <a:pt x="859475" y="162560"/>
                      <a:pt x="729427" y="325120"/>
                      <a:pt x="574995" y="390144"/>
                    </a:cubicBezTo>
                    <a:cubicBezTo>
                      <a:pt x="420563" y="455168"/>
                      <a:pt x="154371" y="225552"/>
                      <a:pt x="62931" y="390144"/>
                    </a:cubicBezTo>
                    <a:cubicBezTo>
                      <a:pt x="-28509" y="554736"/>
                      <a:pt x="-1077" y="966216"/>
                      <a:pt x="26355" y="1377696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head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r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161032" y="3606446"/>
                <a:ext cx="4410456" cy="3230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61032" y="3606446"/>
                <a:ext cx="377952" cy="3230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38984" y="3606446"/>
                <a:ext cx="377952" cy="3230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07792" y="3606446"/>
                <a:ext cx="1152144" cy="3230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920240" y="4286815"/>
                <a:ext cx="1497792" cy="436258"/>
              </a:xfrm>
              <a:prstGeom prst="roundRect">
                <a:avLst>
                  <a:gd name="adj" fmla="val 1232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Integer (4 bytes)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Length of the block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929237" y="4838897"/>
                <a:ext cx="1497792" cy="436258"/>
              </a:xfrm>
              <a:prstGeom prst="roundRect">
                <a:avLst>
                  <a:gd name="adj" fmla="val 1232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Integer (4 bytes)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Length of the key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064481" y="3741079"/>
                <a:ext cx="300767" cy="553652"/>
              </a:xfrm>
              <a:custGeom>
                <a:avLst/>
                <a:gdLst>
                  <a:gd name="connsiteX0" fmla="*/ 300767 w 300767"/>
                  <a:gd name="connsiteY0" fmla="*/ 50633 h 553652"/>
                  <a:gd name="connsiteX1" fmla="*/ 8159 w 300767"/>
                  <a:gd name="connsiteY1" fmla="*/ 38441 h 553652"/>
                  <a:gd name="connsiteX2" fmla="*/ 81311 w 300767"/>
                  <a:gd name="connsiteY2" fmla="*/ 477353 h 553652"/>
                  <a:gd name="connsiteX3" fmla="*/ 81311 w 300767"/>
                  <a:gd name="connsiteY3" fmla="*/ 550505 h 55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767" h="553652">
                    <a:moveTo>
                      <a:pt x="300767" y="50633"/>
                    </a:moveTo>
                    <a:cubicBezTo>
                      <a:pt x="172751" y="8977"/>
                      <a:pt x="44735" y="-32679"/>
                      <a:pt x="8159" y="38441"/>
                    </a:cubicBezTo>
                    <a:cubicBezTo>
                      <a:pt x="-28417" y="109561"/>
                      <a:pt x="69119" y="392009"/>
                      <a:pt x="81311" y="477353"/>
                    </a:cubicBezTo>
                    <a:cubicBezTo>
                      <a:pt x="93503" y="562697"/>
                      <a:pt x="87407" y="556601"/>
                      <a:pt x="81311" y="5505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head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r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628137" y="3767328"/>
                <a:ext cx="1057694" cy="1300261"/>
              </a:xfrm>
              <a:custGeom>
                <a:avLst/>
                <a:gdLst>
                  <a:gd name="connsiteX0" fmla="*/ 54103 w 1057694"/>
                  <a:gd name="connsiteY0" fmla="*/ 0 h 1300261"/>
                  <a:gd name="connsiteX1" fmla="*/ 66295 w 1057694"/>
                  <a:gd name="connsiteY1" fmla="*/ 316992 h 1300261"/>
                  <a:gd name="connsiteX2" fmla="*/ 712471 w 1057694"/>
                  <a:gd name="connsiteY2" fmla="*/ 463296 h 1300261"/>
                  <a:gd name="connsiteX3" fmla="*/ 1005079 w 1057694"/>
                  <a:gd name="connsiteY3" fmla="*/ 560832 h 1300261"/>
                  <a:gd name="connsiteX4" fmla="*/ 1053847 w 1057694"/>
                  <a:gd name="connsiteY4" fmla="*/ 950976 h 1300261"/>
                  <a:gd name="connsiteX5" fmla="*/ 956311 w 1057694"/>
                  <a:gd name="connsiteY5" fmla="*/ 1255776 h 1300261"/>
                  <a:gd name="connsiteX6" fmla="*/ 810007 w 1057694"/>
                  <a:gd name="connsiteY6" fmla="*/ 1292352 h 130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7694" h="1300261">
                    <a:moveTo>
                      <a:pt x="54103" y="0"/>
                    </a:moveTo>
                    <a:cubicBezTo>
                      <a:pt x="5335" y="119888"/>
                      <a:pt x="-43433" y="239776"/>
                      <a:pt x="66295" y="316992"/>
                    </a:cubicBezTo>
                    <a:cubicBezTo>
                      <a:pt x="176023" y="394208"/>
                      <a:pt x="556007" y="422656"/>
                      <a:pt x="712471" y="463296"/>
                    </a:cubicBezTo>
                    <a:cubicBezTo>
                      <a:pt x="868935" y="503936"/>
                      <a:pt x="948183" y="479552"/>
                      <a:pt x="1005079" y="560832"/>
                    </a:cubicBezTo>
                    <a:cubicBezTo>
                      <a:pt x="1061975" y="642112"/>
                      <a:pt x="1061975" y="835152"/>
                      <a:pt x="1053847" y="950976"/>
                    </a:cubicBezTo>
                    <a:cubicBezTo>
                      <a:pt x="1045719" y="1066800"/>
                      <a:pt x="996951" y="1198880"/>
                      <a:pt x="956311" y="1255776"/>
                    </a:cubicBezTo>
                    <a:cubicBezTo>
                      <a:pt x="915671" y="1312672"/>
                      <a:pt x="862839" y="1302512"/>
                      <a:pt x="810007" y="12923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head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r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793536" y="4838897"/>
                <a:ext cx="1229568" cy="436258"/>
              </a:xfrm>
              <a:prstGeom prst="roundRect">
                <a:avLst>
                  <a:gd name="adj" fmla="val 1232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Key byte array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560064" y="3755136"/>
                <a:ext cx="670560" cy="1085088"/>
              </a:xfrm>
              <a:custGeom>
                <a:avLst/>
                <a:gdLst>
                  <a:gd name="connsiteX0" fmla="*/ 0 w 670560"/>
                  <a:gd name="connsiteY0" fmla="*/ 0 h 1085088"/>
                  <a:gd name="connsiteX1" fmla="*/ 243840 w 670560"/>
                  <a:gd name="connsiteY1" fmla="*/ 560832 h 1085088"/>
                  <a:gd name="connsiteX2" fmla="*/ 585216 w 670560"/>
                  <a:gd name="connsiteY2" fmla="*/ 646176 h 1085088"/>
                  <a:gd name="connsiteX3" fmla="*/ 670560 w 670560"/>
                  <a:gd name="connsiteY3" fmla="*/ 1085088 h 108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560" h="1085088">
                    <a:moveTo>
                      <a:pt x="0" y="0"/>
                    </a:moveTo>
                    <a:cubicBezTo>
                      <a:pt x="73152" y="226568"/>
                      <a:pt x="146304" y="453136"/>
                      <a:pt x="243840" y="560832"/>
                    </a:cubicBezTo>
                    <a:cubicBezTo>
                      <a:pt x="341376" y="668528"/>
                      <a:pt x="514096" y="558800"/>
                      <a:pt x="585216" y="646176"/>
                    </a:cubicBezTo>
                    <a:cubicBezTo>
                      <a:pt x="656336" y="733552"/>
                      <a:pt x="663448" y="909320"/>
                      <a:pt x="670560" y="108508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head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r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291328" y="4838897"/>
                <a:ext cx="1389888" cy="436258"/>
              </a:xfrm>
              <a:prstGeom prst="roundRect">
                <a:avLst>
                  <a:gd name="adj" fmla="val 1232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Value byte array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046284" y="3767328"/>
                <a:ext cx="830260" cy="1072896"/>
              </a:xfrm>
              <a:custGeom>
                <a:avLst/>
                <a:gdLst>
                  <a:gd name="connsiteX0" fmla="*/ 171892 w 830260"/>
                  <a:gd name="connsiteY0" fmla="*/ 0 h 1072896"/>
                  <a:gd name="connsiteX1" fmla="*/ 25588 w 830260"/>
                  <a:gd name="connsiteY1" fmla="*/ 536448 h 1072896"/>
                  <a:gd name="connsiteX2" fmla="*/ 635188 w 830260"/>
                  <a:gd name="connsiteY2" fmla="*/ 780288 h 1072896"/>
                  <a:gd name="connsiteX3" fmla="*/ 830260 w 830260"/>
                  <a:gd name="connsiteY3" fmla="*/ 1072896 h 107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260" h="1072896">
                    <a:moveTo>
                      <a:pt x="171892" y="0"/>
                    </a:moveTo>
                    <a:cubicBezTo>
                      <a:pt x="60132" y="203200"/>
                      <a:pt x="-51628" y="406400"/>
                      <a:pt x="25588" y="536448"/>
                    </a:cubicBezTo>
                    <a:cubicBezTo>
                      <a:pt x="102804" y="666496"/>
                      <a:pt x="501076" y="690880"/>
                      <a:pt x="635188" y="780288"/>
                    </a:cubicBezTo>
                    <a:cubicBezTo>
                      <a:pt x="769300" y="869696"/>
                      <a:pt x="799780" y="971296"/>
                      <a:pt x="830260" y="1072896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head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r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987296" y="1803730"/>
                <a:ext cx="1968119" cy="293294"/>
              </a:xfrm>
              <a:custGeom>
                <a:avLst/>
                <a:gdLst>
                  <a:gd name="connsiteX0" fmla="*/ 0 w 1968119"/>
                  <a:gd name="connsiteY0" fmla="*/ 25070 h 293294"/>
                  <a:gd name="connsiteX1" fmla="*/ 609600 w 1968119"/>
                  <a:gd name="connsiteY1" fmla="*/ 686 h 293294"/>
                  <a:gd name="connsiteX2" fmla="*/ 1341120 w 1968119"/>
                  <a:gd name="connsiteY2" fmla="*/ 12878 h 293294"/>
                  <a:gd name="connsiteX3" fmla="*/ 1877568 w 1968119"/>
                  <a:gd name="connsiteY3" fmla="*/ 73838 h 293294"/>
                  <a:gd name="connsiteX4" fmla="*/ 1962912 w 1968119"/>
                  <a:gd name="connsiteY4" fmla="*/ 293294 h 29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8119" h="293294">
                    <a:moveTo>
                      <a:pt x="0" y="25070"/>
                    </a:moveTo>
                    <a:cubicBezTo>
                      <a:pt x="193040" y="13894"/>
                      <a:pt x="609600" y="686"/>
                      <a:pt x="609600" y="686"/>
                    </a:cubicBezTo>
                    <a:cubicBezTo>
                      <a:pt x="833120" y="-1346"/>
                      <a:pt x="1129792" y="686"/>
                      <a:pt x="1341120" y="12878"/>
                    </a:cubicBezTo>
                    <a:cubicBezTo>
                      <a:pt x="1552448" y="25070"/>
                      <a:pt x="1773936" y="27102"/>
                      <a:pt x="1877568" y="73838"/>
                    </a:cubicBezTo>
                    <a:cubicBezTo>
                      <a:pt x="1981200" y="120574"/>
                      <a:pt x="1972056" y="206934"/>
                      <a:pt x="1962912" y="29329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head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r"/>
                <a:endParaRPr lang="en-US" sz="12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628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42059006"/>
              </p:ext>
            </p:extLst>
          </p:nvPr>
        </p:nvGraphicFramePr>
        <p:xfrm>
          <a:off x="2238375" y="1990725"/>
          <a:ext cx="466725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827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4983235"/>
              </p:ext>
            </p:extLst>
          </p:nvPr>
        </p:nvGraphicFramePr>
        <p:xfrm>
          <a:off x="1357312" y="685799"/>
          <a:ext cx="6429376" cy="548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111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314796" y="423357"/>
            <a:ext cx="8347512" cy="6144248"/>
            <a:chOff x="314796" y="423357"/>
            <a:chExt cx="8347512" cy="6144248"/>
          </a:xfrm>
        </p:grpSpPr>
        <p:sp>
          <p:nvSpPr>
            <p:cNvPr id="85" name="Rectangle 84"/>
            <p:cNvSpPr/>
            <p:nvPr/>
          </p:nvSpPr>
          <p:spPr>
            <a:xfrm>
              <a:off x="314796" y="423357"/>
              <a:ext cx="8347512" cy="6144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20768138">
              <a:off x="3630229" y="1487837"/>
              <a:ext cx="1960013" cy="1585099"/>
            </a:xfrm>
            <a:custGeom>
              <a:avLst/>
              <a:gdLst>
                <a:gd name="connsiteX0" fmla="*/ 1791078 w 2400709"/>
                <a:gd name="connsiteY0" fmla="*/ 2047574 h 2047574"/>
                <a:gd name="connsiteX1" fmla="*/ 2388105 w 2400709"/>
                <a:gd name="connsiteY1" fmla="*/ 658063 h 2047574"/>
                <a:gd name="connsiteX2" fmla="*/ 2008179 w 2400709"/>
                <a:gd name="connsiteY2" fmla="*/ 6729 h 2047574"/>
                <a:gd name="connsiteX3" fmla="*/ 0 w 2400709"/>
                <a:gd name="connsiteY3" fmla="*/ 321540 h 204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709" h="2047574">
                  <a:moveTo>
                    <a:pt x="1791078" y="2047574"/>
                  </a:moveTo>
                  <a:cubicBezTo>
                    <a:pt x="2071500" y="1522889"/>
                    <a:pt x="2351922" y="998204"/>
                    <a:pt x="2388105" y="658063"/>
                  </a:cubicBezTo>
                  <a:cubicBezTo>
                    <a:pt x="2424288" y="317922"/>
                    <a:pt x="2406196" y="62816"/>
                    <a:pt x="2008179" y="6729"/>
                  </a:cubicBezTo>
                  <a:cubicBezTo>
                    <a:pt x="1610162" y="-49358"/>
                    <a:pt x="352788" y="261835"/>
                    <a:pt x="0" y="321540"/>
                  </a:cubicBezTo>
                </a:path>
              </a:pathLst>
            </a:cu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"/>
            <p:cNvSpPr>
              <a:spLocks noChangeAspect="1" noEditPoints="1" noChangeArrowheads="1"/>
            </p:cNvSpPr>
            <p:nvPr/>
          </p:nvSpPr>
          <p:spPr bwMode="auto">
            <a:xfrm>
              <a:off x="5963492" y="4017410"/>
              <a:ext cx="2406590" cy="13515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25" name="Cloud"/>
            <p:cNvSpPr>
              <a:spLocks noChangeAspect="1" noEditPoints="1" noChangeArrowheads="1"/>
            </p:cNvSpPr>
            <p:nvPr/>
          </p:nvSpPr>
          <p:spPr bwMode="auto">
            <a:xfrm>
              <a:off x="5725540" y="2833311"/>
              <a:ext cx="2719667" cy="164637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24" name="Cloud"/>
            <p:cNvSpPr>
              <a:spLocks noChangeAspect="1" noEditPoints="1" noChangeArrowheads="1"/>
            </p:cNvSpPr>
            <p:nvPr/>
          </p:nvSpPr>
          <p:spPr bwMode="auto">
            <a:xfrm>
              <a:off x="4444219" y="2779030"/>
              <a:ext cx="2406590" cy="148311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23" name="Cloud"/>
            <p:cNvSpPr>
              <a:spLocks noChangeAspect="1" noEditPoints="1" noChangeArrowheads="1"/>
            </p:cNvSpPr>
            <p:nvPr/>
          </p:nvSpPr>
          <p:spPr bwMode="auto">
            <a:xfrm>
              <a:off x="5702971" y="3766889"/>
              <a:ext cx="1732719" cy="137865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88476" y="673029"/>
              <a:ext cx="2930855" cy="4733026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848453" y="3050354"/>
              <a:ext cx="1462088" cy="356328"/>
              <a:chOff x="2848453" y="4526770"/>
              <a:chExt cx="1462088" cy="356328"/>
            </a:xfrm>
          </p:grpSpPr>
          <p:sp>
            <p:nvSpPr>
              <p:cNvPr id="7" name="Left-Right Arrow 6"/>
              <p:cNvSpPr/>
              <p:nvPr/>
            </p:nvSpPr>
            <p:spPr>
              <a:xfrm rot="10800000" flipV="1">
                <a:off x="2848453" y="4526770"/>
                <a:ext cx="1462088" cy="356328"/>
              </a:xfrm>
              <a:prstGeom prst="leftRigh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93681" y="4559333"/>
                <a:ext cx="10043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User Requests</a:t>
                </a:r>
                <a:endParaRPr lang="en-US" sz="1100" dirty="0"/>
              </a:p>
            </p:txBody>
          </p:sp>
        </p:grpSp>
        <p:sp>
          <p:nvSpPr>
            <p:cNvPr id="9" name="Left-Right Arrow 8"/>
            <p:cNvSpPr/>
            <p:nvPr/>
          </p:nvSpPr>
          <p:spPr>
            <a:xfrm rot="10800000" flipV="1">
              <a:off x="1801934" y="4885410"/>
              <a:ext cx="2541602" cy="356328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9726" y="4917973"/>
              <a:ext cx="19184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Wireless / Mobile 3G Network</a:t>
              </a:r>
              <a:endParaRPr lang="en-US" sz="1100" dirty="0"/>
            </a:p>
          </p:txBody>
        </p:sp>
        <p:pic>
          <p:nvPicPr>
            <p:cNvPr id="18" name="Picture 17" descr="Picture 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32" y="2929987"/>
              <a:ext cx="1498413" cy="143492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248329" y="1161529"/>
              <a:ext cx="1921338" cy="1726035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94246" y="1020380"/>
              <a:ext cx="900104" cy="271389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ECG Sensor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356878" y="2388628"/>
              <a:ext cx="1682528" cy="271389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ECG Sensor Module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56878" y="1422064"/>
              <a:ext cx="1682958" cy="890998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Embedded Bluetooth Enabled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Communication &amp; Processor Module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05857" y="2713874"/>
              <a:ext cx="660708" cy="2116834"/>
              <a:chOff x="1805857" y="3104690"/>
              <a:chExt cx="660708" cy="1777865"/>
            </a:xfrm>
          </p:grpSpPr>
          <p:sp>
            <p:nvSpPr>
              <p:cNvPr id="11" name="Left-Up Arrow 10"/>
              <p:cNvSpPr/>
              <p:nvPr/>
            </p:nvSpPr>
            <p:spPr>
              <a:xfrm rot="5400000" flipV="1">
                <a:off x="1247278" y="3663269"/>
                <a:ext cx="1777865" cy="660708"/>
              </a:xfrm>
              <a:prstGeom prst="leftUpArrow">
                <a:avLst>
                  <a:gd name="adj1" fmla="val 33570"/>
                  <a:gd name="adj2" fmla="val 25822"/>
                  <a:gd name="adj3" fmla="val 2664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1542274" y="3930557"/>
                <a:ext cx="148524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Bluetooth connectivity</a:t>
                </a:r>
                <a:endParaRPr lang="en-US" sz="1100" dirty="0"/>
              </a:p>
            </p:txBody>
          </p:sp>
        </p:grpSp>
        <p:pic>
          <p:nvPicPr>
            <p:cNvPr id="19" name="Picture 18" descr="1330685887_Pho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9257" y="4331681"/>
              <a:ext cx="1020585" cy="976672"/>
            </a:xfrm>
            <a:prstGeom prst="rect">
              <a:avLst/>
            </a:prstGeom>
          </p:spPr>
        </p:pic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>
              <a:off x="4422079" y="3897995"/>
              <a:ext cx="2406590" cy="13515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20" name="Cloud"/>
            <p:cNvSpPr>
              <a:spLocks noChangeAspect="1" noEditPoints="1" noChangeArrowheads="1"/>
            </p:cNvSpPr>
            <p:nvPr/>
          </p:nvSpPr>
          <p:spPr bwMode="auto">
            <a:xfrm>
              <a:off x="4486350" y="4765599"/>
              <a:ext cx="2406590" cy="13515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21" name="Cloud"/>
            <p:cNvSpPr>
              <a:spLocks noChangeAspect="1" noEditPoints="1" noChangeArrowheads="1"/>
            </p:cNvSpPr>
            <p:nvPr/>
          </p:nvSpPr>
          <p:spPr bwMode="auto">
            <a:xfrm>
              <a:off x="6060757" y="4874580"/>
              <a:ext cx="2406590" cy="13515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830389" y="5069562"/>
              <a:ext cx="3300023" cy="868867"/>
              <a:chOff x="4721839" y="4689602"/>
              <a:chExt cx="3300023" cy="86886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744076" y="4689602"/>
                <a:ext cx="3277786" cy="868867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aws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0594" y="4758383"/>
                <a:ext cx="1475246" cy="737623"/>
              </a:xfrm>
              <a:prstGeom prst="rect">
                <a:avLst/>
              </a:prstGeom>
            </p:spPr>
          </p:pic>
          <p:pic>
            <p:nvPicPr>
              <p:cNvPr id="29" name="Picture 28" descr="amazon-s3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7464" y="4863290"/>
                <a:ext cx="561775" cy="561775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 rot="16200000">
                <a:off x="4603433" y="4903971"/>
                <a:ext cx="698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IaaS</a:t>
                </a:r>
                <a:endParaRPr lang="en-US" sz="2400" dirty="0"/>
              </a:p>
            </p:txBody>
          </p:sp>
          <p:pic>
            <p:nvPicPr>
              <p:cNvPr id="31" name="Picture 30" descr="MC90044215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6286" y="4815036"/>
                <a:ext cx="395637" cy="395637"/>
              </a:xfrm>
              <a:prstGeom prst="rect">
                <a:avLst/>
              </a:prstGeom>
            </p:spPr>
          </p:pic>
          <p:pic>
            <p:nvPicPr>
              <p:cNvPr id="32" name="Picture 31" descr="MC90044215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8687" y="4880592"/>
                <a:ext cx="395637" cy="395637"/>
              </a:xfrm>
              <a:prstGeom prst="rect">
                <a:avLst/>
              </a:prstGeom>
            </p:spPr>
          </p:pic>
          <p:pic>
            <p:nvPicPr>
              <p:cNvPr id="33" name="Picture 32" descr="MC90044215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2276" y="5011280"/>
                <a:ext cx="395637" cy="395637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4830820" y="3918874"/>
              <a:ext cx="3300022" cy="1053834"/>
              <a:chOff x="4722270" y="3517202"/>
              <a:chExt cx="3300022" cy="105383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4744506" y="3517202"/>
                <a:ext cx="3277786" cy="10538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6200000">
                <a:off x="4563137" y="3840545"/>
                <a:ext cx="7799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P</a:t>
                </a:r>
                <a:r>
                  <a:rPr lang="en-US" sz="2400" dirty="0" err="1" smtClean="0"/>
                  <a:t>aaS</a:t>
                </a:r>
                <a:endParaRPr lang="en-US" sz="2400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178276" y="3636611"/>
                <a:ext cx="1682958" cy="835880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Dynamically Scalable Runtime</a:t>
                </a:r>
              </a:p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QoS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-based scaling of computing resources)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6926365" y="3637033"/>
                <a:ext cx="997802" cy="835880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Security Runtime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842105" y="3039573"/>
              <a:ext cx="3300022" cy="793670"/>
              <a:chOff x="4733555" y="2637901"/>
              <a:chExt cx="3300022" cy="79367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755791" y="2637901"/>
                <a:ext cx="3277786" cy="793670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83214" y="2809641"/>
                <a:ext cx="762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SaaS</a:t>
                </a:r>
                <a:endParaRPr lang="en-US" sz="2400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458739" y="2746455"/>
                <a:ext cx="1444147" cy="576189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ECG Data Analysis as a Service</a:t>
                </a:r>
              </a:p>
            </p:txBody>
          </p:sp>
          <p:pic>
            <p:nvPicPr>
              <p:cNvPr id="43" name="Picture 42" descr="Picture 2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4120" y="2698778"/>
                <a:ext cx="912650" cy="643705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73209" y="673050"/>
              <a:ext cx="1486674" cy="1398933"/>
              <a:chOff x="4208748" y="249675"/>
              <a:chExt cx="1486674" cy="1398933"/>
            </a:xfrm>
          </p:grpSpPr>
          <p:pic>
            <p:nvPicPr>
              <p:cNvPr id="53" name="Picture 52" descr="MC900434895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2275" y="249675"/>
                <a:ext cx="716467" cy="716467"/>
              </a:xfrm>
              <a:prstGeom prst="rect">
                <a:avLst/>
              </a:prstGeom>
            </p:spPr>
          </p:pic>
          <p:pic>
            <p:nvPicPr>
              <p:cNvPr id="47" name="Picture 13" descr="C:\Documents and Settings\Administrator\Local Settings\Temporary Internet Files\Content.IE5\YP27MHEV\MC900432621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4208748" y="394065"/>
                <a:ext cx="548838" cy="55036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C:\Documents and Settings\Administrator\Local Settings\Temporary Internet Files\Content.IE5\0NG589SB\MCj04326220000[1]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4515688" y="434178"/>
                <a:ext cx="575317" cy="57413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1" name="Picture 4" descr="C:\Documents and Settings\Administrator\Local Settings\Temporary Internet Files\Content.IE5\0NG589SB\MCj04326220000[1]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4277307" y="749412"/>
                <a:ext cx="575317" cy="57413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" name="Picture 51" descr="MC900434888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2870" y="727324"/>
                <a:ext cx="654381" cy="654381"/>
              </a:xfrm>
              <a:prstGeom prst="rect">
                <a:avLst/>
              </a:prstGeom>
            </p:spPr>
          </p:pic>
          <p:pic>
            <p:nvPicPr>
              <p:cNvPr id="55" name="Picture 18" descr="\\server3\restrict\ftp_root\clients\white_Whale\5-00430 PDC\Working\David\Art\Exec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72270" y="1078822"/>
                <a:ext cx="564461" cy="569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4" descr="C:\Documents and Settings\csve\Local Settings\Temporary Internet Files\Content.IE5\KPABW9QF\MC900433959[1]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flipH="1">
                <a:off x="4928181" y="639086"/>
                <a:ext cx="767241" cy="633057"/>
              </a:xfrm>
              <a:prstGeom prst="rect">
                <a:avLst/>
              </a:prstGeom>
              <a:noFill/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7101326" y="725038"/>
              <a:ext cx="1202766" cy="1115614"/>
              <a:chOff x="7361847" y="399373"/>
              <a:chExt cx="1202766" cy="1115614"/>
            </a:xfrm>
          </p:grpSpPr>
          <p:pic>
            <p:nvPicPr>
              <p:cNvPr id="60" name="Picture 59" descr="MC900432626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1847" y="424211"/>
                <a:ext cx="595743" cy="595743"/>
              </a:xfrm>
              <a:prstGeom prst="rect">
                <a:avLst/>
              </a:prstGeom>
            </p:spPr>
          </p:pic>
          <p:pic>
            <p:nvPicPr>
              <p:cNvPr id="49" name="Picture 5" descr="C:\Documents and Settings\csve\Local Settings\Temporary Internet Files\Content.IE5\C9M7KX6B\MC900433936[1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818511" y="399373"/>
                <a:ext cx="529001" cy="529001"/>
              </a:xfrm>
              <a:prstGeom prst="rect">
                <a:avLst/>
              </a:prstGeom>
              <a:noFill/>
            </p:spPr>
          </p:pic>
          <p:pic>
            <p:nvPicPr>
              <p:cNvPr id="50" name="Picture 49" descr="MC900432626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8944" y="607912"/>
                <a:ext cx="595743" cy="595743"/>
              </a:xfrm>
              <a:prstGeom prst="rect">
                <a:avLst/>
              </a:prstGeom>
            </p:spPr>
          </p:pic>
          <p:pic>
            <p:nvPicPr>
              <p:cNvPr id="54" name="Picture 5" descr="C:\Documents and Settings\csve\Local Settings\Temporary Internet Files\Content.IE5\C9M7KX6B\MC900433936[1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970911" y="736318"/>
                <a:ext cx="593702" cy="593702"/>
              </a:xfrm>
              <a:prstGeom prst="rect">
                <a:avLst/>
              </a:prstGeom>
              <a:noFill/>
            </p:spPr>
          </p:pic>
          <p:pic>
            <p:nvPicPr>
              <p:cNvPr id="58" name="Picture 5" descr="C:\Documents and Settings\csve\Local Settings\Temporary Internet Files\Content.IE5\C9M7KX6B\MC900433936[1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721675" y="921285"/>
                <a:ext cx="593702" cy="593702"/>
              </a:xfrm>
              <a:prstGeom prst="rect">
                <a:avLst/>
              </a:prstGeom>
              <a:noFill/>
            </p:spPr>
          </p:pic>
          <p:pic>
            <p:nvPicPr>
              <p:cNvPr id="59" name="Picture 58" descr="MC900432626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2273" y="782023"/>
                <a:ext cx="595743" cy="595743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 rot="16200000">
              <a:off x="6847849" y="2156379"/>
              <a:ext cx="1192934" cy="356328"/>
              <a:chOff x="3117607" y="4526770"/>
              <a:chExt cx="1192934" cy="356328"/>
            </a:xfrm>
          </p:grpSpPr>
          <p:sp>
            <p:nvSpPr>
              <p:cNvPr id="64" name="Left-Right Arrow 63"/>
              <p:cNvSpPr/>
              <p:nvPr/>
            </p:nvSpPr>
            <p:spPr>
              <a:xfrm rot="10800000" flipV="1">
                <a:off x="3117607" y="4526770"/>
                <a:ext cx="1192934" cy="356328"/>
              </a:xfrm>
              <a:prstGeom prst="leftRigh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213086" y="4559344"/>
                <a:ext cx="10043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User Requests</a:t>
                </a:r>
                <a:endParaRPr lang="en-US" sz="1100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rot="16200000">
              <a:off x="5144040" y="2167657"/>
              <a:ext cx="1192934" cy="356328"/>
              <a:chOff x="3117607" y="4526770"/>
              <a:chExt cx="1192934" cy="356328"/>
            </a:xfrm>
          </p:grpSpPr>
          <p:sp>
            <p:nvSpPr>
              <p:cNvPr id="67" name="Left-Right Arrow 66"/>
              <p:cNvSpPr/>
              <p:nvPr/>
            </p:nvSpPr>
            <p:spPr>
              <a:xfrm rot="10800000" flipV="1">
                <a:off x="3117607" y="4526770"/>
                <a:ext cx="1192934" cy="356328"/>
              </a:xfrm>
              <a:prstGeom prst="leftRigh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213086" y="4559344"/>
                <a:ext cx="10043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User Requests</a:t>
                </a:r>
                <a:endParaRPr lang="en-US" sz="1100" dirty="0"/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>
              <a:off x="761144" y="543157"/>
              <a:ext cx="617444" cy="271389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User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Elbow Connector 70"/>
            <p:cNvCxnSpPr>
              <a:stCxn id="5" idx="1"/>
            </p:cNvCxnSpPr>
            <p:nvPr/>
          </p:nvCxnSpPr>
          <p:spPr>
            <a:xfrm rot="10800000" flipV="1">
              <a:off x="846693" y="2024547"/>
              <a:ext cx="401637" cy="917294"/>
            </a:xfrm>
            <a:prstGeom prst="bentConnector2">
              <a:avLst/>
            </a:prstGeom>
            <a:ln w="9525" cmpd="sng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20084458">
              <a:off x="3593013" y="1660908"/>
              <a:ext cx="1269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(detailed view)</a:t>
              </a:r>
              <a:endParaRPr lang="en-US" sz="1400" dirty="0"/>
            </a:p>
          </p:txBody>
        </p:sp>
        <p:pic>
          <p:nvPicPr>
            <p:cNvPr id="81" name="Picture 80" descr="RHA2000_EKG.gif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041" y="5485215"/>
              <a:ext cx="1234806" cy="947825"/>
            </a:xfrm>
            <a:prstGeom prst="rect">
              <a:avLst/>
            </a:prstGeom>
          </p:spPr>
        </p:pic>
        <p:pic>
          <p:nvPicPr>
            <p:cNvPr id="83" name="Picture 82" descr="ECG-2.jp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126" y="5492069"/>
              <a:ext cx="1431958" cy="825857"/>
            </a:xfrm>
            <a:prstGeom prst="rect">
              <a:avLst/>
            </a:prstGeom>
          </p:spPr>
        </p:pic>
        <p:sp>
          <p:nvSpPr>
            <p:cNvPr id="84" name="Rounded Rectangle 83"/>
            <p:cNvSpPr/>
            <p:nvPr/>
          </p:nvSpPr>
          <p:spPr>
            <a:xfrm>
              <a:off x="6210795" y="814968"/>
              <a:ext cx="801550" cy="531112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Large Number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81561" y="1617478"/>
              <a:ext cx="336506" cy="3148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518794" y="3430779"/>
              <a:ext cx="336506" cy="3148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725469" y="4581891"/>
              <a:ext cx="336506" cy="3148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3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56159" y="5700436"/>
              <a:ext cx="336506" cy="3148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6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4278167" y="4213225"/>
              <a:ext cx="336506" cy="3148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4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7176888" y="5700859"/>
              <a:ext cx="336506" cy="3148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5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251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108550" y="1226678"/>
            <a:ext cx="9035450" cy="5631322"/>
            <a:chOff x="108550" y="1226678"/>
            <a:chExt cx="9035450" cy="5631322"/>
          </a:xfrm>
        </p:grpSpPr>
        <p:sp>
          <p:nvSpPr>
            <p:cNvPr id="109" name="Rectangle 108"/>
            <p:cNvSpPr/>
            <p:nvPr/>
          </p:nvSpPr>
          <p:spPr>
            <a:xfrm>
              <a:off x="108550" y="1226678"/>
              <a:ext cx="9035450" cy="5631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loud"/>
            <p:cNvSpPr>
              <a:spLocks noChangeAspect="1" noEditPoints="1" noChangeArrowheads="1"/>
            </p:cNvSpPr>
            <p:nvPr/>
          </p:nvSpPr>
          <p:spPr bwMode="auto">
            <a:xfrm>
              <a:off x="7799476" y="2061805"/>
              <a:ext cx="983959" cy="67614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834500" y="1654535"/>
              <a:ext cx="2095880" cy="1594523"/>
              <a:chOff x="1443719" y="2848702"/>
              <a:chExt cx="2095880" cy="1594523"/>
            </a:xfrm>
          </p:grpSpPr>
          <p:sp>
            <p:nvSpPr>
              <p:cNvPr id="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555640" y="3287700"/>
                <a:ext cx="983959" cy="67614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pic>
            <p:nvPicPr>
              <p:cNvPr id="5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8564" y="2848702"/>
                <a:ext cx="1594523" cy="1594523"/>
              </a:xfrm>
              <a:prstGeom prst="rect">
                <a:avLst/>
              </a:prstGeom>
              <a:noFill/>
            </p:spPr>
          </p:pic>
          <p:sp>
            <p:nvSpPr>
              <p:cNvPr id="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443719" y="3362837"/>
                <a:ext cx="1215763" cy="67614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229559" y="3471816"/>
                <a:ext cx="983959" cy="67614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</p:grpSp>
        <p:pic>
          <p:nvPicPr>
            <p:cNvPr id="12" name="Picture 11" descr="MC90043394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782" y="1265522"/>
              <a:ext cx="715244" cy="699279"/>
            </a:xfrm>
            <a:prstGeom prst="rect">
              <a:avLst/>
            </a:prstGeom>
          </p:spPr>
        </p:pic>
        <p:pic>
          <p:nvPicPr>
            <p:cNvPr id="13" name="Picture 12" descr="MC900433943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3346" y="2090544"/>
              <a:ext cx="662156" cy="662156"/>
            </a:xfrm>
            <a:prstGeom prst="rect">
              <a:avLst/>
            </a:prstGeom>
          </p:spPr>
        </p:pic>
        <p:pic>
          <p:nvPicPr>
            <p:cNvPr id="14" name="Picture 13" descr="MC90043394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4200" y="2817867"/>
              <a:ext cx="634146" cy="634146"/>
            </a:xfrm>
            <a:prstGeom prst="rect">
              <a:avLst/>
            </a:prstGeom>
          </p:spPr>
        </p:pic>
        <p:sp>
          <p:nvSpPr>
            <p:cNvPr id="16" name="Down Arrow 15"/>
            <p:cNvSpPr/>
            <p:nvPr/>
          </p:nvSpPr>
          <p:spPr>
            <a:xfrm>
              <a:off x="1516261" y="1600417"/>
              <a:ext cx="198833" cy="690053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4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440705" y="2729818"/>
              <a:ext cx="209258" cy="690053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6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375575" y="2241322"/>
              <a:ext cx="198404" cy="515938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160271" y="1881700"/>
              <a:ext cx="1929397" cy="988338"/>
              <a:chOff x="4203691" y="3140996"/>
              <a:chExt cx="1929397" cy="98833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428848" y="3354366"/>
                <a:ext cx="1704240" cy="770762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4203691" y="3140996"/>
                <a:ext cx="510465" cy="988338"/>
              </a:xfrm>
              <a:prstGeom prst="rect">
                <a:avLst/>
              </a:prstGeom>
              <a:noFill/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4777501" y="3213640"/>
                <a:ext cx="1203615" cy="271389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Jeeva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Portal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AutoShape 71"/>
            <p:cNvSpPr>
              <a:spLocks noChangeArrowheads="1"/>
            </p:cNvSpPr>
            <p:nvPr/>
          </p:nvSpPr>
          <p:spPr bwMode="auto">
            <a:xfrm rot="16200000">
              <a:off x="3839837" y="2008831"/>
              <a:ext cx="142875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AutoShape 71"/>
            <p:cNvSpPr>
              <a:spLocks noChangeArrowheads="1"/>
            </p:cNvSpPr>
            <p:nvPr/>
          </p:nvSpPr>
          <p:spPr bwMode="auto">
            <a:xfrm rot="16200000">
              <a:off x="3840267" y="2215511"/>
              <a:ext cx="142875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AutoShape 71"/>
            <p:cNvSpPr>
              <a:spLocks noChangeArrowheads="1"/>
            </p:cNvSpPr>
            <p:nvPr/>
          </p:nvSpPr>
          <p:spPr bwMode="auto">
            <a:xfrm rot="16200000">
              <a:off x="3851552" y="2454759"/>
              <a:ext cx="142875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Cloud"/>
            <p:cNvSpPr>
              <a:spLocks noChangeAspect="1" noEditPoints="1" noChangeArrowheads="1"/>
            </p:cNvSpPr>
            <p:nvPr/>
          </p:nvSpPr>
          <p:spPr bwMode="auto">
            <a:xfrm>
              <a:off x="6354898" y="2256361"/>
              <a:ext cx="983959" cy="67614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pic>
          <p:nvPicPr>
            <p:cNvPr id="27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407691" y="1816990"/>
              <a:ext cx="510465" cy="988338"/>
            </a:xfrm>
            <a:prstGeom prst="rect">
              <a:avLst/>
            </a:prstGeom>
            <a:noFill/>
          </p:spPr>
        </p:pic>
        <p:sp>
          <p:nvSpPr>
            <p:cNvPr id="29" name="AutoShape 71"/>
            <p:cNvSpPr>
              <a:spLocks noChangeArrowheads="1"/>
            </p:cNvSpPr>
            <p:nvPr/>
          </p:nvSpPr>
          <p:spPr bwMode="auto">
            <a:xfrm rot="16200000">
              <a:off x="5984828" y="2265050"/>
              <a:ext cx="222315" cy="425127"/>
            </a:xfrm>
            <a:prstGeom prst="up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765355" y="2399024"/>
              <a:ext cx="249666" cy="2496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134855" y="2399446"/>
              <a:ext cx="249666" cy="2496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493501" y="2399868"/>
              <a:ext cx="249666" cy="2496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689370" y="2333914"/>
              <a:ext cx="390781" cy="39079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36934" y="3517966"/>
              <a:ext cx="8618460" cy="3212487"/>
              <a:chOff x="336934" y="3517966"/>
              <a:chExt cx="8618460" cy="321248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060206" y="3854110"/>
                <a:ext cx="422918" cy="41211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060636" y="4527572"/>
                <a:ext cx="422918" cy="41211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B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911770" y="5298738"/>
                <a:ext cx="422918" cy="41211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737182" y="5299160"/>
                <a:ext cx="422918" cy="41211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38148" y="5299160"/>
                <a:ext cx="422918" cy="41211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463560" y="5299582"/>
                <a:ext cx="422918" cy="41211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342816" y="5299582"/>
                <a:ext cx="422918" cy="41211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G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168228" y="5300004"/>
                <a:ext cx="422918" cy="41211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H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061066" y="6210613"/>
                <a:ext cx="422918" cy="41211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36934" y="3658699"/>
                <a:ext cx="8618460" cy="3071754"/>
              </a:xfrm>
              <a:prstGeom prst="roundRect">
                <a:avLst>
                  <a:gd name="adj" fmla="val 5758"/>
                </a:avLst>
              </a:prstGeom>
              <a:noFill/>
              <a:ln w="6350">
                <a:solidFill>
                  <a:schemeClr val="tx1"/>
                </a:solidFill>
                <a:prstDash val="dash"/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>
                <a:stCxn id="35" idx="4"/>
                <a:endCxn id="38" idx="0"/>
              </p:cNvCxnSpPr>
              <p:nvPr/>
            </p:nvCxnSpPr>
            <p:spPr>
              <a:xfrm>
                <a:off x="4271665" y="4266221"/>
                <a:ext cx="430" cy="261351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8" idx="4"/>
                <a:endCxn id="39" idx="7"/>
              </p:cNvCxnSpPr>
              <p:nvPr/>
            </p:nvCxnSpPr>
            <p:spPr>
              <a:xfrm flipH="1">
                <a:off x="2272753" y="4939683"/>
                <a:ext cx="1999342" cy="419407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38" idx="4"/>
                <a:endCxn id="40" idx="7"/>
              </p:cNvCxnSpPr>
              <p:nvPr/>
            </p:nvCxnSpPr>
            <p:spPr>
              <a:xfrm flipH="1">
                <a:off x="3098165" y="4939683"/>
                <a:ext cx="1173930" cy="419829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38" idx="4"/>
                <a:endCxn id="41" idx="0"/>
              </p:cNvCxnSpPr>
              <p:nvPr/>
            </p:nvCxnSpPr>
            <p:spPr>
              <a:xfrm flipH="1">
                <a:off x="3849607" y="4939683"/>
                <a:ext cx="422488" cy="359477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38" idx="4"/>
                <a:endCxn id="42" idx="0"/>
              </p:cNvCxnSpPr>
              <p:nvPr/>
            </p:nvCxnSpPr>
            <p:spPr>
              <a:xfrm>
                <a:off x="4272095" y="4939683"/>
                <a:ext cx="402924" cy="359899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38" idx="4"/>
                <a:endCxn id="43" idx="1"/>
              </p:cNvCxnSpPr>
              <p:nvPr/>
            </p:nvCxnSpPr>
            <p:spPr>
              <a:xfrm>
                <a:off x="4272095" y="4939683"/>
                <a:ext cx="1132656" cy="420251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38" idx="4"/>
                <a:endCxn id="44" idx="1"/>
              </p:cNvCxnSpPr>
              <p:nvPr/>
            </p:nvCxnSpPr>
            <p:spPr>
              <a:xfrm>
                <a:off x="4272095" y="4939683"/>
                <a:ext cx="1958068" cy="420673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41" idx="4"/>
                <a:endCxn id="45" idx="0"/>
              </p:cNvCxnSpPr>
              <p:nvPr/>
            </p:nvCxnSpPr>
            <p:spPr>
              <a:xfrm>
                <a:off x="3849607" y="5711271"/>
                <a:ext cx="422918" cy="499342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42" idx="4"/>
                <a:endCxn id="45" idx="0"/>
              </p:cNvCxnSpPr>
              <p:nvPr/>
            </p:nvCxnSpPr>
            <p:spPr>
              <a:xfrm flipH="1">
                <a:off x="4272525" y="5711693"/>
                <a:ext cx="402494" cy="49892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43" idx="3"/>
                <a:endCxn id="45" idx="0"/>
              </p:cNvCxnSpPr>
              <p:nvPr/>
            </p:nvCxnSpPr>
            <p:spPr>
              <a:xfrm flipH="1">
                <a:off x="4272525" y="5651341"/>
                <a:ext cx="1132226" cy="559272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44" idx="3"/>
                <a:endCxn id="45" idx="0"/>
              </p:cNvCxnSpPr>
              <p:nvPr/>
            </p:nvCxnSpPr>
            <p:spPr>
              <a:xfrm flipH="1">
                <a:off x="4272525" y="5651763"/>
                <a:ext cx="1957638" cy="5588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40" idx="5"/>
                <a:endCxn id="45" idx="0"/>
              </p:cNvCxnSpPr>
              <p:nvPr/>
            </p:nvCxnSpPr>
            <p:spPr>
              <a:xfrm>
                <a:off x="3098165" y="5650919"/>
                <a:ext cx="1174360" cy="559694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39" idx="5"/>
                <a:endCxn id="45" idx="0"/>
              </p:cNvCxnSpPr>
              <p:nvPr/>
            </p:nvCxnSpPr>
            <p:spPr>
              <a:xfrm>
                <a:off x="2272753" y="5650497"/>
                <a:ext cx="1999772" cy="560116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6816953" y="3897141"/>
                <a:ext cx="2062697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 : BLAST</a:t>
                </a:r>
              </a:p>
              <a:p>
                <a:r>
                  <a:rPr lang="en-US" sz="1400" dirty="0" smtClean="0"/>
                  <a:t>B : Create Data Vector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C : HH Classifier</a:t>
                </a:r>
              </a:p>
              <a:p>
                <a:r>
                  <a:rPr lang="en-US" sz="1400" dirty="0" smtClean="0"/>
                  <a:t>D : SS Classifier</a:t>
                </a:r>
              </a:p>
              <a:p>
                <a:r>
                  <a:rPr lang="en-US" sz="1400" dirty="0" smtClean="0"/>
                  <a:t>E : TT Classifier</a:t>
                </a:r>
              </a:p>
              <a:p>
                <a:r>
                  <a:rPr lang="en-US" sz="1400" dirty="0" smtClean="0"/>
                  <a:t>F : HS Classifier</a:t>
                </a:r>
              </a:p>
              <a:p>
                <a:r>
                  <a:rPr lang="en-US" sz="1400" dirty="0" smtClean="0"/>
                  <a:t>G : ST Classifier</a:t>
                </a:r>
              </a:p>
              <a:p>
                <a:r>
                  <a:rPr lang="en-US" sz="1400" dirty="0" smtClean="0"/>
                  <a:t>H : TH Classifier</a:t>
                </a:r>
              </a:p>
              <a:p>
                <a:endParaRPr lang="en-US" sz="1400" dirty="0" smtClean="0"/>
              </a:p>
              <a:p>
                <a:r>
                  <a:rPr lang="en-US" sz="1400" dirty="0"/>
                  <a:t>I</a:t>
                </a:r>
                <a:r>
                  <a:rPr lang="en-US" sz="1400" dirty="0" smtClean="0"/>
                  <a:t> : Predict Final Secondary </a:t>
                </a:r>
              </a:p>
              <a:p>
                <a:r>
                  <a:rPr lang="en-US" sz="1400" dirty="0"/>
                  <a:t> </a:t>
                </a:r>
                <a:r>
                  <a:rPr lang="en-US" sz="1400" dirty="0" smtClean="0"/>
                  <a:t>     Structure</a:t>
                </a:r>
              </a:p>
            </p:txBody>
          </p:sp>
          <p:sp>
            <p:nvSpPr>
              <p:cNvPr id="90" name="Left Brace 89"/>
              <p:cNvSpPr/>
              <p:nvPr/>
            </p:nvSpPr>
            <p:spPr>
              <a:xfrm>
                <a:off x="1682528" y="3897148"/>
                <a:ext cx="151971" cy="1085556"/>
              </a:xfrm>
              <a:prstGeom prst="leftBrac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Left Brace 90"/>
              <p:cNvSpPr/>
              <p:nvPr/>
            </p:nvSpPr>
            <p:spPr>
              <a:xfrm>
                <a:off x="1672102" y="5080826"/>
                <a:ext cx="173252" cy="868023"/>
              </a:xfrm>
              <a:prstGeom prst="leftBrac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Left Brace 91"/>
              <p:cNvSpPr/>
              <p:nvPr/>
            </p:nvSpPr>
            <p:spPr>
              <a:xfrm>
                <a:off x="1672531" y="6024838"/>
                <a:ext cx="161967" cy="543200"/>
              </a:xfrm>
              <a:prstGeom prst="leftBrac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75744" y="4255814"/>
                <a:ext cx="1069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Initial Phase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43609" y="5254948"/>
                <a:ext cx="11352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Classification </a:t>
                </a:r>
              </a:p>
              <a:p>
                <a:r>
                  <a:rPr lang="en-US" sz="1400" dirty="0" smtClean="0"/>
                  <a:t>Phase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54464" y="6134248"/>
                <a:ext cx="10054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Final Phase</a:t>
                </a: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946109" y="3517966"/>
                <a:ext cx="1029506" cy="271389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Task Graph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8" name="Straight Connector 97"/>
            <p:cNvCxnSpPr>
              <a:stCxn id="34" idx="3"/>
            </p:cNvCxnSpPr>
            <p:nvPr/>
          </p:nvCxnSpPr>
          <p:spPr>
            <a:xfrm flipH="1">
              <a:off x="3690708" y="2667482"/>
              <a:ext cx="1055891" cy="979986"/>
            </a:xfrm>
            <a:prstGeom prst="line">
              <a:avLst/>
            </a:prstGeom>
            <a:ln w="9525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loud"/>
            <p:cNvSpPr>
              <a:spLocks noChangeAspect="1" noEditPoints="1" noChangeArrowheads="1"/>
            </p:cNvSpPr>
            <p:nvPr/>
          </p:nvSpPr>
          <p:spPr bwMode="auto">
            <a:xfrm>
              <a:off x="7104324" y="1909405"/>
              <a:ext cx="983959" cy="67614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101" name="Cloud"/>
            <p:cNvSpPr>
              <a:spLocks noChangeAspect="1" noEditPoints="1" noChangeArrowheads="1"/>
            </p:cNvSpPr>
            <p:nvPr/>
          </p:nvSpPr>
          <p:spPr bwMode="auto">
            <a:xfrm>
              <a:off x="7083043" y="2376615"/>
              <a:ext cx="1427295" cy="9807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460461" y="2660377"/>
              <a:ext cx="812406" cy="271389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Aneka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3" name="Picture 102" descr="MC90044215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342" y="2426826"/>
              <a:ext cx="395637" cy="395637"/>
            </a:xfrm>
            <a:prstGeom prst="rect">
              <a:avLst/>
            </a:prstGeom>
          </p:spPr>
        </p:pic>
        <p:pic>
          <p:nvPicPr>
            <p:cNvPr id="104" name="Picture 103" descr="MC90044215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887" y="2535696"/>
              <a:ext cx="395637" cy="395637"/>
            </a:xfrm>
            <a:prstGeom prst="rect">
              <a:avLst/>
            </a:prstGeom>
          </p:spPr>
        </p:pic>
        <p:pic>
          <p:nvPicPr>
            <p:cNvPr id="105" name="Picture 104" descr="MC90044215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476" y="2731520"/>
              <a:ext cx="395637" cy="395637"/>
            </a:xfrm>
            <a:prstGeom prst="rect">
              <a:avLst/>
            </a:prstGeom>
          </p:spPr>
        </p:pic>
        <p:pic>
          <p:nvPicPr>
            <p:cNvPr id="106" name="Picture 105" descr="MC900434845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201" y="1775789"/>
              <a:ext cx="523416" cy="523416"/>
            </a:xfrm>
            <a:prstGeom prst="rect">
              <a:avLst/>
            </a:prstGeom>
          </p:spPr>
        </p:pic>
        <p:pic>
          <p:nvPicPr>
            <p:cNvPr id="107" name="Picture 106" descr="MC900434845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382" y="1797923"/>
              <a:ext cx="523416" cy="523416"/>
            </a:xfrm>
            <a:prstGeom prst="rect">
              <a:avLst/>
            </a:prstGeom>
          </p:spPr>
        </p:pic>
        <p:pic>
          <p:nvPicPr>
            <p:cNvPr id="108" name="Picture 107" descr="MC900434845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157" y="2113156"/>
              <a:ext cx="523416" cy="523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900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9 – </a:t>
            </a:r>
            <a:r>
              <a:rPr lang="en-US" dirty="0" smtClean="0"/>
              <a:t>Cloud Platforms in Industry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454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30200" y="203200"/>
            <a:ext cx="8534400" cy="6451600"/>
            <a:chOff x="622300" y="0"/>
            <a:chExt cx="8534400" cy="6451600"/>
          </a:xfrm>
        </p:grpSpPr>
        <p:sp>
          <p:nvSpPr>
            <p:cNvPr id="51" name="Rectangle 50"/>
            <p:cNvSpPr/>
            <p:nvPr/>
          </p:nvSpPr>
          <p:spPr>
            <a:xfrm>
              <a:off x="622300" y="0"/>
              <a:ext cx="8534400" cy="6451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965700" y="203200"/>
              <a:ext cx="1892300" cy="5270500"/>
              <a:chOff x="4965700" y="203200"/>
              <a:chExt cx="1892300" cy="52705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965700" y="203200"/>
                <a:ext cx="1892300" cy="5270500"/>
              </a:xfrm>
              <a:prstGeom prst="roundRect">
                <a:avLst>
                  <a:gd name="adj" fmla="val 5051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Communication Services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092700" y="5842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Simple Queue Service (SQS)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092700" y="1168400"/>
                <a:ext cx="1663700" cy="647700"/>
              </a:xfrm>
              <a:prstGeom prst="roundRect">
                <a:avLst>
                  <a:gd name="adj" fmla="val 11494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Simple Notification Service (EBS)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092700" y="19050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Simple Email Service (SES)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5092700" y="24892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Route 53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092700" y="30734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Virtual Private Cloud (VPC)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5092700" y="36703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Direct Connect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092700" y="42672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Elastic Load Balancing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946400" y="203200"/>
              <a:ext cx="1892300" cy="5270500"/>
              <a:chOff x="2946400" y="203200"/>
              <a:chExt cx="1892300" cy="52705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2946400" y="203200"/>
                <a:ext cx="1892300" cy="5270500"/>
              </a:xfrm>
              <a:prstGeom prst="roundRect">
                <a:avLst>
                  <a:gd name="adj" fmla="val 5051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Storage Services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060700" y="5842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Simple Storage Service (S3)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060700" y="11684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Elastic Block Store (EBS)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060700" y="17653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ElastiCache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060700" y="23495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SimpleDB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060700" y="2946400"/>
                <a:ext cx="1663700" cy="647700"/>
              </a:xfrm>
              <a:prstGeom prst="roundRect">
                <a:avLst>
                  <a:gd name="adj" fmla="val 9533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Relational Database Service (RDS)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060700" y="36830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CloudFront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060700" y="42799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Import/Export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7100" y="203200"/>
              <a:ext cx="1892300" cy="5270500"/>
              <a:chOff x="927100" y="203200"/>
              <a:chExt cx="1892300" cy="52705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927100" y="203200"/>
                <a:ext cx="1892300" cy="5270500"/>
              </a:xfrm>
              <a:prstGeom prst="roundRect">
                <a:avLst>
                  <a:gd name="adj" fmla="val 5051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Compute Services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041400" y="5842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Elastic Compute Cloud (EC2)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041400" y="11684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Elastic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MapReduce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41400" y="17653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AWS Elastic Beanstalk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041400" y="23495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AWS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Cloudformation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041400" y="29464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</a:rPr>
                  <a:t>Autoscaling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901704" y="5596566"/>
              <a:ext cx="8026396" cy="601034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44450" rIns="90488" bIns="44450" anchor="ctr">
              <a:noAutofit/>
            </a:bodyPr>
            <a:lstStyle/>
            <a:p>
              <a:pPr marL="285750"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dirty="0" smtClean="0">
                  <a:solidFill>
                    <a:schemeClr val="bg1"/>
                  </a:solidFill>
                  <a:cs typeface="Times New Roman" pitchFamily="18" charset="0"/>
                </a:rPr>
                <a:t>Amazon AWS Platform</a:t>
              </a:r>
              <a:endParaRPr lang="en-US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0" name="Cloud"/>
            <p:cNvSpPr>
              <a:spLocks noChangeAspect="1" noEditPoints="1" noChangeArrowheads="1"/>
            </p:cNvSpPr>
            <p:nvPr/>
          </p:nvSpPr>
          <p:spPr bwMode="auto">
            <a:xfrm rot="165576">
              <a:off x="2707874" y="5301095"/>
              <a:ext cx="1350861" cy="59283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 rot="167931">
              <a:off x="7356057" y="5317584"/>
              <a:ext cx="1650442" cy="62444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 rot="694213">
              <a:off x="6706806" y="5258170"/>
              <a:ext cx="1227500" cy="74014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 rot="694213">
              <a:off x="5486525" y="5254670"/>
              <a:ext cx="1692568" cy="7607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 rot="165576">
              <a:off x="3378324" y="5267371"/>
              <a:ext cx="1692568" cy="7607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Cloud"/>
            <p:cNvSpPr>
              <a:spLocks noChangeAspect="1" noEditPoints="1" noChangeArrowheads="1"/>
            </p:cNvSpPr>
            <p:nvPr/>
          </p:nvSpPr>
          <p:spPr bwMode="auto">
            <a:xfrm rot="165576">
              <a:off x="4508625" y="5203870"/>
              <a:ext cx="1692568" cy="7607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Cloud"/>
            <p:cNvSpPr>
              <a:spLocks noChangeAspect="1" noEditPoints="1" noChangeArrowheads="1"/>
            </p:cNvSpPr>
            <p:nvPr/>
          </p:nvSpPr>
          <p:spPr bwMode="auto">
            <a:xfrm rot="165576">
              <a:off x="1694592" y="5301160"/>
              <a:ext cx="1350861" cy="479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>
              <a:off x="761871" y="5356098"/>
              <a:ext cx="1201190" cy="4267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985000" y="203200"/>
              <a:ext cx="1892300" cy="5270500"/>
              <a:chOff x="6985000" y="203200"/>
              <a:chExt cx="1892300" cy="52705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985000" y="203200"/>
                <a:ext cx="1892300" cy="5270500"/>
              </a:xfrm>
              <a:prstGeom prst="roundRect">
                <a:avLst>
                  <a:gd name="adj" fmla="val 5051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Additional Services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099300" y="5842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GovCloud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7099300" y="17780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Flexible Payment Service (FPS)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7099300" y="23622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DevPay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099300" y="29464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Fullfillment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Web Service (FWS)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099300" y="35433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Mechanical Turk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099300" y="41402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</a:rPr>
                  <a:t>Alexa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Web Information Service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112000" y="11811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Amazon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CloudWatch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099300" y="4737100"/>
                <a:ext cx="1663700" cy="508000"/>
              </a:xfrm>
              <a:prstGeom prst="roundRect">
                <a:avLst>
                  <a:gd name="adj" fmla="val 1933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</a:rPr>
                  <a:t>Alexa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Top Sites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3402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88900" y="1397000"/>
            <a:ext cx="9029700" cy="4508500"/>
            <a:chOff x="0" y="2070100"/>
            <a:chExt cx="9029700" cy="4508500"/>
          </a:xfrm>
        </p:grpSpPr>
        <p:sp>
          <p:nvSpPr>
            <p:cNvPr id="50" name="Rectangle 49"/>
            <p:cNvSpPr/>
            <p:nvPr/>
          </p:nvSpPr>
          <p:spPr>
            <a:xfrm>
              <a:off x="0" y="2070100"/>
              <a:ext cx="9029700" cy="4508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"/>
            <p:cNvSpPr>
              <a:spLocks noChangeAspect="1" noEditPoints="1" noChangeArrowheads="1"/>
            </p:cNvSpPr>
            <p:nvPr/>
          </p:nvSpPr>
          <p:spPr bwMode="auto">
            <a:xfrm rot="308337">
              <a:off x="4125188" y="4433321"/>
              <a:ext cx="1207363" cy="65092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54000" y="5799766"/>
              <a:ext cx="2768600" cy="537534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0" rIns="90488" bIns="0" anchor="ctr">
              <a:noAutofit/>
            </a:bodyPr>
            <a:lstStyle/>
            <a:p>
              <a:pPr marL="285750"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chemeClr val="bg1"/>
                  </a:solidFill>
                  <a:cs typeface="Times New Roman" pitchFamily="18" charset="0"/>
                </a:rPr>
                <a:t>Development</a:t>
              </a:r>
              <a:endParaRPr lang="en-US" sz="16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530604" y="5799766"/>
              <a:ext cx="5092696" cy="537534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0" rIns="90488" bIns="0" anchor="ctr">
              <a:noAutofit/>
            </a:bodyPr>
            <a:lstStyle/>
            <a:p>
              <a:pPr marL="285750"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chemeClr val="bg1"/>
                  </a:solidFill>
                  <a:cs typeface="Times New Roman" pitchFamily="18" charset="0"/>
                </a:rPr>
                <a:t>Runtime</a:t>
              </a:r>
              <a:endParaRPr lang="en-US" sz="16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54000" y="5139366"/>
              <a:ext cx="2768600" cy="537534"/>
            </a:xfrm>
            <a:prstGeom prst="roundRect">
              <a:avLst/>
            </a:prstGeom>
            <a:gradFill>
              <a:gsLst>
                <a:gs pos="20000">
                  <a:srgbClr val="3366FF"/>
                </a:gs>
                <a:gs pos="100000">
                  <a:srgbClr val="364393"/>
                </a:gs>
              </a:gsLst>
              <a:lin ang="5400000" scaled="0"/>
            </a:gradFill>
            <a:ln w="12700" algn="ctr">
              <a:solidFill>
                <a:srgbClr val="00009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0" rIns="90488" bIns="0" anchor="ctr">
              <a:noAutofit/>
            </a:bodyPr>
            <a:lstStyle>
              <a:defPPr>
                <a:defRPr lang="en-US"/>
              </a:defPPr>
              <a:lvl1pPr marL="285750"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defRPr sz="1600">
                  <a:solidFill>
                    <a:schemeClr val="bg1"/>
                  </a:solidFill>
                  <a:cs typeface="Times New Roman" pitchFamily="18" charset="0"/>
                </a:defRPr>
              </a:lvl1pPr>
            </a:lstStyle>
            <a:p>
              <a:r>
                <a:rPr lang="en-US" dirty="0"/>
                <a:t>Local Machine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54000" y="4478966"/>
              <a:ext cx="2768600" cy="537534"/>
            </a:xfrm>
            <a:prstGeom prst="roundRect">
              <a:avLst/>
            </a:prstGeom>
            <a:gradFill>
              <a:gsLst>
                <a:gs pos="20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 w="12700" algn="ctr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0" rIns="90488" bIns="0" anchor="ctr">
              <a:noAutofit/>
            </a:bodyPr>
            <a:lstStyle/>
            <a:p>
              <a:pPr marL="285750"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chemeClr val="bg1"/>
                  </a:solidFill>
                  <a:cs typeface="Times New Roman" pitchFamily="18" charset="0"/>
                </a:rPr>
                <a:t>Python SDK</a:t>
              </a:r>
              <a:endParaRPr lang="en-US" sz="16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530604" y="4711700"/>
              <a:ext cx="5092696" cy="889000"/>
            </a:xfrm>
            <a:prstGeom prst="roundRect">
              <a:avLst/>
            </a:prstGeom>
            <a:gradFill>
              <a:gsLst>
                <a:gs pos="20000">
                  <a:srgbClr val="3366FF"/>
                </a:gs>
                <a:gs pos="100000">
                  <a:srgbClr val="364393"/>
                </a:gs>
              </a:gsLst>
              <a:lin ang="5400000" scaled="0"/>
            </a:gradFill>
            <a:ln w="12700" algn="ctr">
              <a:solidFill>
                <a:srgbClr val="00009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0" rIns="90488" bIns="0" anchor="ctr">
              <a:noAutofit/>
            </a:bodyPr>
            <a:lstStyle/>
            <a:p>
              <a:pPr marL="285750"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chemeClr val="bg1"/>
                  </a:solidFill>
                  <a:cs typeface="Times New Roman" pitchFamily="18" charset="0"/>
                </a:rPr>
                <a:t>Google </a:t>
              </a:r>
              <a:r>
                <a:rPr lang="en-US" sz="1600" dirty="0" err="1" smtClean="0">
                  <a:solidFill>
                    <a:schemeClr val="bg1"/>
                  </a:solidFill>
                  <a:cs typeface="Times New Roman" pitchFamily="18" charset="0"/>
                </a:rPr>
                <a:t>AppEngine</a:t>
              </a:r>
              <a:r>
                <a:rPr lang="en-US" sz="1600" dirty="0" smtClean="0">
                  <a:solidFill>
                    <a:schemeClr val="bg1"/>
                  </a:solidFill>
                  <a:cs typeface="Times New Roman" pitchFamily="18" charset="0"/>
                </a:rPr>
                <a:t> Infrastructure</a:t>
              </a:r>
              <a:endParaRPr lang="en-US" sz="16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 rot="308337">
              <a:off x="3388588" y="5093722"/>
              <a:ext cx="1207363" cy="65092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Cloud"/>
            <p:cNvSpPr>
              <a:spLocks noChangeAspect="1" noEditPoints="1" noChangeArrowheads="1"/>
            </p:cNvSpPr>
            <p:nvPr/>
          </p:nvSpPr>
          <p:spPr bwMode="auto">
            <a:xfrm rot="308337">
              <a:off x="7498060" y="4899211"/>
              <a:ext cx="1309179" cy="81580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2" name="Picture 11" descr="AppEngin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500" y="4610100"/>
              <a:ext cx="1003300" cy="1003300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292100" y="2374900"/>
              <a:ext cx="1892300" cy="1930400"/>
            </a:xfrm>
            <a:prstGeom prst="roundRect">
              <a:avLst>
                <a:gd name="adj" fmla="val 5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Sandboxed Runtime Environment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56000" y="2374900"/>
              <a:ext cx="3416300" cy="1930400"/>
            </a:xfrm>
            <a:prstGeom prst="roundRect">
              <a:avLst>
                <a:gd name="adj" fmla="val 5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Sandboxed Runtime Environment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61200" y="2400300"/>
              <a:ext cx="15621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Data Store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61200" y="2781300"/>
              <a:ext cx="15621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Url</a:t>
              </a:r>
              <a:r>
                <a:rPr lang="en-US" sz="1200" dirty="0" smtClean="0">
                  <a:solidFill>
                    <a:srgbClr val="000000"/>
                  </a:solidFill>
                </a:rPr>
                <a:t> Fetch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61200" y="3175000"/>
              <a:ext cx="15621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Image Manipulation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61200" y="3568700"/>
              <a:ext cx="15621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Task Queue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61200" y="3962400"/>
              <a:ext cx="15621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Cron</a:t>
              </a:r>
              <a:r>
                <a:rPr lang="en-US" sz="1200" dirty="0" smtClean="0">
                  <a:solidFill>
                    <a:srgbClr val="000000"/>
                  </a:solidFill>
                </a:rPr>
                <a:t> Jobs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73300" y="2400300"/>
              <a:ext cx="7620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73300" y="2781300"/>
              <a:ext cx="7620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73300" y="3175000"/>
              <a:ext cx="7620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73300" y="3568700"/>
              <a:ext cx="7620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73300" y="3962400"/>
              <a:ext cx="7620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25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3231" y="5138623"/>
              <a:ext cx="441324" cy="480601"/>
            </a:xfrm>
            <a:prstGeom prst="rect">
              <a:avLst/>
            </a:prstGeom>
            <a:noFill/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3276600" y="2349500"/>
              <a:ext cx="0" cy="398780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800100" y="2616200"/>
              <a:ext cx="927100" cy="1117600"/>
              <a:chOff x="800100" y="2730500"/>
              <a:chExt cx="927100" cy="11176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800100" y="2730500"/>
                <a:ext cx="927100" cy="1117600"/>
              </a:xfrm>
              <a:prstGeom prst="roundRect">
                <a:avLst>
                  <a:gd name="adj" fmla="val 5051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n w="3175" cmpd="sng">
                <a:solidFill>
                  <a:schemeClr val="tx1"/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Web App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olded Corner 29"/>
              <p:cNvSpPr/>
              <p:nvPr/>
            </p:nvSpPr>
            <p:spPr>
              <a:xfrm rot="10800000">
                <a:off x="1041400" y="3048000"/>
                <a:ext cx="317500" cy="457200"/>
              </a:xfrm>
              <a:prstGeom prst="foldedCorner">
                <a:avLst/>
              </a:prstGeom>
              <a:solidFill>
                <a:srgbClr val="FFFFFF"/>
              </a:solidFill>
              <a:ln w="31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loud"/>
              <p:cNvSpPr>
                <a:spLocks noChangeAspect="1" noEditPoints="1" noChangeArrowheads="1"/>
              </p:cNvSpPr>
              <p:nvPr/>
            </p:nvSpPr>
            <p:spPr bwMode="auto">
              <a:xfrm rot="308337">
                <a:off x="901471" y="3418024"/>
                <a:ext cx="642196" cy="34622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31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7037" y="3118955"/>
                <a:ext cx="475145" cy="475145"/>
              </a:xfrm>
              <a:prstGeom prst="rect">
                <a:avLst/>
              </a:prstGeom>
              <a:noFill/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3759200" y="2717800"/>
              <a:ext cx="927100" cy="1117600"/>
              <a:chOff x="800100" y="2730500"/>
              <a:chExt cx="927100" cy="11176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800100" y="2730500"/>
                <a:ext cx="927100" cy="1117600"/>
              </a:xfrm>
              <a:prstGeom prst="roundRect">
                <a:avLst>
                  <a:gd name="adj" fmla="val 5051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n w="3175" cmpd="sng">
                <a:solidFill>
                  <a:schemeClr val="tx1"/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Web App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olded Corner 36"/>
              <p:cNvSpPr/>
              <p:nvPr/>
            </p:nvSpPr>
            <p:spPr>
              <a:xfrm rot="10800000">
                <a:off x="1041400" y="3048000"/>
                <a:ext cx="317500" cy="457200"/>
              </a:xfrm>
              <a:prstGeom prst="foldedCorner">
                <a:avLst/>
              </a:prstGeom>
              <a:solidFill>
                <a:srgbClr val="FFFFFF"/>
              </a:solidFill>
              <a:ln w="31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loud"/>
              <p:cNvSpPr>
                <a:spLocks noChangeAspect="1" noEditPoints="1" noChangeArrowheads="1"/>
              </p:cNvSpPr>
              <p:nvPr/>
            </p:nvSpPr>
            <p:spPr bwMode="auto">
              <a:xfrm rot="308337">
                <a:off x="901471" y="3418024"/>
                <a:ext cx="642196" cy="34622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39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7037" y="3118955"/>
                <a:ext cx="475145" cy="475145"/>
              </a:xfrm>
              <a:prstGeom prst="rect">
                <a:avLst/>
              </a:prstGeom>
              <a:noFill/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4800600" y="2717800"/>
              <a:ext cx="927100" cy="1117600"/>
              <a:chOff x="800100" y="2730500"/>
              <a:chExt cx="927100" cy="111760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800100" y="2730500"/>
                <a:ext cx="927100" cy="1117600"/>
              </a:xfrm>
              <a:prstGeom prst="roundRect">
                <a:avLst>
                  <a:gd name="adj" fmla="val 5051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n w="3175" cmpd="sng">
                <a:solidFill>
                  <a:schemeClr val="tx1"/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Web App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olded Corner 41"/>
              <p:cNvSpPr/>
              <p:nvPr/>
            </p:nvSpPr>
            <p:spPr>
              <a:xfrm rot="10800000">
                <a:off x="1041400" y="3048000"/>
                <a:ext cx="317500" cy="457200"/>
              </a:xfrm>
              <a:prstGeom prst="foldedCorner">
                <a:avLst/>
              </a:prstGeom>
              <a:solidFill>
                <a:srgbClr val="FFFFFF"/>
              </a:solidFill>
              <a:ln w="31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loud"/>
              <p:cNvSpPr>
                <a:spLocks noChangeAspect="1" noEditPoints="1" noChangeArrowheads="1"/>
              </p:cNvSpPr>
              <p:nvPr/>
            </p:nvSpPr>
            <p:spPr bwMode="auto">
              <a:xfrm rot="308337">
                <a:off x="901471" y="3418024"/>
                <a:ext cx="642196" cy="34622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4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7037" y="3118955"/>
                <a:ext cx="475145" cy="475145"/>
              </a:xfrm>
              <a:prstGeom prst="rect">
                <a:avLst/>
              </a:prstGeom>
              <a:noFill/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5829300" y="2717800"/>
              <a:ext cx="927100" cy="1117600"/>
              <a:chOff x="800100" y="2730500"/>
              <a:chExt cx="927100" cy="11176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800100" y="2730500"/>
                <a:ext cx="927100" cy="1117600"/>
              </a:xfrm>
              <a:prstGeom prst="roundRect">
                <a:avLst>
                  <a:gd name="adj" fmla="val 5051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n w="3175" cmpd="sng">
                <a:solidFill>
                  <a:schemeClr val="tx1"/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Web App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olded Corner 46"/>
              <p:cNvSpPr/>
              <p:nvPr/>
            </p:nvSpPr>
            <p:spPr>
              <a:xfrm rot="10800000">
                <a:off x="1041400" y="3048000"/>
                <a:ext cx="317500" cy="457200"/>
              </a:xfrm>
              <a:prstGeom prst="foldedCorner">
                <a:avLst/>
              </a:prstGeom>
              <a:solidFill>
                <a:srgbClr val="FFFFFF"/>
              </a:solidFill>
              <a:ln w="31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loud"/>
              <p:cNvSpPr>
                <a:spLocks noChangeAspect="1" noEditPoints="1" noChangeArrowheads="1"/>
              </p:cNvSpPr>
              <p:nvPr/>
            </p:nvSpPr>
            <p:spPr bwMode="auto">
              <a:xfrm rot="308337">
                <a:off x="901471" y="3418024"/>
                <a:ext cx="642196" cy="34622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9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7037" y="3118955"/>
                <a:ext cx="475145" cy="47514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="" xmlns:p14="http://schemas.microsoft.com/office/powerpoint/2010/main" val="15553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524000" y="-114300"/>
            <a:ext cx="10680700" cy="7175500"/>
            <a:chOff x="-1524000" y="-114300"/>
            <a:chExt cx="10680700" cy="7175500"/>
          </a:xfrm>
        </p:grpSpPr>
        <p:sp>
          <p:nvSpPr>
            <p:cNvPr id="19" name="Rectangle 18"/>
            <p:cNvSpPr/>
            <p:nvPr/>
          </p:nvSpPr>
          <p:spPr>
            <a:xfrm>
              <a:off x="-1524000" y="-114300"/>
              <a:ext cx="10680700" cy="7175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36600" y="241300"/>
              <a:ext cx="8166100" cy="6121400"/>
            </a:xfrm>
            <a:prstGeom prst="roundRect">
              <a:avLst>
                <a:gd name="adj" fmla="val 1893"/>
              </a:avLst>
            </a:prstGeom>
            <a:solidFill>
              <a:schemeClr val="bg1"/>
            </a:solidFill>
            <a:ln w="31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 rot="308337">
              <a:off x="6620688" y="626255"/>
              <a:ext cx="918199" cy="49502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 rot="308337">
              <a:off x="1807387" y="626255"/>
              <a:ext cx="918199" cy="49502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130300" y="1841500"/>
              <a:ext cx="1460500" cy="3695700"/>
            </a:xfrm>
            <a:prstGeom prst="roundRect">
              <a:avLst>
                <a:gd name="adj" fmla="val 5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Compute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104904" y="5660066"/>
              <a:ext cx="6210296" cy="448634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44450" rIns="90488" bIns="44450" anchor="ctr">
              <a:noAutofit/>
            </a:bodyPr>
            <a:lstStyle/>
            <a:p>
              <a:pPr marL="285750"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chemeClr val="bg1"/>
                  </a:solidFill>
                  <a:cs typeface="Times New Roman" pitchFamily="18" charset="0"/>
                </a:rPr>
                <a:t>Enterprise Level Infrastructure</a:t>
              </a:r>
              <a:endParaRPr lang="en-US" sz="16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05100" y="1841500"/>
              <a:ext cx="1460500" cy="3695700"/>
            </a:xfrm>
            <a:prstGeom prst="roundRect">
              <a:avLst>
                <a:gd name="adj" fmla="val 5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Storage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267200" y="1841500"/>
              <a:ext cx="1854200" cy="3695700"/>
            </a:xfrm>
            <a:prstGeom prst="roundRect">
              <a:avLst>
                <a:gd name="adj" fmla="val 5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Networking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23000" y="1841500"/>
              <a:ext cx="1079500" cy="3695700"/>
            </a:xfrm>
            <a:prstGeom prst="roundRect">
              <a:avLst>
                <a:gd name="adj" fmla="val 5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Identity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404100" y="1841500"/>
              <a:ext cx="1193800" cy="3695700"/>
            </a:xfrm>
            <a:prstGeom prst="roundRect">
              <a:avLst>
                <a:gd name="adj" fmla="val 5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Marketplace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30300" y="850900"/>
              <a:ext cx="6172200" cy="317500"/>
            </a:xfrm>
            <a:prstGeom prst="roundRect">
              <a:avLst>
                <a:gd name="adj" fmla="val 5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Management portal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Cloud"/>
            <p:cNvSpPr>
              <a:spLocks noChangeAspect="1" noEditPoints="1" noChangeArrowheads="1"/>
            </p:cNvSpPr>
            <p:nvPr/>
          </p:nvSpPr>
          <p:spPr bwMode="auto">
            <a:xfrm rot="308337">
              <a:off x="880287" y="892955"/>
              <a:ext cx="918199" cy="49502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Cloud"/>
            <p:cNvSpPr>
              <a:spLocks noChangeAspect="1" noEditPoints="1" noChangeArrowheads="1"/>
            </p:cNvSpPr>
            <p:nvPr/>
          </p:nvSpPr>
          <p:spPr bwMode="auto">
            <a:xfrm rot="308337">
              <a:off x="5930977" y="866098"/>
              <a:ext cx="888349" cy="47893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eft-Right Arrow 14"/>
            <p:cNvSpPr/>
            <p:nvPr/>
          </p:nvSpPr>
          <p:spPr>
            <a:xfrm rot="16200000" flipV="1">
              <a:off x="1682746" y="1403346"/>
              <a:ext cx="558806" cy="215902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 rot="16200000" flipV="1">
              <a:off x="3181346" y="1403346"/>
              <a:ext cx="558806" cy="215902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-Right Arrow 16"/>
            <p:cNvSpPr/>
            <p:nvPr/>
          </p:nvSpPr>
          <p:spPr>
            <a:xfrm rot="16200000" flipV="1">
              <a:off x="4845046" y="1403346"/>
              <a:ext cx="558806" cy="215902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-Right Arrow 17"/>
            <p:cNvSpPr/>
            <p:nvPr/>
          </p:nvSpPr>
          <p:spPr>
            <a:xfrm rot="16200000" flipV="1">
              <a:off x="6534146" y="1403346"/>
              <a:ext cx="558806" cy="215902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104900" y="101600"/>
              <a:ext cx="2171700" cy="317500"/>
            </a:xfrm>
            <a:prstGeom prst="roundRect">
              <a:avLst>
                <a:gd name="adj" fmla="val 5051"/>
              </a:avLst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Windows Azure Platform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-1270000" y="2667000"/>
              <a:ext cx="1803400" cy="3695700"/>
            </a:xfrm>
            <a:prstGeom prst="roundRect">
              <a:avLst>
                <a:gd name="adj" fmla="val 5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Local Development Environment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94200" y="3975100"/>
              <a:ext cx="1612900" cy="1435100"/>
            </a:xfrm>
            <a:prstGeom prst="roundRect">
              <a:avLst>
                <a:gd name="adj" fmla="val 5051"/>
              </a:avLst>
            </a:prstGeom>
            <a:solidFill>
              <a:schemeClr val="bg1">
                <a:lumMod val="85000"/>
              </a:schemeClr>
            </a:solidFill>
            <a:ln w="31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Performance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-1143000" y="3238500"/>
              <a:ext cx="1549400" cy="1003300"/>
            </a:xfrm>
            <a:prstGeom prst="roundRect">
              <a:avLst>
                <a:gd name="adj" fmla="val 5051"/>
              </a:avLst>
            </a:prstGeom>
            <a:solidFill>
              <a:schemeClr val="bg1">
                <a:lumMod val="85000"/>
              </a:schemeClr>
            </a:solidFill>
            <a:ln w="31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Development Tools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49300" y="6540500"/>
              <a:ext cx="444500" cy="317500"/>
            </a:xfrm>
            <a:prstGeom prst="roundRect">
              <a:avLst>
                <a:gd name="adj" fmla="val 5051"/>
              </a:avLst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06700" y="6540500"/>
              <a:ext cx="444500" cy="317500"/>
            </a:xfrm>
            <a:prstGeom prst="roundRect">
              <a:avLst>
                <a:gd name="adj" fmla="val 5051"/>
              </a:avLst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651500" y="6540500"/>
              <a:ext cx="444500" cy="317500"/>
            </a:xfrm>
            <a:prstGeom prst="roundRect">
              <a:avLst>
                <a:gd name="adj" fmla="val 5051"/>
              </a:avLst>
            </a:prstGeom>
            <a:pattFill prst="pct50">
              <a:fgClr>
                <a:schemeClr val="tx1">
                  <a:lumMod val="50000"/>
                  <a:lumOff val="50000"/>
                </a:schemeClr>
              </a:fgClr>
              <a:bgClr>
                <a:schemeClr val="tx1"/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0600" y="6540500"/>
              <a:ext cx="444500" cy="317500"/>
            </a:xfrm>
            <a:prstGeom prst="roundRect">
              <a:avLst>
                <a:gd name="adj" fmla="val 5051"/>
              </a:avLst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244600" y="2209800"/>
              <a:ext cx="1231900" cy="469900"/>
            </a:xfrm>
            <a:prstGeom prst="roundRect">
              <a:avLst>
                <a:gd name="adj" fmla="val 5051"/>
              </a:avLst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Windows Azure Compute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819400" y="2209800"/>
              <a:ext cx="1231900" cy="469900"/>
            </a:xfrm>
            <a:prstGeom prst="roundRect">
              <a:avLst>
                <a:gd name="adj" fmla="val 5051"/>
              </a:avLst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Windows Azure Storage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394200" y="2209800"/>
              <a:ext cx="1600200" cy="469900"/>
            </a:xfrm>
            <a:prstGeom prst="roundRect">
              <a:avLst>
                <a:gd name="adj" fmla="val 5051"/>
              </a:avLst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Windows Azure Connect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521200" y="4076700"/>
              <a:ext cx="1384300" cy="469900"/>
            </a:xfrm>
            <a:prstGeom prst="roundRect">
              <a:avLst>
                <a:gd name="adj" fmla="val 5051"/>
              </a:avLst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Content Delivery Network (CDN)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521200" y="4648200"/>
              <a:ext cx="1371600" cy="482600"/>
            </a:xfrm>
            <a:prstGeom prst="roundRect">
              <a:avLst>
                <a:gd name="adj" fmla="val 5051"/>
              </a:avLst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AppFabric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Caching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419600" y="2781300"/>
              <a:ext cx="1574800" cy="482600"/>
            </a:xfrm>
            <a:prstGeom prst="roundRect">
              <a:avLst>
                <a:gd name="adj" fmla="val 5051"/>
              </a:avLst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AppFabric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Service Bus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419600" y="3365500"/>
              <a:ext cx="1574800" cy="482600"/>
            </a:xfrm>
            <a:prstGeom prst="roundRect">
              <a:avLst>
                <a:gd name="adj" fmla="val 5051"/>
              </a:avLst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AppFabric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Integration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324600" y="3124200"/>
              <a:ext cx="876300" cy="698500"/>
            </a:xfrm>
            <a:prstGeom prst="roundRect">
              <a:avLst>
                <a:gd name="adj" fmla="val 5051"/>
              </a:avLst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AppFabric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Access Control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-990600" y="3619500"/>
              <a:ext cx="1231900" cy="469900"/>
            </a:xfrm>
            <a:prstGeom prst="roundRect">
              <a:avLst>
                <a:gd name="adj" fmla="val 5051"/>
              </a:avLst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Tools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-1130300" y="4406900"/>
              <a:ext cx="1511300" cy="469900"/>
            </a:xfrm>
            <a:prstGeom prst="roundRect">
              <a:avLst>
                <a:gd name="adj" fmla="val 5051"/>
              </a:avLst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Windows Azure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SDK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-1143000" y="5054600"/>
              <a:ext cx="1524000" cy="482600"/>
            </a:xfrm>
            <a:prstGeom prst="roundRect">
              <a:avLst>
                <a:gd name="adj" fmla="val 5051"/>
              </a:avLst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AppFabric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SDK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819400" y="2781300"/>
              <a:ext cx="1231900" cy="482600"/>
            </a:xfrm>
            <a:prstGeom prst="roundRect">
              <a:avLst>
                <a:gd name="adj" fmla="val 5051"/>
              </a:avLst>
            </a:prstGeom>
            <a:pattFill prst="pct50">
              <a:fgClr>
                <a:schemeClr val="tx1">
                  <a:lumMod val="50000"/>
                  <a:lumOff val="50000"/>
                </a:schemeClr>
              </a:fgClr>
              <a:bgClr>
                <a:schemeClr val="tx1"/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SQL Azure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531100" y="2209800"/>
              <a:ext cx="965200" cy="393700"/>
            </a:xfrm>
            <a:prstGeom prst="roundRect">
              <a:avLst>
                <a:gd name="adj" fmla="val 5051"/>
              </a:avLst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DataMarket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531100" y="2705100"/>
              <a:ext cx="965200" cy="393700"/>
            </a:xfrm>
            <a:prstGeom prst="roundRect">
              <a:avLst>
                <a:gd name="adj" fmla="val 5051"/>
              </a:avLst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Applications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72400" y="6550223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Marketplace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08700" y="6550223"/>
              <a:ext cx="928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SQL Azure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63900" y="6550223"/>
              <a:ext cx="21082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Windows Azure </a:t>
              </a:r>
              <a:r>
                <a:rPr lang="en-US" sz="1400" dirty="0" err="1" smtClean="0"/>
                <a:t>AppFabric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93800" y="6550223"/>
              <a:ext cx="132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Windows Azure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126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2 – Parallel and Distributed Computing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736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949325" y="-571500"/>
            <a:ext cx="7226300" cy="7429500"/>
            <a:chOff x="949325" y="-571500"/>
            <a:chExt cx="7226300" cy="7429500"/>
          </a:xfrm>
        </p:grpSpPr>
        <p:sp>
          <p:nvSpPr>
            <p:cNvPr id="104" name="Rectangle 103"/>
            <p:cNvSpPr/>
            <p:nvPr/>
          </p:nvSpPr>
          <p:spPr>
            <a:xfrm>
              <a:off x="949325" y="-571500"/>
              <a:ext cx="7226300" cy="742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104903" y="6371266"/>
              <a:ext cx="6853763" cy="321634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44450" rIns="90488" bIns="44450" anchor="ctr">
              <a:noAutofit/>
            </a:bodyPr>
            <a:lstStyle/>
            <a:p>
              <a:pPr marL="285750"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400" dirty="0" smtClean="0">
                  <a:solidFill>
                    <a:schemeClr val="bg1"/>
                  </a:solidFill>
                  <a:cs typeface="Times New Roman" pitchFamily="18" charset="0"/>
                </a:rPr>
                <a:t>Infrastructure Layer</a:t>
              </a:r>
              <a:endParaRPr lang="en-US" sz="14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04899" y="4191000"/>
              <a:ext cx="6853767" cy="2057400"/>
            </a:xfrm>
            <a:prstGeom prst="roundRect">
              <a:avLst>
                <a:gd name="adj" fmla="val 1615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Platform Layer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04900" y="1206495"/>
              <a:ext cx="6858000" cy="317500"/>
            </a:xfrm>
            <a:prstGeom prst="roundRect">
              <a:avLst>
                <a:gd name="adj" fmla="val 21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Tabular Data Stream (TDS)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10100" y="1652256"/>
              <a:ext cx="2095445" cy="307777"/>
            </a:xfrm>
            <a:prstGeom prst="rect">
              <a:avLst/>
            </a:prstGeom>
            <a:noFill/>
            <a:ln>
              <a:noFill/>
              <a:prstDash val="dot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TDS + Secure Socket Layer</a:t>
              </a:r>
              <a:endParaRPr lang="en-US" sz="14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08100" y="4525435"/>
              <a:ext cx="1663700" cy="1435100"/>
              <a:chOff x="1308100" y="3962400"/>
              <a:chExt cx="1663700" cy="1435100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308100" y="3962400"/>
                <a:ext cx="1663700" cy="1435100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85000"/>
                </a:schemeClr>
              </a:solidFill>
              <a:ln w="31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371600" y="40386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SQL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371600" y="44450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SQL Azure Fabric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371600" y="4851400"/>
                <a:ext cx="1524000" cy="4699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Management Services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390900" y="4525435"/>
              <a:ext cx="1663700" cy="1435100"/>
              <a:chOff x="1308100" y="3962400"/>
              <a:chExt cx="1663700" cy="1435100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308100" y="3962400"/>
                <a:ext cx="1663700" cy="1435100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85000"/>
                </a:schemeClr>
              </a:solidFill>
              <a:ln w="31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1371600" y="40386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SQL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371600" y="44450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SQL Azure Fabric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371600" y="4851400"/>
                <a:ext cx="1524000" cy="4699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Management Services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477931" y="4525435"/>
              <a:ext cx="1663700" cy="1435100"/>
              <a:chOff x="1308100" y="3962400"/>
              <a:chExt cx="1663700" cy="1435100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1308100" y="3962400"/>
                <a:ext cx="1663700" cy="1435100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85000"/>
                </a:schemeClr>
              </a:solidFill>
              <a:ln w="31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1371600" y="40386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SQL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1371600" y="44450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SQL Azure Fabric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371600" y="4851400"/>
                <a:ext cx="1524000" cy="4699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Management Services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>
              <a:off x="2967567" y="5162552"/>
              <a:ext cx="419100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046134" y="5162552"/>
              <a:ext cx="419100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133601" y="6136216"/>
              <a:ext cx="4241799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0" idx="2"/>
            </p:cNvCxnSpPr>
            <p:nvPr/>
          </p:nvCxnSpPr>
          <p:spPr>
            <a:xfrm flipH="1">
              <a:off x="2135717" y="5960535"/>
              <a:ext cx="4233" cy="17780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6373284" y="5960536"/>
              <a:ext cx="4233" cy="17780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4218517" y="5956303"/>
              <a:ext cx="4233" cy="17780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230534" y="5162552"/>
              <a:ext cx="54186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>
              <a:off x="1104899" y="2201332"/>
              <a:ext cx="6853767" cy="1854185"/>
            </a:xfrm>
            <a:prstGeom prst="roundRect">
              <a:avLst>
                <a:gd name="adj" fmla="val 1615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Services Layer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308100" y="2595030"/>
              <a:ext cx="1663700" cy="1308114"/>
              <a:chOff x="1308100" y="3962400"/>
              <a:chExt cx="1663700" cy="1308114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1308100" y="3962400"/>
                <a:ext cx="1663700" cy="1308114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85000"/>
                </a:schemeClr>
              </a:solidFill>
              <a:ln w="31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371600" y="40386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Provisioning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1371600" y="44450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Billing and Metering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1371600" y="4851400"/>
                <a:ext cx="1524000" cy="3060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Connection Routing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3416300" y="2595030"/>
              <a:ext cx="1663700" cy="1308114"/>
              <a:chOff x="1308100" y="3962400"/>
              <a:chExt cx="1663700" cy="1308114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1308100" y="3962400"/>
                <a:ext cx="1663700" cy="1308114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85000"/>
                </a:schemeClr>
              </a:solidFill>
              <a:ln w="31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1371600" y="40386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Provisioning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1371600" y="44450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Billing and Metering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1371600" y="4851400"/>
                <a:ext cx="1524000" cy="3060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Connection Routing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465234" y="2595031"/>
              <a:ext cx="1663700" cy="1308114"/>
              <a:chOff x="1308100" y="3962400"/>
              <a:chExt cx="1663700" cy="1308114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1308100" y="3962400"/>
                <a:ext cx="1663700" cy="1308114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85000"/>
                </a:schemeClr>
              </a:solidFill>
              <a:ln w="31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1371600" y="40386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Provisioning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1371600" y="4445000"/>
                <a:ext cx="1524000" cy="3048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Billing and Metering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1371600" y="4851400"/>
                <a:ext cx="1524000" cy="306000"/>
              </a:xfrm>
              <a:prstGeom prst="roundRect">
                <a:avLst>
                  <a:gd name="adj" fmla="val 5051"/>
                </a:avLst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Connection Routing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" name="Rounded Rectangle 98"/>
            <p:cNvSpPr/>
            <p:nvPr/>
          </p:nvSpPr>
          <p:spPr>
            <a:xfrm>
              <a:off x="1104900" y="774695"/>
              <a:ext cx="3416300" cy="317500"/>
            </a:xfrm>
            <a:prstGeom prst="roundRect">
              <a:avLst>
                <a:gd name="adj" fmla="val 21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ODBC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610100" y="774695"/>
              <a:ext cx="3352800" cy="317500"/>
            </a:xfrm>
            <a:prstGeom prst="roundRect">
              <a:avLst>
                <a:gd name="adj" fmla="val 21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ADO.NET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104900" y="355595"/>
              <a:ext cx="1473200" cy="317500"/>
            </a:xfrm>
            <a:prstGeom prst="roundRect">
              <a:avLst>
                <a:gd name="adj" fmla="val 21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PHP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667000" y="355595"/>
              <a:ext cx="3111500" cy="317500"/>
            </a:xfrm>
            <a:prstGeom prst="roundRect">
              <a:avLst>
                <a:gd name="adj" fmla="val 21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SQL Server Applications and Tools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880100" y="355595"/>
              <a:ext cx="2082800" cy="317500"/>
            </a:xfrm>
            <a:prstGeom prst="roundRect">
              <a:avLst>
                <a:gd name="adj" fmla="val 2105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WCF Data Services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861175" y="-66675"/>
              <a:ext cx="1069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HTTP / REST</a:t>
              </a:r>
              <a:endParaRPr lang="en-US" sz="14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4432300" y="1727200"/>
              <a:ext cx="177800" cy="165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Connector 108"/>
            <p:cNvCxnSpPr>
              <a:stCxn id="107" idx="4"/>
              <a:endCxn id="73" idx="0"/>
            </p:cNvCxnSpPr>
            <p:nvPr/>
          </p:nvCxnSpPr>
          <p:spPr>
            <a:xfrm>
              <a:off x="4521200" y="1892300"/>
              <a:ext cx="10583" cy="30903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168400" y="2032000"/>
              <a:ext cx="6731000" cy="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6718300" y="12700"/>
              <a:ext cx="177800" cy="165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6804025" y="177801"/>
              <a:ext cx="3175" cy="17462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3140075" y="-523875"/>
              <a:ext cx="29066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Client Layer</a:t>
              </a:r>
            </a:p>
            <a:p>
              <a:pPr algn="ctr"/>
              <a:r>
                <a:rPr lang="en-US" sz="1200" dirty="0" smtClean="0"/>
                <a:t>Client Premises or Windows Azure Platform</a:t>
              </a:r>
              <a:endParaRPr lang="en-US" sz="1200" dirty="0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7268634" y="3244852"/>
              <a:ext cx="54186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743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10 – </a:t>
            </a:r>
            <a:r>
              <a:rPr lang="en-US" dirty="0" smtClean="0"/>
              <a:t>Cloud Applications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454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12491" y="1443780"/>
            <a:ext cx="7696211" cy="3636612"/>
            <a:chOff x="412491" y="1443780"/>
            <a:chExt cx="7696211" cy="3636612"/>
          </a:xfrm>
        </p:grpSpPr>
        <p:grpSp>
          <p:nvGrpSpPr>
            <p:cNvPr id="49" name="Group 48"/>
            <p:cNvGrpSpPr/>
            <p:nvPr/>
          </p:nvGrpSpPr>
          <p:grpSpPr>
            <a:xfrm>
              <a:off x="412491" y="1443780"/>
              <a:ext cx="7696211" cy="3636612"/>
              <a:chOff x="1324313" y="2084258"/>
              <a:chExt cx="7696211" cy="3636612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324313" y="2084258"/>
                <a:ext cx="7696211" cy="36366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1502568" y="2687656"/>
                <a:ext cx="7279146" cy="2916858"/>
                <a:chOff x="1502568" y="2687656"/>
                <a:chExt cx="7279146" cy="2916858"/>
              </a:xfrm>
            </p:grpSpPr>
            <p:sp>
              <p:nvSpPr>
                <p:cNvPr id="1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686694" y="3006238"/>
                  <a:ext cx="1736803" cy="880051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sp>
              <p:nvSpPr>
                <p:cNvPr id="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5888133" y="3168228"/>
                  <a:ext cx="983959" cy="67614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pic>
              <p:nvPicPr>
                <p:cNvPr id="5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5984346" y="2761425"/>
                  <a:ext cx="510465" cy="988338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523869" y="2821272"/>
                  <a:ext cx="1097649" cy="67614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sp>
              <p:nvSpPr>
                <p:cNvPr id="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7354419" y="4623727"/>
                  <a:ext cx="1427295" cy="980787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5993696" y="3572244"/>
                  <a:ext cx="812406" cy="271389"/>
                </a:xfrm>
                <a:prstGeom prst="roundRect">
                  <a:avLst>
                    <a:gd name="adj" fmla="val 5758"/>
                  </a:avLst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  <a:effectLst>
                  <a:outerShdw blurRad="40000" dist="23000" dir="27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8000" bIns="18000" rtlCol="0" anchor="t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Aneka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" name="Picture 8" descr="MC900442154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8182" y="5053883"/>
                  <a:ext cx="395637" cy="395637"/>
                </a:xfrm>
                <a:prstGeom prst="rect">
                  <a:avLst/>
                </a:prstGeom>
              </p:spPr>
            </p:pic>
            <p:pic>
              <p:nvPicPr>
                <p:cNvPr id="10" name="Picture 9" descr="MC900442154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4263" y="4782808"/>
                  <a:ext cx="395637" cy="395637"/>
                </a:xfrm>
                <a:prstGeom prst="rect">
                  <a:avLst/>
                </a:prstGeom>
              </p:spPr>
            </p:pic>
            <p:pic>
              <p:nvPicPr>
                <p:cNvPr id="11" name="Picture 10" descr="MC900442154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7852" y="4978632"/>
                  <a:ext cx="395637" cy="395637"/>
                </a:xfrm>
                <a:prstGeom prst="rect">
                  <a:avLst/>
                </a:prstGeom>
              </p:spPr>
            </p:pic>
            <p:pic>
              <p:nvPicPr>
                <p:cNvPr id="12" name="Picture 11" descr="MC90043484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5436" y="2687656"/>
                  <a:ext cx="523416" cy="523416"/>
                </a:xfrm>
                <a:prstGeom prst="rect">
                  <a:avLst/>
                </a:prstGeom>
              </p:spPr>
            </p:pic>
            <p:pic>
              <p:nvPicPr>
                <p:cNvPr id="13" name="Picture 12" descr="MC90043484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8617" y="2709790"/>
                  <a:ext cx="523416" cy="523416"/>
                </a:xfrm>
                <a:prstGeom prst="rect">
                  <a:avLst/>
                </a:prstGeom>
              </p:spPr>
            </p:pic>
            <p:pic>
              <p:nvPicPr>
                <p:cNvPr id="14" name="Picture 13" descr="MC90043484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2392" y="3025023"/>
                  <a:ext cx="523416" cy="523416"/>
                </a:xfrm>
                <a:prstGeom prst="rect">
                  <a:avLst/>
                </a:prstGeom>
              </p:spPr>
            </p:pic>
            <p:grpSp>
              <p:nvGrpSpPr>
                <p:cNvPr id="18" name="Group 17"/>
                <p:cNvGrpSpPr/>
                <p:nvPr/>
              </p:nvGrpSpPr>
              <p:grpSpPr>
                <a:xfrm>
                  <a:off x="1502568" y="2898872"/>
                  <a:ext cx="2329255" cy="961092"/>
                  <a:chOff x="829556" y="3018282"/>
                  <a:chExt cx="2329255" cy="961092"/>
                </a:xfrm>
              </p:grpSpPr>
              <p:sp>
                <p:nvSpPr>
                  <p:cNvPr id="16" name="Rounded Rectangle 15"/>
                  <p:cNvSpPr/>
                  <p:nvPr/>
                </p:nvSpPr>
                <p:spPr>
                  <a:xfrm>
                    <a:off x="1052936" y="3018282"/>
                    <a:ext cx="2105875" cy="835880"/>
                  </a:xfrm>
                  <a:prstGeom prst="roundRect">
                    <a:avLst>
                      <a:gd name="adj" fmla="val 5758"/>
                    </a:avLst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</a:ln>
                  <a:effectLst>
                    <a:outerShdw blurRad="40000" dist="23000" dir="27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0" tIns="18000" bIns="18000"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Cloud-</a:t>
                    </a:r>
                    <a:r>
                      <a:rPr lang="en-US" sz="1200" dirty="0" err="1" smtClean="0">
                        <a:solidFill>
                          <a:schemeClr val="tx1"/>
                        </a:solidFill>
                      </a:rPr>
                      <a:t>CoXCS</a:t>
                    </a:r>
                    <a:endParaRPr lang="en-US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(Task orchestrator)</a:t>
                    </a:r>
                  </a:p>
                </p:txBody>
              </p:sp>
              <p:pic>
                <p:nvPicPr>
                  <p:cNvPr id="15" name="Picture 14" descr="MC900433943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29556" y="3148112"/>
                    <a:ext cx="831262" cy="8312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1" name="Oval 30"/>
                <p:cNvSpPr/>
                <p:nvPr/>
              </p:nvSpPr>
              <p:spPr>
                <a:xfrm>
                  <a:off x="5210839" y="2942242"/>
                  <a:ext cx="205388" cy="22716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8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482645" y="2942659"/>
                  <a:ext cx="205388" cy="22716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8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941612" y="2944348"/>
                  <a:ext cx="205388" cy="22716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8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Left-Right Arrow 40"/>
                <p:cNvSpPr/>
                <p:nvPr/>
              </p:nvSpPr>
              <p:spPr>
                <a:xfrm rot="10800000" flipV="1">
                  <a:off x="3951227" y="3213189"/>
                  <a:ext cx="1889871" cy="293159"/>
                </a:xfrm>
                <a:prstGeom prst="leftRightArrow">
                  <a:avLst>
                    <a:gd name="adj1" fmla="val 42594"/>
                    <a:gd name="adj2" fmla="val 50000"/>
                  </a:avLst>
                </a:prstGeom>
                <a:gradFill flip="none" rotWithShape="1">
                  <a:gsLst>
                    <a:gs pos="0">
                      <a:srgbClr val="FFFA8F"/>
                    </a:gs>
                    <a:gs pos="30000">
                      <a:srgbClr val="FAE75C"/>
                    </a:gs>
                    <a:gs pos="70000">
                      <a:srgbClr val="FFC000"/>
                    </a:gs>
                    <a:gs pos="100000">
                      <a:srgbClr val="F2B800"/>
                    </a:gs>
                  </a:gsLst>
                  <a:lin ang="5400000" scaled="1"/>
                  <a:tileRect/>
                </a:gradFill>
                <a:ln w="12700">
                  <a:solidFill>
                    <a:srgbClr val="D6A3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397142" y="2942664"/>
                  <a:ext cx="205388" cy="22716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8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668948" y="2943081"/>
                  <a:ext cx="205388" cy="22716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8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127915" y="2944770"/>
                  <a:ext cx="205388" cy="22716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8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6447884" y="3985174"/>
                  <a:ext cx="1444150" cy="563302"/>
                </a:xfrm>
                <a:prstGeom prst="roundRect">
                  <a:avLst>
                    <a:gd name="adj" fmla="val 5758"/>
                  </a:avLst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  <a:effectLst>
                  <a:outerShdw blurRad="40000" dist="23000" dir="27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8000" bIns="18000" rtlCol="0" anchor="t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Elastic Sizing (EC2,…, )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 rot="21359082">
                  <a:off x="7348850" y="3680048"/>
                  <a:ext cx="651301" cy="1215823"/>
                </a:xfrm>
                <a:custGeom>
                  <a:avLst/>
                  <a:gdLst>
                    <a:gd name="connsiteX0" fmla="*/ 0 w 651301"/>
                    <a:gd name="connsiteY0" fmla="*/ 0 h 1215823"/>
                    <a:gd name="connsiteX1" fmla="*/ 488476 w 651301"/>
                    <a:gd name="connsiteY1" fmla="*/ 477645 h 1215823"/>
                    <a:gd name="connsiteX2" fmla="*/ 651301 w 651301"/>
                    <a:gd name="connsiteY2" fmla="*/ 1215823 h 1215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1301" h="1215823">
                      <a:moveTo>
                        <a:pt x="0" y="0"/>
                      </a:moveTo>
                      <a:cubicBezTo>
                        <a:pt x="189963" y="137504"/>
                        <a:pt x="379926" y="275008"/>
                        <a:pt x="488476" y="477645"/>
                      </a:cubicBezTo>
                      <a:cubicBezTo>
                        <a:pt x="597026" y="680282"/>
                        <a:pt x="651301" y="1215823"/>
                        <a:pt x="651301" y="1215823"/>
                      </a:cubicBezTo>
                    </a:path>
                  </a:pathLst>
                </a:custGeom>
                <a:noFill/>
                <a:ln w="76200" cmpd="sng">
                  <a:gradFill flip="none" rotWithShape="1">
                    <a:gsLst>
                      <a:gs pos="0">
                        <a:srgbClr val="FDF720"/>
                      </a:gs>
                      <a:gs pos="100000">
                        <a:schemeClr val="accent6"/>
                      </a:gs>
                    </a:gsLst>
                    <a:lin ang="0" scaled="1"/>
                    <a:tileRect/>
                  </a:gra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Rounded Rectangle 47"/>
              <p:cNvSpPr/>
              <p:nvPr/>
            </p:nvSpPr>
            <p:spPr>
              <a:xfrm>
                <a:off x="4257321" y="3377267"/>
                <a:ext cx="1311306" cy="271389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CoXCS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Tasks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54524" y="1599777"/>
              <a:ext cx="438912" cy="365760"/>
            </a:xfrm>
            <a:prstGeom prst="rect">
              <a:avLst/>
            </a:prstGeom>
            <a:gradFill>
              <a:gsLst>
                <a:gs pos="0">
                  <a:srgbClr val="ECECEC"/>
                </a:gs>
                <a:gs pos="51000">
                  <a:schemeClr val="bg1"/>
                </a:gs>
              </a:gsLst>
              <a:lin ang="5400000" scaled="0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85271" y="1712511"/>
              <a:ext cx="438912" cy="365760"/>
            </a:xfrm>
            <a:prstGeom prst="rect">
              <a:avLst/>
            </a:prstGeom>
            <a:gradFill>
              <a:gsLst>
                <a:gs pos="0">
                  <a:srgbClr val="ECECEC"/>
                </a:gs>
                <a:gs pos="51000">
                  <a:schemeClr val="bg1"/>
                </a:gs>
              </a:gsLst>
              <a:lin ang="5400000" scaled="0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88150" y="1825074"/>
              <a:ext cx="438912" cy="365760"/>
            </a:xfrm>
            <a:prstGeom prst="rect">
              <a:avLst/>
            </a:prstGeom>
            <a:gradFill>
              <a:gsLst>
                <a:gs pos="0">
                  <a:srgbClr val="ECECEC"/>
                </a:gs>
                <a:gs pos="51000">
                  <a:schemeClr val="bg1"/>
                </a:gs>
              </a:gsLst>
              <a:lin ang="5400000" scaled="0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584740" y="1749355"/>
              <a:ext cx="1039501" cy="271389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Datasets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23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88900" y="571500"/>
            <a:ext cx="8572500" cy="5905500"/>
            <a:chOff x="88900" y="571500"/>
            <a:chExt cx="8572500" cy="5905500"/>
          </a:xfrm>
        </p:grpSpPr>
        <p:sp>
          <p:nvSpPr>
            <p:cNvPr id="45" name="Rectangle 44"/>
            <p:cNvSpPr/>
            <p:nvPr/>
          </p:nvSpPr>
          <p:spPr>
            <a:xfrm>
              <a:off x="88900" y="571500"/>
              <a:ext cx="8572500" cy="5905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aw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981" y="5594274"/>
              <a:ext cx="1475246" cy="737623"/>
            </a:xfrm>
            <a:prstGeom prst="rect">
              <a:avLst/>
            </a:prstGeom>
          </p:spPr>
        </p:pic>
        <p:pic>
          <p:nvPicPr>
            <p:cNvPr id="5" name="Picture 4" descr="Green-Glob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662" y="796759"/>
              <a:ext cx="2655290" cy="2655290"/>
            </a:xfrm>
            <a:prstGeom prst="rect">
              <a:avLst/>
            </a:prstGeom>
          </p:spPr>
        </p:pic>
        <p:pic>
          <p:nvPicPr>
            <p:cNvPr id="6" name="Picture 5" descr="satell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368" y="706833"/>
              <a:ext cx="816212" cy="595835"/>
            </a:xfrm>
            <a:prstGeom prst="rect">
              <a:avLst/>
            </a:prstGeom>
          </p:spPr>
        </p:pic>
        <p:sp>
          <p:nvSpPr>
            <p:cNvPr id="7" name="Isosceles Triangle 6"/>
            <p:cNvSpPr/>
            <p:nvPr/>
          </p:nvSpPr>
          <p:spPr>
            <a:xfrm rot="2072730">
              <a:off x="3820969" y="1107268"/>
              <a:ext cx="759851" cy="694756"/>
            </a:xfrm>
            <a:prstGeom prst="triangle">
              <a:avLst/>
            </a:prstGeom>
            <a:gradFill>
              <a:gsLst>
                <a:gs pos="0">
                  <a:srgbClr val="DADA7D"/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atellite-bas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65" y="2107355"/>
              <a:ext cx="1096358" cy="124116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868402" y="1139834"/>
              <a:ext cx="3538737" cy="1215823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946970" y="3909610"/>
              <a:ext cx="1386861" cy="271389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Local Storage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Cloud"/>
            <p:cNvSpPr>
              <a:spLocks noChangeAspect="1" noEditPoints="1" noChangeArrowheads="1"/>
            </p:cNvSpPr>
            <p:nvPr/>
          </p:nvSpPr>
          <p:spPr bwMode="auto">
            <a:xfrm>
              <a:off x="5366468" y="3680888"/>
              <a:ext cx="1798278" cy="100994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04" y="3600879"/>
              <a:ext cx="560199" cy="3835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54" y="3763290"/>
              <a:ext cx="560199" cy="383535"/>
            </a:xfrm>
            <a:prstGeom prst="rect">
              <a:avLst/>
            </a:prstGeom>
          </p:spPr>
        </p:pic>
        <p:sp>
          <p:nvSpPr>
            <p:cNvPr id="14" name="AutoShape 71"/>
            <p:cNvSpPr>
              <a:spLocks noChangeArrowheads="1"/>
            </p:cNvSpPr>
            <p:nvPr/>
          </p:nvSpPr>
          <p:spPr bwMode="auto">
            <a:xfrm>
              <a:off x="605470" y="3387912"/>
              <a:ext cx="176092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AutoShape 71"/>
            <p:cNvSpPr>
              <a:spLocks noChangeArrowheads="1"/>
            </p:cNvSpPr>
            <p:nvPr/>
          </p:nvSpPr>
          <p:spPr bwMode="auto">
            <a:xfrm rot="16200000">
              <a:off x="2995691" y="3354108"/>
              <a:ext cx="197754" cy="1387676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3845904" y="3777744"/>
              <a:ext cx="1295031" cy="7273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18" name="Cloud"/>
            <p:cNvSpPr>
              <a:spLocks noChangeAspect="1" noEditPoints="1" noChangeArrowheads="1"/>
            </p:cNvSpPr>
            <p:nvPr/>
          </p:nvSpPr>
          <p:spPr bwMode="auto">
            <a:xfrm>
              <a:off x="4671316" y="3506776"/>
              <a:ext cx="1798278" cy="100994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19" name="Cloud"/>
            <p:cNvSpPr>
              <a:spLocks noChangeAspect="1" noEditPoints="1" noChangeArrowheads="1"/>
            </p:cNvSpPr>
            <p:nvPr/>
          </p:nvSpPr>
          <p:spPr bwMode="auto">
            <a:xfrm>
              <a:off x="4454645" y="3995699"/>
              <a:ext cx="1506148" cy="84588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81527" y="3929714"/>
              <a:ext cx="1712082" cy="803310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2000" tIns="18000" bIns="18000"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Aneka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logo 100x10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813" y="4010665"/>
              <a:ext cx="609653" cy="64623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912803" y="5135112"/>
              <a:ext cx="1841697" cy="735355"/>
              <a:chOff x="3390423" y="5102544"/>
              <a:chExt cx="1841697" cy="735355"/>
            </a:xfrm>
          </p:grpSpPr>
          <p:sp>
            <p:nvSpPr>
              <p:cNvPr id="2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390423" y="5102544"/>
                <a:ext cx="1295031" cy="72731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2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194123" y="5254940"/>
                <a:ext cx="1037997" cy="58295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</p:grpSp>
        <p:sp>
          <p:nvSpPr>
            <p:cNvPr id="26" name="Left Arrow 25"/>
            <p:cNvSpPr/>
            <p:nvPr/>
          </p:nvSpPr>
          <p:spPr>
            <a:xfrm rot="18936021" flipV="1">
              <a:off x="3822495" y="4738494"/>
              <a:ext cx="604157" cy="252832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777621" y="5135534"/>
              <a:ext cx="1635452" cy="811347"/>
              <a:chOff x="3292728" y="5080832"/>
              <a:chExt cx="1635452" cy="811347"/>
            </a:xfrm>
          </p:grpSpPr>
          <p:sp>
            <p:nvSpPr>
              <p:cNvPr id="2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292728" y="5080832"/>
                <a:ext cx="1295031" cy="72731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2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890183" y="5309220"/>
                <a:ext cx="1037997" cy="58295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</p:grpSp>
        <p:sp>
          <p:nvSpPr>
            <p:cNvPr id="30" name="Left Arrow 29"/>
            <p:cNvSpPr/>
            <p:nvPr/>
          </p:nvSpPr>
          <p:spPr>
            <a:xfrm rot="13311700" flipV="1">
              <a:off x="6829766" y="4749773"/>
              <a:ext cx="604157" cy="252832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MC90044215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237" y="5260552"/>
              <a:ext cx="395637" cy="395637"/>
            </a:xfrm>
            <a:prstGeom prst="rect">
              <a:avLst/>
            </a:prstGeom>
          </p:spPr>
        </p:pic>
        <p:pic>
          <p:nvPicPr>
            <p:cNvPr id="32" name="Picture 31" descr="MC90044215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26" y="5391240"/>
              <a:ext cx="395637" cy="395637"/>
            </a:xfrm>
            <a:prstGeom prst="rect">
              <a:avLst/>
            </a:prstGeom>
          </p:spPr>
        </p:pic>
        <p:pic>
          <p:nvPicPr>
            <p:cNvPr id="33" name="Picture 32" descr="MC90044215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021" y="5163696"/>
              <a:ext cx="395637" cy="395637"/>
            </a:xfrm>
            <a:prstGeom prst="rect">
              <a:avLst/>
            </a:prstGeom>
          </p:spPr>
        </p:pic>
        <p:pic>
          <p:nvPicPr>
            <p:cNvPr id="35" name="Picture 34" descr="xen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028" y="5720626"/>
              <a:ext cx="1032813" cy="467044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3596025" y="5690341"/>
              <a:ext cx="1386861" cy="26936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Private Cloud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234224" y="5299963"/>
              <a:ext cx="1147191" cy="26936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Public Cloud</a:t>
              </a:r>
            </a:p>
          </p:txBody>
        </p:sp>
        <p:sp>
          <p:nvSpPr>
            <p:cNvPr id="38" name="Striped Right Arrow 37"/>
            <p:cNvSpPr/>
            <p:nvPr/>
          </p:nvSpPr>
          <p:spPr>
            <a:xfrm rot="16200000" flipV="1">
              <a:off x="6243080" y="3241539"/>
              <a:ext cx="767415" cy="397269"/>
            </a:xfrm>
            <a:prstGeom prst="stripedRightArrow">
              <a:avLst>
                <a:gd name="adj1" fmla="val 41475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936" y="3524679"/>
              <a:ext cx="560199" cy="38353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004" y="3727878"/>
              <a:ext cx="560199" cy="383535"/>
            </a:xfrm>
            <a:prstGeom prst="rect">
              <a:avLst/>
            </a:prstGeom>
          </p:spPr>
        </p:pic>
        <p:sp>
          <p:nvSpPr>
            <p:cNvPr id="41" name="Rounded Rectangle 40"/>
            <p:cNvSpPr/>
            <p:nvPr/>
          </p:nvSpPr>
          <p:spPr>
            <a:xfrm>
              <a:off x="3571638" y="3511677"/>
              <a:ext cx="902996" cy="271389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Archiving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18604" y="3384677"/>
              <a:ext cx="1080796" cy="271389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Distribution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 descr="Picture 4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00" y="1447800"/>
              <a:ext cx="2882540" cy="1409524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5811070" y="1306110"/>
              <a:ext cx="1386861" cy="271389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Portal (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SaaS</a:t>
              </a:r>
              <a:r>
                <a:rPr lang="en-US" sz="1400" dirty="0" smtClean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694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04"/>
          <p:cNvGrpSpPr/>
          <p:nvPr/>
        </p:nvGrpSpPr>
        <p:grpSpPr>
          <a:xfrm>
            <a:off x="0" y="317500"/>
            <a:ext cx="9144000" cy="6540500"/>
            <a:chOff x="0" y="317500"/>
            <a:chExt cx="9144000" cy="6540500"/>
          </a:xfrm>
        </p:grpSpPr>
        <p:sp>
          <p:nvSpPr>
            <p:cNvPr id="204" name="Rectangle 203"/>
            <p:cNvSpPr/>
            <p:nvPr/>
          </p:nvSpPr>
          <p:spPr>
            <a:xfrm>
              <a:off x="0" y="317500"/>
              <a:ext cx="9144000" cy="65405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24300" y="812800"/>
              <a:ext cx="5018394" cy="5664200"/>
            </a:xfrm>
            <a:prstGeom prst="roundRect">
              <a:avLst>
                <a:gd name="adj" fmla="val 3480"/>
              </a:avLst>
            </a:prstGeom>
            <a:noFill/>
            <a:ln w="6350">
              <a:solidFill>
                <a:schemeClr val="tx1"/>
              </a:solidFill>
              <a:prstDash val="dash"/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32928" y="1155700"/>
              <a:ext cx="1215272" cy="592532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alesforce_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701" y="1384301"/>
              <a:ext cx="1082394" cy="850899"/>
            </a:xfrm>
            <a:prstGeom prst="rect">
              <a:avLst/>
            </a:prstGeom>
          </p:spPr>
        </p:pic>
        <p:pic>
          <p:nvPicPr>
            <p:cNvPr id="11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96671" y="789500"/>
              <a:ext cx="510465" cy="988338"/>
            </a:xfrm>
            <a:prstGeom prst="rect">
              <a:avLst/>
            </a:prstGeom>
            <a:noFill/>
          </p:spPr>
        </p:pic>
        <p:sp>
          <p:nvSpPr>
            <p:cNvPr id="13" name="Rounded Rectangle 12"/>
            <p:cNvSpPr/>
            <p:nvPr/>
          </p:nvSpPr>
          <p:spPr>
            <a:xfrm>
              <a:off x="4803940" y="682555"/>
              <a:ext cx="1634960" cy="282645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Force.com</a:t>
              </a:r>
              <a:r>
                <a:rPr lang="en-US" sz="1400" dirty="0" smtClean="0">
                  <a:solidFill>
                    <a:schemeClr val="tx1"/>
                  </a:solidFill>
                </a:rPr>
                <a:t> Platform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134100" y="1143000"/>
              <a:ext cx="2667000" cy="592532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memor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00" y="812800"/>
              <a:ext cx="965200" cy="965200"/>
            </a:xfrm>
            <a:prstGeom prst="rect">
              <a:avLst/>
            </a:prstGeom>
          </p:spPr>
        </p:pic>
        <p:pic>
          <p:nvPicPr>
            <p:cNvPr id="18" name="Picture 17" descr="memor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700" y="914400"/>
              <a:ext cx="965200" cy="96520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6366040" y="1571555"/>
              <a:ext cx="1634960" cy="282645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Metadata Cache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061199" y="1977955"/>
              <a:ext cx="1651001" cy="587444"/>
              <a:chOff x="6743699" y="1927155"/>
              <a:chExt cx="1651001" cy="5874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988340" y="1927155"/>
                <a:ext cx="1406360" cy="4985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Bulk Processing Engine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43699" y="1972588"/>
                <a:ext cx="517985" cy="542011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6642099" y="2587555"/>
              <a:ext cx="2082801" cy="574744"/>
              <a:chOff x="6743699" y="1939855"/>
              <a:chExt cx="2082801" cy="57474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988340" y="1939855"/>
                <a:ext cx="1838160" cy="4985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Multitenant-aware Query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Optimiser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43699" y="1972588"/>
                <a:ext cx="517985" cy="542011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629399" y="3197155"/>
              <a:ext cx="2082801" cy="574744"/>
              <a:chOff x="6743699" y="1939855"/>
              <a:chExt cx="2082801" cy="57474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988340" y="1939855"/>
                <a:ext cx="1838160" cy="4985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Runtime Application Generator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43699" y="1972588"/>
                <a:ext cx="517985" cy="542011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6972299" y="3806755"/>
              <a:ext cx="1727201" cy="574744"/>
              <a:chOff x="6743699" y="1939855"/>
              <a:chExt cx="1727201" cy="57474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988340" y="1939855"/>
                <a:ext cx="1482560" cy="4985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Full-text Search Engine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43699" y="1972588"/>
                <a:ext cx="517985" cy="542011"/>
              </a:xfrm>
              <a:prstGeom prst="rect">
                <a:avLst/>
              </a:prstGeom>
              <a:noFill/>
            </p:spPr>
          </p:pic>
        </p:grpSp>
        <p:grpSp>
          <p:nvGrpSpPr>
            <p:cNvPr id="149" name="Group 148"/>
            <p:cNvGrpSpPr/>
            <p:nvPr/>
          </p:nvGrpSpPr>
          <p:grpSpPr>
            <a:xfrm>
              <a:off x="4165600" y="2146300"/>
              <a:ext cx="2292350" cy="2222500"/>
              <a:chOff x="3771900" y="2362200"/>
              <a:chExt cx="2292350" cy="22225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71900" y="2362200"/>
                <a:ext cx="2292350" cy="2108200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889540" y="4302055"/>
                <a:ext cx="1634960" cy="2826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Shared Database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3907367" y="3496733"/>
                <a:ext cx="956733" cy="423334"/>
                <a:chOff x="787400" y="3797300"/>
                <a:chExt cx="956733" cy="423334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787400" y="3801534"/>
                  <a:ext cx="956733" cy="59266"/>
                </a:xfrm>
                <a:prstGeom prst="rect">
                  <a:avLst/>
                </a:prstGeom>
                <a:ln w="9525" cmpd="sng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87400" y="3865034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87400" y="3924301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787400" y="3983568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87400" y="4042835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787400" y="4102101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787400" y="4161368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28234" y="3801533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333500" y="3801533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138767" y="3797300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960968" y="3801534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3996267" y="3594100"/>
                <a:ext cx="956733" cy="423334"/>
                <a:chOff x="787400" y="3797300"/>
                <a:chExt cx="956733" cy="423334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787400" y="3801534"/>
                  <a:ext cx="956733" cy="59266"/>
                </a:xfrm>
                <a:prstGeom prst="rect">
                  <a:avLst/>
                </a:prstGeom>
                <a:ln w="9525" cmpd="sng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87400" y="3865034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787400" y="3924301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787400" y="3983568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787400" y="4042835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87400" y="4102101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787400" y="4161368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28234" y="3801533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333500" y="3801533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138767" y="3797300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960968" y="3801534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4093633" y="3687229"/>
                <a:ext cx="956733" cy="423334"/>
                <a:chOff x="4093633" y="3687229"/>
                <a:chExt cx="956733" cy="423334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4093633" y="3691463"/>
                  <a:ext cx="956733" cy="59266"/>
                </a:xfrm>
                <a:prstGeom prst="rect">
                  <a:avLst/>
                </a:prstGeom>
                <a:ln w="9525" cmpd="sng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093633" y="3754963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093633" y="3814230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093633" y="3873497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093633" y="3932764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093633" y="3992030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093633" y="4051297"/>
                  <a:ext cx="956733" cy="59266"/>
                </a:xfrm>
                <a:prstGeom prst="rect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4834467" y="3691462"/>
                  <a:ext cx="0" cy="419100"/>
                </a:xfrm>
                <a:prstGeom prst="line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639733" y="3691462"/>
                  <a:ext cx="0" cy="419100"/>
                </a:xfrm>
                <a:prstGeom prst="line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445000" y="3687229"/>
                  <a:ext cx="0" cy="419100"/>
                </a:xfrm>
                <a:prstGeom prst="line">
                  <a:avLst/>
                </a:prstGeom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>
                <a:off x="4267201" y="3691463"/>
                <a:ext cx="0" cy="41910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0404" y="4007279"/>
                <a:ext cx="560199" cy="38353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7704" y="4087140"/>
                <a:ext cx="560199" cy="383535"/>
              </a:xfrm>
              <a:prstGeom prst="rect">
                <a:avLst/>
              </a:prstGeom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3903133" y="2493429"/>
                <a:ext cx="554567" cy="423334"/>
                <a:chOff x="728133" y="5071529"/>
                <a:chExt cx="554567" cy="423334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728133" y="5075763"/>
                  <a:ext cx="554567" cy="59266"/>
                </a:xfrm>
                <a:prstGeom prst="rect">
                  <a:avLst/>
                </a:pr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  <a:gs pos="54000">
                      <a:schemeClr val="accent4">
                        <a:lumMod val="75000"/>
                      </a:schemeClr>
                    </a:gs>
                  </a:gsLst>
                </a:gradFill>
                <a:ln w="9525" cmpd="sng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28133" y="5139263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28133" y="5198530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28133" y="5257797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728133" y="5317064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728133" y="5376330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28133" y="5435597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044678" y="5075762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931802" y="5071529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828741" y="5075763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158978" y="5075762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3960283" y="2575979"/>
                <a:ext cx="554567" cy="423334"/>
                <a:chOff x="728133" y="5071529"/>
                <a:chExt cx="554567" cy="423334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728133" y="5075763"/>
                  <a:ext cx="554567" cy="59266"/>
                </a:xfrm>
                <a:prstGeom prst="rect">
                  <a:avLst/>
                </a:pr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  <a:gs pos="54000">
                      <a:schemeClr val="accent4">
                        <a:lumMod val="75000"/>
                      </a:schemeClr>
                    </a:gs>
                  </a:gsLst>
                </a:gradFill>
                <a:ln w="9525" cmpd="sng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28133" y="5139263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28133" y="5198530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728133" y="5257797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728133" y="5317064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728133" y="5376330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728133" y="5435597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044678" y="5075762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931802" y="5071529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828741" y="5075763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158978" y="5075762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/>
              <p:cNvGrpSpPr/>
              <p:nvPr/>
            </p:nvGrpSpPr>
            <p:grpSpPr>
              <a:xfrm>
                <a:off x="4023783" y="2658529"/>
                <a:ext cx="554567" cy="423334"/>
                <a:chOff x="728133" y="5071529"/>
                <a:chExt cx="554567" cy="423334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728133" y="5075763"/>
                  <a:ext cx="554567" cy="59266"/>
                </a:xfrm>
                <a:prstGeom prst="rect">
                  <a:avLst/>
                </a:pr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  <a:gs pos="54000">
                      <a:schemeClr val="accent4">
                        <a:lumMod val="75000"/>
                      </a:schemeClr>
                    </a:gs>
                  </a:gsLst>
                </a:gradFill>
                <a:ln w="9525" cmpd="sng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728133" y="5139263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728133" y="5198530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728133" y="5257797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728133" y="5317064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728133" y="5376330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728133" y="5435597"/>
                  <a:ext cx="554567" cy="59266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044678" y="5075762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931802" y="5071529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828741" y="5075763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158978" y="5075762"/>
                  <a:ext cx="0" cy="41910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Rounded Rectangle 122"/>
              <p:cNvSpPr/>
              <p:nvPr/>
            </p:nvSpPr>
            <p:spPr>
              <a:xfrm>
                <a:off x="4029240" y="3940105"/>
                <a:ext cx="879310" cy="2127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Data Tables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3845090" y="2949505"/>
                <a:ext cx="879310" cy="2127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Pivot Tables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4868333" y="2487079"/>
                <a:ext cx="956733" cy="423334"/>
                <a:chOff x="4093633" y="3687229"/>
                <a:chExt cx="956733" cy="423334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4093633" y="3691463"/>
                  <a:ext cx="956733" cy="592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  <a:tileRect/>
                </a:gradFill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4093633" y="3754963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4093633" y="3814230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4093633" y="3873497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4093633" y="3932764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4093633" y="3992030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4093633" y="4051297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4834467" y="3691462"/>
                  <a:ext cx="0" cy="4191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4445000" y="3687229"/>
                  <a:ext cx="0" cy="4191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37" name="Group 136"/>
              <p:cNvGrpSpPr/>
              <p:nvPr/>
            </p:nvGrpSpPr>
            <p:grpSpPr>
              <a:xfrm>
                <a:off x="5020733" y="2639479"/>
                <a:ext cx="956733" cy="423334"/>
                <a:chOff x="4093633" y="3687229"/>
                <a:chExt cx="956733" cy="423334"/>
              </a:xfrm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4093633" y="3691463"/>
                  <a:ext cx="956733" cy="592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  <a:tileRect/>
                </a:gradFill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4093633" y="3754963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4093633" y="3814230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4093633" y="3873497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4093633" y="3932764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4093633" y="3992030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093633" y="4051297"/>
                  <a:ext cx="956733" cy="59266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834467" y="3691462"/>
                  <a:ext cx="0" cy="4191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4445000" y="3687229"/>
                  <a:ext cx="0" cy="4191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36" name="Rounded Rectangle 135"/>
              <p:cNvSpPr/>
              <p:nvPr/>
            </p:nvSpPr>
            <p:spPr>
              <a:xfrm>
                <a:off x="4905540" y="2892355"/>
                <a:ext cx="993610" cy="3969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Metadata Tables (UDD)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6875203" y="5960612"/>
              <a:ext cx="1295031" cy="7273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7678903" y="6113008"/>
              <a:ext cx="1037997" cy="58295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4121150" y="4527550"/>
              <a:ext cx="3244850" cy="1409700"/>
              <a:chOff x="4032250" y="4654550"/>
              <a:chExt cx="3244850" cy="1409700"/>
            </a:xfrm>
          </p:grpSpPr>
          <p:sp>
            <p:nvSpPr>
              <p:cNvPr id="147" name="Rounded Rectangle 146"/>
              <p:cNvSpPr/>
              <p:nvPr/>
            </p:nvSpPr>
            <p:spPr>
              <a:xfrm>
                <a:off x="4032250" y="4654550"/>
                <a:ext cx="3244850" cy="1314450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4143540" y="5781605"/>
                <a:ext cx="2562060" cy="2826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Virtual Application Components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7" name="Group 156"/>
              <p:cNvGrpSpPr/>
              <p:nvPr/>
            </p:nvGrpSpPr>
            <p:grpSpPr>
              <a:xfrm>
                <a:off x="4127500" y="4775200"/>
                <a:ext cx="965200" cy="863600"/>
                <a:chOff x="1727200" y="3187700"/>
                <a:chExt cx="965200" cy="863600"/>
              </a:xfrm>
            </p:grpSpPr>
            <p:sp>
              <p:nvSpPr>
                <p:cNvPr id="152" name="Document 151"/>
                <p:cNvSpPr/>
                <p:nvPr/>
              </p:nvSpPr>
              <p:spPr>
                <a:xfrm>
                  <a:off x="1727200" y="3187700"/>
                  <a:ext cx="812800" cy="685800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Document 155"/>
                <p:cNvSpPr/>
                <p:nvPr/>
              </p:nvSpPr>
              <p:spPr>
                <a:xfrm>
                  <a:off x="1803400" y="3276600"/>
                  <a:ext cx="812800" cy="685800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Document 154"/>
                <p:cNvSpPr/>
                <p:nvPr/>
              </p:nvSpPr>
              <p:spPr>
                <a:xfrm>
                  <a:off x="1879600" y="3365500"/>
                  <a:ext cx="812800" cy="685800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COMMON APPLICATION SCREENS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5156200" y="4762500"/>
                <a:ext cx="965200" cy="863600"/>
                <a:chOff x="1727200" y="3187700"/>
                <a:chExt cx="965200" cy="863600"/>
              </a:xfrm>
            </p:grpSpPr>
            <p:sp>
              <p:nvSpPr>
                <p:cNvPr id="159" name="Document 158"/>
                <p:cNvSpPr/>
                <p:nvPr/>
              </p:nvSpPr>
              <p:spPr>
                <a:xfrm>
                  <a:off x="1727200" y="3187700"/>
                  <a:ext cx="812800" cy="685800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Document 159"/>
                <p:cNvSpPr/>
                <p:nvPr/>
              </p:nvSpPr>
              <p:spPr>
                <a:xfrm>
                  <a:off x="1803400" y="3276600"/>
                  <a:ext cx="812800" cy="685800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Document 160"/>
                <p:cNvSpPr/>
                <p:nvPr/>
              </p:nvSpPr>
              <p:spPr>
                <a:xfrm>
                  <a:off x="1879600" y="3365500"/>
                  <a:ext cx="812800" cy="685800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TENANT-SPECIFIC</a:t>
                  </a:r>
                </a:p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SCREENS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6172200" y="4749800"/>
                <a:ext cx="965200" cy="863600"/>
                <a:chOff x="1727200" y="3187700"/>
                <a:chExt cx="965200" cy="863600"/>
              </a:xfrm>
            </p:grpSpPr>
            <p:sp>
              <p:nvSpPr>
                <p:cNvPr id="163" name="Document 162"/>
                <p:cNvSpPr/>
                <p:nvPr/>
              </p:nvSpPr>
              <p:spPr>
                <a:xfrm>
                  <a:off x="1727200" y="3187700"/>
                  <a:ext cx="812800" cy="685800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Document 163"/>
                <p:cNvSpPr/>
                <p:nvPr/>
              </p:nvSpPr>
              <p:spPr>
                <a:xfrm>
                  <a:off x="1803400" y="3276600"/>
                  <a:ext cx="812800" cy="685800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Document 164"/>
                <p:cNvSpPr/>
                <p:nvPr/>
              </p:nvSpPr>
              <p:spPr>
                <a:xfrm>
                  <a:off x="1879600" y="3365500"/>
                  <a:ext cx="812800" cy="685800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OBJECTS (TABLES)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0" name="Group 169"/>
            <p:cNvGrpSpPr/>
            <p:nvPr/>
          </p:nvGrpSpPr>
          <p:grpSpPr>
            <a:xfrm>
              <a:off x="8128000" y="4356100"/>
              <a:ext cx="584200" cy="571500"/>
              <a:chOff x="8140700" y="4686300"/>
              <a:chExt cx="584200" cy="571500"/>
            </a:xfrm>
          </p:grpSpPr>
          <p:sp>
            <p:nvSpPr>
              <p:cNvPr id="167" name="Isosceles Triangle 166"/>
              <p:cNvSpPr/>
              <p:nvPr/>
            </p:nvSpPr>
            <p:spPr>
              <a:xfrm>
                <a:off x="8166100" y="4686300"/>
                <a:ext cx="406400" cy="3683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Isosceles Triangle 167"/>
              <p:cNvSpPr/>
              <p:nvPr/>
            </p:nvSpPr>
            <p:spPr>
              <a:xfrm>
                <a:off x="8318500" y="4838700"/>
                <a:ext cx="406400" cy="3683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Isosceles Triangle 168"/>
              <p:cNvSpPr/>
              <p:nvPr/>
            </p:nvSpPr>
            <p:spPr>
              <a:xfrm>
                <a:off x="8140700" y="4889500"/>
                <a:ext cx="406400" cy="3683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1" name="Rounded Rectangle 170"/>
            <p:cNvSpPr/>
            <p:nvPr/>
          </p:nvSpPr>
          <p:spPr>
            <a:xfrm>
              <a:off x="8080540" y="4797355"/>
              <a:ext cx="745960" cy="269945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Indexes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72" name="Picture 171" descr="MC900439805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46900">
              <a:off x="7264400" y="4445000"/>
              <a:ext cx="952500" cy="952500"/>
            </a:xfrm>
            <a:prstGeom prst="rect">
              <a:avLst/>
            </a:prstGeom>
          </p:spPr>
        </p:pic>
        <p:sp>
          <p:nvSpPr>
            <p:cNvPr id="174" name="Left-Right Arrow 173"/>
            <p:cNvSpPr/>
            <p:nvPr/>
          </p:nvSpPr>
          <p:spPr>
            <a:xfrm rot="10800000" flipV="1">
              <a:off x="4779302" y="1340811"/>
              <a:ext cx="1202397" cy="221289"/>
            </a:xfrm>
            <a:prstGeom prst="leftRightArrow">
              <a:avLst>
                <a:gd name="adj1" fmla="val 42594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1905000" y="5562600"/>
              <a:ext cx="1638300" cy="1117600"/>
              <a:chOff x="330200" y="5638800"/>
              <a:chExt cx="1638300" cy="1117600"/>
            </a:xfrm>
          </p:grpSpPr>
          <p:sp>
            <p:nvSpPr>
              <p:cNvPr id="181" name="Rounded Rectangle 180"/>
              <p:cNvSpPr/>
              <p:nvPr/>
            </p:nvSpPr>
            <p:spPr>
              <a:xfrm>
                <a:off x="524040" y="6251505"/>
                <a:ext cx="1253960" cy="5048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User-base 3: Application 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30200" y="5638800"/>
                <a:ext cx="1638300" cy="660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94746" y="414144"/>
              <a:ext cx="1646754" cy="1681356"/>
              <a:chOff x="321746" y="5075044"/>
              <a:chExt cx="1646754" cy="1681356"/>
            </a:xfrm>
          </p:grpSpPr>
          <p:sp>
            <p:nvSpPr>
              <p:cNvPr id="184" name="Rounded Rectangle 183"/>
              <p:cNvSpPr/>
              <p:nvPr/>
            </p:nvSpPr>
            <p:spPr>
              <a:xfrm>
                <a:off x="524040" y="6251505"/>
                <a:ext cx="1253960" cy="5048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User-base 1: Application 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30200" y="5638800"/>
                <a:ext cx="1638300" cy="660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6" name="Picture 185" descr="MC900433943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0346" y="5075044"/>
                <a:ext cx="706954" cy="706954"/>
              </a:xfrm>
              <a:prstGeom prst="rect">
                <a:avLst/>
              </a:prstGeom>
            </p:spPr>
          </p:pic>
          <p:pic>
            <p:nvPicPr>
              <p:cNvPr id="187" name="Picture 186" descr="MC900433943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1746" y="5290944"/>
                <a:ext cx="706954" cy="706954"/>
              </a:xfrm>
              <a:prstGeom prst="rect">
                <a:avLst/>
              </a:prstGeom>
            </p:spPr>
          </p:pic>
          <p:pic>
            <p:nvPicPr>
              <p:cNvPr id="188" name="Picture 187" descr="MC900433943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93246" y="5202044"/>
                <a:ext cx="706954" cy="706954"/>
              </a:xfrm>
              <a:prstGeom prst="rect">
                <a:avLst/>
              </a:prstGeom>
            </p:spPr>
          </p:pic>
          <p:pic>
            <p:nvPicPr>
              <p:cNvPr id="189" name="Picture 188" descr="MC900433943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3846" y="5544944"/>
                <a:ext cx="706954" cy="706954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215900" y="3656067"/>
              <a:ext cx="1638300" cy="1589033"/>
              <a:chOff x="215900" y="3656067"/>
              <a:chExt cx="1638300" cy="1589033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215900" y="4127500"/>
                <a:ext cx="1638300" cy="1117600"/>
                <a:chOff x="330200" y="5638800"/>
                <a:chExt cx="1638300" cy="1117600"/>
              </a:xfrm>
            </p:grpSpPr>
            <p:sp>
              <p:nvSpPr>
                <p:cNvPr id="191" name="Rounded Rectangle 190"/>
                <p:cNvSpPr/>
                <p:nvPr/>
              </p:nvSpPr>
              <p:spPr>
                <a:xfrm>
                  <a:off x="524040" y="6251505"/>
                  <a:ext cx="1253960" cy="504895"/>
                </a:xfrm>
                <a:prstGeom prst="roundRect">
                  <a:avLst>
                    <a:gd name="adj" fmla="val 5758"/>
                  </a:avLst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  <a:effectLst>
                  <a:outerShdw blurRad="40000" dist="23000" dir="27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8000" bIns="18000" rtlCol="0" anchor="t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User-base 2: Application 2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330200" y="5638800"/>
                  <a:ext cx="1638300" cy="660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93" name="Picture 192" descr="MC900433942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7200" y="3656067"/>
                <a:ext cx="810400" cy="810400"/>
              </a:xfrm>
              <a:prstGeom prst="rect">
                <a:avLst/>
              </a:prstGeom>
            </p:spPr>
          </p:pic>
          <p:pic>
            <p:nvPicPr>
              <p:cNvPr id="195" name="Picture 194" descr="MC900433942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24700" y="3732267"/>
                <a:ext cx="810400" cy="810400"/>
              </a:xfrm>
              <a:prstGeom prst="rect">
                <a:avLst/>
              </a:prstGeom>
            </p:spPr>
          </p:pic>
          <p:pic>
            <p:nvPicPr>
              <p:cNvPr id="194" name="Picture 193" descr="MC900433942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8300" y="3897367"/>
                <a:ext cx="810400" cy="810400"/>
              </a:xfrm>
              <a:prstGeom prst="rect">
                <a:avLst/>
              </a:prstGeom>
            </p:spPr>
          </p:pic>
        </p:grpSp>
        <p:pic>
          <p:nvPicPr>
            <p:cNvPr id="198" name="Picture 197" descr="MC90043394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700" y="5012022"/>
              <a:ext cx="711199" cy="779178"/>
            </a:xfrm>
            <a:prstGeom prst="rect">
              <a:avLst/>
            </a:prstGeom>
          </p:spPr>
        </p:pic>
        <p:pic>
          <p:nvPicPr>
            <p:cNvPr id="199" name="Picture 198" descr="MC90043394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100" y="5227922"/>
              <a:ext cx="711199" cy="779178"/>
            </a:xfrm>
            <a:prstGeom prst="rect">
              <a:avLst/>
            </a:prstGeom>
          </p:spPr>
        </p:pic>
        <p:pic>
          <p:nvPicPr>
            <p:cNvPr id="200" name="Picture 199" descr="MC90043394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700" y="5367622"/>
              <a:ext cx="711199" cy="779178"/>
            </a:xfrm>
            <a:prstGeom prst="rect">
              <a:avLst/>
            </a:prstGeom>
          </p:spPr>
        </p:pic>
        <p:sp>
          <p:nvSpPr>
            <p:cNvPr id="201" name="Freeform 200"/>
            <p:cNvSpPr/>
            <p:nvPr/>
          </p:nvSpPr>
          <p:spPr>
            <a:xfrm>
              <a:off x="1289038" y="1091395"/>
              <a:ext cx="2025662" cy="1982043"/>
            </a:xfrm>
            <a:custGeom>
              <a:avLst/>
              <a:gdLst>
                <a:gd name="connsiteX0" fmla="*/ 133362 w 2025662"/>
                <a:gd name="connsiteY0" fmla="*/ 267505 h 1982043"/>
                <a:gd name="connsiteX1" fmla="*/ 476262 w 2025662"/>
                <a:gd name="connsiteY1" fmla="*/ 805 h 1982043"/>
                <a:gd name="connsiteX2" fmla="*/ 755662 w 2025662"/>
                <a:gd name="connsiteY2" fmla="*/ 343705 h 1982043"/>
                <a:gd name="connsiteX3" fmla="*/ 768362 w 2025662"/>
                <a:gd name="connsiteY3" fmla="*/ 750105 h 1982043"/>
                <a:gd name="connsiteX4" fmla="*/ 514362 w 2025662"/>
                <a:gd name="connsiteY4" fmla="*/ 1054905 h 1982043"/>
                <a:gd name="connsiteX5" fmla="*/ 57162 w 2025662"/>
                <a:gd name="connsiteY5" fmla="*/ 1359705 h 1982043"/>
                <a:gd name="connsiteX6" fmla="*/ 44462 w 2025662"/>
                <a:gd name="connsiteY6" fmla="*/ 1778805 h 1982043"/>
                <a:gd name="connsiteX7" fmla="*/ 400062 w 2025662"/>
                <a:gd name="connsiteY7" fmla="*/ 1982005 h 1982043"/>
                <a:gd name="connsiteX8" fmla="*/ 831862 w 2025662"/>
                <a:gd name="connsiteY8" fmla="*/ 1791505 h 1982043"/>
                <a:gd name="connsiteX9" fmla="*/ 1174762 w 2025662"/>
                <a:gd name="connsiteY9" fmla="*/ 1334305 h 1982043"/>
                <a:gd name="connsiteX10" fmla="*/ 1250962 w 2025662"/>
                <a:gd name="connsiteY10" fmla="*/ 813605 h 1982043"/>
                <a:gd name="connsiteX11" fmla="*/ 2025662 w 2025662"/>
                <a:gd name="connsiteY11" fmla="*/ 559605 h 198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5662" h="1982043">
                  <a:moveTo>
                    <a:pt x="133362" y="267505"/>
                  </a:moveTo>
                  <a:cubicBezTo>
                    <a:pt x="252953" y="127805"/>
                    <a:pt x="372545" y="-11895"/>
                    <a:pt x="476262" y="805"/>
                  </a:cubicBezTo>
                  <a:cubicBezTo>
                    <a:pt x="579979" y="13505"/>
                    <a:pt x="706979" y="218822"/>
                    <a:pt x="755662" y="343705"/>
                  </a:cubicBezTo>
                  <a:cubicBezTo>
                    <a:pt x="804345" y="468588"/>
                    <a:pt x="808579" y="631572"/>
                    <a:pt x="768362" y="750105"/>
                  </a:cubicBezTo>
                  <a:cubicBezTo>
                    <a:pt x="728145" y="868638"/>
                    <a:pt x="632895" y="953305"/>
                    <a:pt x="514362" y="1054905"/>
                  </a:cubicBezTo>
                  <a:cubicBezTo>
                    <a:pt x="395829" y="1156505"/>
                    <a:pt x="135479" y="1239055"/>
                    <a:pt x="57162" y="1359705"/>
                  </a:cubicBezTo>
                  <a:cubicBezTo>
                    <a:pt x="-21155" y="1480355"/>
                    <a:pt x="-12688" y="1675088"/>
                    <a:pt x="44462" y="1778805"/>
                  </a:cubicBezTo>
                  <a:cubicBezTo>
                    <a:pt x="101612" y="1882522"/>
                    <a:pt x="268829" y="1979888"/>
                    <a:pt x="400062" y="1982005"/>
                  </a:cubicBezTo>
                  <a:cubicBezTo>
                    <a:pt x="531295" y="1984122"/>
                    <a:pt x="702745" y="1899455"/>
                    <a:pt x="831862" y="1791505"/>
                  </a:cubicBezTo>
                  <a:cubicBezTo>
                    <a:pt x="960979" y="1683555"/>
                    <a:pt x="1104912" y="1497288"/>
                    <a:pt x="1174762" y="1334305"/>
                  </a:cubicBezTo>
                  <a:cubicBezTo>
                    <a:pt x="1244612" y="1171322"/>
                    <a:pt x="1109145" y="942722"/>
                    <a:pt x="1250962" y="813605"/>
                  </a:cubicBezTo>
                  <a:cubicBezTo>
                    <a:pt x="1392779" y="684488"/>
                    <a:pt x="2025662" y="559605"/>
                    <a:pt x="2025662" y="559605"/>
                  </a:cubicBezTo>
                </a:path>
              </a:pathLst>
            </a:custGeom>
            <a:ln w="9525" cmpd="sng">
              <a:solidFill>
                <a:schemeClr val="accent6">
                  <a:lumMod val="75000"/>
                </a:schemeClr>
              </a:solidFill>
              <a:prstDash val="dashDot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228664" y="1866900"/>
              <a:ext cx="2200336" cy="2603500"/>
            </a:xfrm>
            <a:custGeom>
              <a:avLst/>
              <a:gdLst>
                <a:gd name="connsiteX0" fmla="*/ 346136 w 2200336"/>
                <a:gd name="connsiteY0" fmla="*/ 2603500 h 2603500"/>
                <a:gd name="connsiteX1" fmla="*/ 841436 w 2200336"/>
                <a:gd name="connsiteY1" fmla="*/ 2451100 h 2603500"/>
                <a:gd name="connsiteX2" fmla="*/ 473136 w 2200336"/>
                <a:gd name="connsiteY2" fmla="*/ 2146300 h 2603500"/>
                <a:gd name="connsiteX3" fmla="*/ 3236 w 2200336"/>
                <a:gd name="connsiteY3" fmla="*/ 1854200 h 2603500"/>
                <a:gd name="connsiteX4" fmla="*/ 295336 w 2200336"/>
                <a:gd name="connsiteY4" fmla="*/ 1397000 h 2603500"/>
                <a:gd name="connsiteX5" fmla="*/ 854136 w 2200336"/>
                <a:gd name="connsiteY5" fmla="*/ 1092200 h 2603500"/>
                <a:gd name="connsiteX6" fmla="*/ 1527236 w 2200336"/>
                <a:gd name="connsiteY6" fmla="*/ 635000 h 2603500"/>
                <a:gd name="connsiteX7" fmla="*/ 2200336 w 2200336"/>
                <a:gd name="connsiteY7" fmla="*/ 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336" h="2603500">
                  <a:moveTo>
                    <a:pt x="346136" y="2603500"/>
                  </a:moveTo>
                  <a:cubicBezTo>
                    <a:pt x="583202" y="2565400"/>
                    <a:pt x="820269" y="2527300"/>
                    <a:pt x="841436" y="2451100"/>
                  </a:cubicBezTo>
                  <a:cubicBezTo>
                    <a:pt x="862603" y="2374900"/>
                    <a:pt x="612836" y="2245783"/>
                    <a:pt x="473136" y="2146300"/>
                  </a:cubicBezTo>
                  <a:cubicBezTo>
                    <a:pt x="333436" y="2046817"/>
                    <a:pt x="32869" y="1979083"/>
                    <a:pt x="3236" y="1854200"/>
                  </a:cubicBezTo>
                  <a:cubicBezTo>
                    <a:pt x="-26397" y="1729317"/>
                    <a:pt x="153519" y="1524000"/>
                    <a:pt x="295336" y="1397000"/>
                  </a:cubicBezTo>
                  <a:cubicBezTo>
                    <a:pt x="437153" y="1270000"/>
                    <a:pt x="648819" y="1219200"/>
                    <a:pt x="854136" y="1092200"/>
                  </a:cubicBezTo>
                  <a:cubicBezTo>
                    <a:pt x="1059453" y="965200"/>
                    <a:pt x="1302869" y="817033"/>
                    <a:pt x="1527236" y="635000"/>
                  </a:cubicBezTo>
                  <a:cubicBezTo>
                    <a:pt x="1751603" y="452967"/>
                    <a:pt x="2200336" y="0"/>
                    <a:pt x="2200336" y="0"/>
                  </a:cubicBezTo>
                </a:path>
              </a:pathLst>
            </a:custGeom>
            <a:ln w="9525" cmpd="sng">
              <a:solidFill>
                <a:srgbClr val="619428"/>
              </a:solidFill>
              <a:prstDash val="dashDot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1498520" y="1866900"/>
              <a:ext cx="1790780" cy="4089400"/>
            </a:xfrm>
            <a:custGeom>
              <a:avLst/>
              <a:gdLst>
                <a:gd name="connsiteX0" fmla="*/ 774780 w 1790780"/>
                <a:gd name="connsiteY0" fmla="*/ 4089400 h 4089400"/>
                <a:gd name="connsiteX1" fmla="*/ 342980 w 1790780"/>
                <a:gd name="connsiteY1" fmla="*/ 3797300 h 4089400"/>
                <a:gd name="connsiteX2" fmla="*/ 520780 w 1790780"/>
                <a:gd name="connsiteY2" fmla="*/ 3238500 h 4089400"/>
                <a:gd name="connsiteX3" fmla="*/ 901780 w 1790780"/>
                <a:gd name="connsiteY3" fmla="*/ 2743200 h 4089400"/>
                <a:gd name="connsiteX4" fmla="*/ 1244680 w 1790780"/>
                <a:gd name="connsiteY4" fmla="*/ 2273300 h 4089400"/>
                <a:gd name="connsiteX5" fmla="*/ 1193880 w 1790780"/>
                <a:gd name="connsiteY5" fmla="*/ 1727200 h 4089400"/>
                <a:gd name="connsiteX6" fmla="*/ 622380 w 1790780"/>
                <a:gd name="connsiteY6" fmla="*/ 1295400 h 4089400"/>
                <a:gd name="connsiteX7" fmla="*/ 80 w 1790780"/>
                <a:gd name="connsiteY7" fmla="*/ 800100 h 4089400"/>
                <a:gd name="connsiteX8" fmla="*/ 584280 w 1790780"/>
                <a:gd name="connsiteY8" fmla="*/ 330200 h 4089400"/>
                <a:gd name="connsiteX9" fmla="*/ 1320880 w 1790780"/>
                <a:gd name="connsiteY9" fmla="*/ 76200 h 4089400"/>
                <a:gd name="connsiteX10" fmla="*/ 1790780 w 1790780"/>
                <a:gd name="connsiteY10" fmla="*/ 0 h 408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0780" h="4089400">
                  <a:moveTo>
                    <a:pt x="774780" y="4089400"/>
                  </a:moveTo>
                  <a:cubicBezTo>
                    <a:pt x="580046" y="4014258"/>
                    <a:pt x="385313" y="3939117"/>
                    <a:pt x="342980" y="3797300"/>
                  </a:cubicBezTo>
                  <a:cubicBezTo>
                    <a:pt x="300647" y="3655483"/>
                    <a:pt x="427647" y="3414183"/>
                    <a:pt x="520780" y="3238500"/>
                  </a:cubicBezTo>
                  <a:cubicBezTo>
                    <a:pt x="613913" y="3062817"/>
                    <a:pt x="781130" y="2904067"/>
                    <a:pt x="901780" y="2743200"/>
                  </a:cubicBezTo>
                  <a:cubicBezTo>
                    <a:pt x="1022430" y="2582333"/>
                    <a:pt x="1195997" y="2442633"/>
                    <a:pt x="1244680" y="2273300"/>
                  </a:cubicBezTo>
                  <a:cubicBezTo>
                    <a:pt x="1293363" y="2103967"/>
                    <a:pt x="1297597" y="1890183"/>
                    <a:pt x="1193880" y="1727200"/>
                  </a:cubicBezTo>
                  <a:cubicBezTo>
                    <a:pt x="1090163" y="1564217"/>
                    <a:pt x="821347" y="1449917"/>
                    <a:pt x="622380" y="1295400"/>
                  </a:cubicBezTo>
                  <a:cubicBezTo>
                    <a:pt x="423413" y="1140883"/>
                    <a:pt x="6430" y="960967"/>
                    <a:pt x="80" y="800100"/>
                  </a:cubicBezTo>
                  <a:cubicBezTo>
                    <a:pt x="-6270" y="639233"/>
                    <a:pt x="364147" y="450850"/>
                    <a:pt x="584280" y="330200"/>
                  </a:cubicBezTo>
                  <a:cubicBezTo>
                    <a:pt x="804413" y="209550"/>
                    <a:pt x="1119797" y="131233"/>
                    <a:pt x="1320880" y="76200"/>
                  </a:cubicBezTo>
                  <a:cubicBezTo>
                    <a:pt x="1521963" y="21167"/>
                    <a:pt x="1790780" y="0"/>
                    <a:pt x="1790780" y="0"/>
                  </a:cubicBezTo>
                </a:path>
              </a:pathLst>
            </a:custGeom>
            <a:ln w="9525" cmpd="sng">
              <a:solidFill>
                <a:srgbClr val="3366FF"/>
              </a:solidFill>
              <a:prstDash val="dashDot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939801" y="2251435"/>
              <a:ext cx="1828573" cy="1431565"/>
              <a:chOff x="787401" y="1692635"/>
              <a:chExt cx="1828573" cy="1431565"/>
            </a:xfrm>
          </p:grpSpPr>
          <p:sp>
            <p:nvSpPr>
              <p:cNvPr id="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892322" y="2233233"/>
                <a:ext cx="723652" cy="49726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pic>
            <p:nvPicPr>
              <p:cNvPr id="6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006045" y="1692635"/>
                <a:ext cx="1431565" cy="1431565"/>
              </a:xfrm>
              <a:prstGeom prst="rect">
                <a:avLst/>
              </a:prstGeom>
              <a:noFill/>
            </p:spPr>
          </p:pic>
          <p:sp>
            <p:nvSpPr>
              <p:cNvPr id="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787401" y="2397270"/>
                <a:ext cx="723900" cy="40259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451940" y="2379249"/>
                <a:ext cx="732942" cy="50365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493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95250" y="838200"/>
            <a:ext cx="9048750" cy="5791200"/>
            <a:chOff x="95250" y="838200"/>
            <a:chExt cx="9048750" cy="5791200"/>
          </a:xfrm>
        </p:grpSpPr>
        <p:sp>
          <p:nvSpPr>
            <p:cNvPr id="5" name="Rectangle 4"/>
            <p:cNvSpPr/>
            <p:nvPr/>
          </p:nvSpPr>
          <p:spPr>
            <a:xfrm>
              <a:off x="95250" y="838200"/>
              <a:ext cx="9048750" cy="5791200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8500" y="4368800"/>
              <a:ext cx="2635250" cy="208915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404" y="1597598"/>
              <a:ext cx="857496" cy="587077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5334000" y="1282700"/>
              <a:ext cx="3670300" cy="5232400"/>
            </a:xfrm>
            <a:prstGeom prst="roundRect">
              <a:avLst>
                <a:gd name="adj" fmla="val 5758"/>
              </a:avLst>
            </a:prstGeom>
            <a:noFill/>
            <a:ln w="6350">
              <a:solidFill>
                <a:schemeClr val="tx1"/>
              </a:solidFill>
              <a:prstDash val="dash"/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58000" y="3173467"/>
              <a:ext cx="810400" cy="941333"/>
              <a:chOff x="358000" y="2817867"/>
              <a:chExt cx="810400" cy="941333"/>
            </a:xfrm>
          </p:grpSpPr>
          <p:pic>
            <p:nvPicPr>
              <p:cNvPr id="69" name="Picture 68" descr="MC900433942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8000" y="2817867"/>
                <a:ext cx="810400" cy="810400"/>
              </a:xfrm>
              <a:prstGeom prst="rect">
                <a:avLst/>
              </a:prstGeom>
            </p:spPr>
          </p:pic>
          <p:sp>
            <p:nvSpPr>
              <p:cNvPr id="70" name="Rounded Rectangle 69"/>
              <p:cNvSpPr/>
              <p:nvPr/>
            </p:nvSpPr>
            <p:spPr>
              <a:xfrm>
                <a:off x="433674" y="3465166"/>
                <a:ext cx="683926" cy="2940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User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90781" y="960722"/>
              <a:ext cx="796967" cy="944278"/>
              <a:chOff x="390781" y="960722"/>
              <a:chExt cx="796967" cy="944278"/>
            </a:xfrm>
          </p:grpSpPr>
          <p:pic>
            <p:nvPicPr>
              <p:cNvPr id="67" name="Picture 66" descr="MC90043394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0781" y="960722"/>
                <a:ext cx="796967" cy="779178"/>
              </a:xfrm>
              <a:prstGeom prst="rect">
                <a:avLst/>
              </a:prstGeom>
            </p:spPr>
          </p:pic>
          <p:sp>
            <p:nvSpPr>
              <p:cNvPr id="68" name="Rounded Rectangle 67"/>
              <p:cNvSpPr/>
              <p:nvPr/>
            </p:nvSpPr>
            <p:spPr>
              <a:xfrm>
                <a:off x="471774" y="1610966"/>
                <a:ext cx="683926" cy="2940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User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3346" y="2090544"/>
              <a:ext cx="706954" cy="906656"/>
              <a:chOff x="423346" y="2090544"/>
              <a:chExt cx="706954" cy="906656"/>
            </a:xfrm>
          </p:grpSpPr>
          <p:pic>
            <p:nvPicPr>
              <p:cNvPr id="65" name="Picture 64" descr="MC900433943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346" y="2090544"/>
                <a:ext cx="706954" cy="706954"/>
              </a:xfrm>
              <a:prstGeom prst="rect">
                <a:avLst/>
              </a:prstGeom>
            </p:spPr>
          </p:pic>
          <p:sp>
            <p:nvSpPr>
              <p:cNvPr id="66" name="Rounded Rectangle 65"/>
              <p:cNvSpPr/>
              <p:nvPr/>
            </p:nvSpPr>
            <p:spPr>
              <a:xfrm>
                <a:off x="446374" y="2703166"/>
                <a:ext cx="683926" cy="2940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User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917700" y="1540235"/>
              <a:ext cx="2552700" cy="2003065"/>
              <a:chOff x="1816100" y="1514835"/>
              <a:chExt cx="2552700" cy="2003065"/>
            </a:xfrm>
          </p:grpSpPr>
          <p:sp>
            <p:nvSpPr>
              <p:cNvPr id="6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4221" y="2068132"/>
                <a:ext cx="1244579" cy="85523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pic>
            <p:nvPicPr>
              <p:cNvPr id="62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34745" y="1514835"/>
                <a:ext cx="2003065" cy="2003065"/>
              </a:xfrm>
              <a:prstGeom prst="rect">
                <a:avLst/>
              </a:prstGeom>
              <a:noFill/>
            </p:spPr>
          </p:pic>
          <p:sp>
            <p:nvSpPr>
              <p:cNvPr id="6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816100" y="2219470"/>
                <a:ext cx="1411963" cy="78525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6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798140" y="2328448"/>
                <a:ext cx="1231948" cy="84655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</p:grpSp>
        <p:sp>
          <p:nvSpPr>
            <p:cNvPr id="11" name="Left Arrow 10"/>
            <p:cNvSpPr/>
            <p:nvPr/>
          </p:nvSpPr>
          <p:spPr>
            <a:xfrm rot="12401386" flipV="1">
              <a:off x="1444966" y="1739873"/>
              <a:ext cx="604157" cy="252832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>
            <a:xfrm rot="9055612" flipV="1">
              <a:off x="1444965" y="3301973"/>
              <a:ext cx="604157" cy="252832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10800000" flipV="1">
              <a:off x="1229065" y="2527273"/>
              <a:ext cx="604157" cy="252832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10928" y="1384300"/>
              <a:ext cx="1704240" cy="1138632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985771" y="1538800"/>
              <a:ext cx="510465" cy="988338"/>
            </a:xfrm>
            <a:prstGeom prst="rect">
              <a:avLst/>
            </a:prstGeom>
            <a:noFill/>
          </p:spPr>
        </p:pic>
        <p:sp>
          <p:nvSpPr>
            <p:cNvPr id="16" name="AutoShape 71"/>
            <p:cNvSpPr>
              <a:spLocks noChangeArrowheads="1"/>
            </p:cNvSpPr>
            <p:nvPr/>
          </p:nvSpPr>
          <p:spPr bwMode="auto">
            <a:xfrm rot="16200000">
              <a:off x="4639937" y="1856431"/>
              <a:ext cx="142875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AutoShape 71"/>
            <p:cNvSpPr>
              <a:spLocks noChangeArrowheads="1"/>
            </p:cNvSpPr>
            <p:nvPr/>
          </p:nvSpPr>
          <p:spPr bwMode="auto">
            <a:xfrm rot="16200000">
              <a:off x="4640367" y="2063111"/>
              <a:ext cx="142875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AutoShape 71"/>
            <p:cNvSpPr>
              <a:spLocks noChangeArrowheads="1"/>
            </p:cNvSpPr>
            <p:nvPr/>
          </p:nvSpPr>
          <p:spPr bwMode="auto">
            <a:xfrm rot="16200000">
              <a:off x="4651652" y="2302359"/>
              <a:ext cx="142875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083340" y="2358955"/>
              <a:ext cx="1279360" cy="282645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EyeOS</a:t>
              </a:r>
              <a:r>
                <a:rPr lang="en-US" sz="1400" dirty="0" smtClean="0">
                  <a:solidFill>
                    <a:schemeClr val="tx1"/>
                  </a:solidFill>
                </a:rPr>
                <a:t> Server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850900" y="4972050"/>
              <a:ext cx="2254250" cy="9017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174074" y="2931766"/>
              <a:ext cx="963326" cy="3448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eyeos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Left-Right Arrow 47"/>
            <p:cNvSpPr/>
            <p:nvPr/>
          </p:nvSpPr>
          <p:spPr>
            <a:xfrm rot="10800000" flipV="1">
              <a:off x="6379504" y="2013911"/>
              <a:ext cx="846795" cy="310189"/>
            </a:xfrm>
            <a:prstGeom prst="leftRightArrow">
              <a:avLst>
                <a:gd name="adj1" fmla="val 42594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 descr="eyeos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0" y="1511300"/>
              <a:ext cx="812800" cy="8128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304" y="1800798"/>
              <a:ext cx="857496" cy="58707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604" y="2054798"/>
              <a:ext cx="857496" cy="587077"/>
            </a:xfrm>
            <a:prstGeom prst="rect">
              <a:avLst/>
            </a:prstGeom>
          </p:spPr>
        </p:pic>
        <p:pic>
          <p:nvPicPr>
            <p:cNvPr id="75" name="Picture 74" descr="Folder Blank 11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200" y="2717800"/>
              <a:ext cx="584200" cy="584200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6578600" y="3263900"/>
              <a:ext cx="1765300" cy="584200"/>
              <a:chOff x="6261100" y="3263900"/>
              <a:chExt cx="1765300" cy="584200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6516974" y="3477866"/>
                <a:ext cx="1509426" cy="3448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r"/>
                <a:r>
                  <a:rPr lang="en-US" sz="1600" dirty="0" smtClean="0">
                    <a:solidFill>
                      <a:schemeClr val="tx1"/>
                    </a:solidFill>
                  </a:rPr>
                  <a:t>apps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7" name="Picture 76" descr="Folder Blank 11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1100" y="3263900"/>
                <a:ext cx="584200" cy="584200"/>
              </a:xfrm>
              <a:prstGeom prst="rect">
                <a:avLst/>
              </a:prstGeom>
            </p:spPr>
          </p:pic>
        </p:grpSp>
        <p:grpSp>
          <p:nvGrpSpPr>
            <p:cNvPr id="85" name="Group 84"/>
            <p:cNvGrpSpPr/>
            <p:nvPr/>
          </p:nvGrpSpPr>
          <p:grpSpPr>
            <a:xfrm>
              <a:off x="6578600" y="3708400"/>
              <a:ext cx="1765300" cy="584200"/>
              <a:chOff x="6261100" y="3708400"/>
              <a:chExt cx="1765300" cy="584200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6516974" y="3922366"/>
                <a:ext cx="1509426" cy="3448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r"/>
                <a:r>
                  <a:rPr lang="en-US" sz="1600" dirty="0" smtClean="0">
                    <a:solidFill>
                      <a:schemeClr val="tx1"/>
                    </a:solidFill>
                  </a:rPr>
                  <a:t>extern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9" name="Picture 78" descr="Folder Blank 11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1100" y="3708400"/>
                <a:ext cx="584200" cy="584200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6578600" y="4152900"/>
              <a:ext cx="1765300" cy="584200"/>
              <a:chOff x="6261100" y="4152900"/>
              <a:chExt cx="1765300" cy="58420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6516974" y="4366866"/>
                <a:ext cx="1509426" cy="3448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r"/>
                <a:r>
                  <a:rPr lang="en-US" sz="1600" dirty="0" smtClean="0">
                    <a:solidFill>
                      <a:schemeClr val="tx1"/>
                    </a:solidFill>
                  </a:rPr>
                  <a:t>extras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1" name="Picture 80" descr="Folder Blank 11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1100" y="4152900"/>
                <a:ext cx="584200" cy="584200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6565900" y="4597400"/>
              <a:ext cx="1778000" cy="584200"/>
              <a:chOff x="6248400" y="4622800"/>
              <a:chExt cx="1778000" cy="584200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6504274" y="4836766"/>
                <a:ext cx="1522126" cy="3448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r"/>
                <a:r>
                  <a:rPr lang="en-US" sz="1600" dirty="0" smtClean="0">
                    <a:solidFill>
                      <a:schemeClr val="tx1"/>
                    </a:solidFill>
                  </a:rPr>
                  <a:t>system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3" name="Picture 82" descr="Folder Blank 11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8400" y="4622800"/>
                <a:ext cx="584200" cy="584200"/>
              </a:xfrm>
              <a:prstGeom prst="rect">
                <a:avLst/>
              </a:prstGeom>
            </p:spPr>
          </p:pic>
        </p:grpSp>
        <p:grpSp>
          <p:nvGrpSpPr>
            <p:cNvPr id="88" name="Group 87"/>
            <p:cNvGrpSpPr/>
            <p:nvPr/>
          </p:nvGrpSpPr>
          <p:grpSpPr>
            <a:xfrm>
              <a:off x="6565900" y="5029200"/>
              <a:ext cx="1778000" cy="584200"/>
              <a:chOff x="6248400" y="4622800"/>
              <a:chExt cx="1778000" cy="584200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6504274" y="4836766"/>
                <a:ext cx="1522126" cy="3448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r"/>
                <a:r>
                  <a:rPr lang="en-US" sz="1600" dirty="0" smtClean="0">
                    <a:solidFill>
                      <a:schemeClr val="tx1"/>
                    </a:solidFill>
                  </a:rPr>
                  <a:t>users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0" name="Picture 89" descr="Folder Blank 11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8400" y="4622800"/>
                <a:ext cx="584200" cy="584200"/>
              </a:xfrm>
              <a:prstGeom prst="rect">
                <a:avLst/>
              </a:prstGeom>
            </p:spPr>
          </p:pic>
        </p:grpSp>
        <p:grpSp>
          <p:nvGrpSpPr>
            <p:cNvPr id="91" name="Group 90"/>
            <p:cNvGrpSpPr/>
            <p:nvPr/>
          </p:nvGrpSpPr>
          <p:grpSpPr>
            <a:xfrm>
              <a:off x="6565900" y="5461000"/>
              <a:ext cx="1778000" cy="584200"/>
              <a:chOff x="6248400" y="4622800"/>
              <a:chExt cx="1778000" cy="584200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6504274" y="4836766"/>
                <a:ext cx="1522126" cy="3448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r"/>
                <a:r>
                  <a:rPr lang="en-US" sz="1600" dirty="0" smtClean="0">
                    <a:solidFill>
                      <a:schemeClr val="tx1"/>
                    </a:solidFill>
                  </a:rPr>
                  <a:t>workgroups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3" name="Picture 92" descr="Folder Blank 11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8400" y="4622800"/>
                <a:ext cx="584200" cy="584200"/>
              </a:xfrm>
              <a:prstGeom prst="rect">
                <a:avLst/>
              </a:prstGeom>
            </p:spPr>
          </p:pic>
        </p:grpSp>
        <p:cxnSp>
          <p:nvCxnSpPr>
            <p:cNvPr id="95" name="Straight Connector 94"/>
            <p:cNvCxnSpPr/>
            <p:nvPr/>
          </p:nvCxnSpPr>
          <p:spPr>
            <a:xfrm>
              <a:off x="6350000" y="3302000"/>
              <a:ext cx="0" cy="2603500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56350" y="3619500"/>
              <a:ext cx="241300" cy="0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356350" y="4032250"/>
              <a:ext cx="241300" cy="0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356350" y="4489450"/>
              <a:ext cx="241300" cy="0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350000" y="4908550"/>
              <a:ext cx="241300" cy="0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356350" y="5359400"/>
              <a:ext cx="241300" cy="0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350000" y="5899150"/>
              <a:ext cx="241300" cy="0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Picture 2" descr="C:\Users\Christian\Documents\433-652\Images\1283226206_1 - Macbook Pro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1478791" y="4634040"/>
              <a:ext cx="1219200" cy="1219200"/>
            </a:xfrm>
            <a:prstGeom prst="rect">
              <a:avLst/>
            </a:prstGeom>
            <a:noFill/>
          </p:spPr>
        </p:pic>
        <p:sp>
          <p:nvSpPr>
            <p:cNvPr id="106" name="Folded Corner 105"/>
            <p:cNvSpPr/>
            <p:nvPr/>
          </p:nvSpPr>
          <p:spPr>
            <a:xfrm rot="10800000">
              <a:off x="1587500" y="4527550"/>
              <a:ext cx="742950" cy="876300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28749" y="4791988"/>
              <a:ext cx="517985" cy="542011"/>
            </a:xfrm>
            <a:prstGeom prst="rect">
              <a:avLst/>
            </a:prstGeom>
            <a:noFill/>
          </p:spPr>
        </p:pic>
        <p:cxnSp>
          <p:nvCxnSpPr>
            <p:cNvPr id="108" name="Straight Connector 107"/>
            <p:cNvCxnSpPr/>
            <p:nvPr/>
          </p:nvCxnSpPr>
          <p:spPr>
            <a:xfrm>
              <a:off x="1866900" y="4667250"/>
              <a:ext cx="355600" cy="0"/>
            </a:xfrm>
            <a:prstGeom prst="line">
              <a:avLst/>
            </a:prstGeom>
            <a:ln w="952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866900" y="4743450"/>
              <a:ext cx="355600" cy="0"/>
            </a:xfrm>
            <a:prstGeom prst="line">
              <a:avLst/>
            </a:prstGeom>
            <a:ln w="952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866900" y="4819650"/>
              <a:ext cx="355600" cy="0"/>
            </a:xfrm>
            <a:prstGeom prst="line">
              <a:avLst/>
            </a:prstGeom>
            <a:ln w="952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866900" y="4895850"/>
              <a:ext cx="355600" cy="0"/>
            </a:xfrm>
            <a:prstGeom prst="line">
              <a:avLst/>
            </a:prstGeom>
            <a:ln w="952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1104900" y="5744816"/>
              <a:ext cx="1771650" cy="31308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Client-side scripts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203200" y="3200400"/>
              <a:ext cx="1149350" cy="108585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stCxn id="114" idx="5"/>
            </p:cNvCxnSpPr>
            <p:nvPr/>
          </p:nvCxnSpPr>
          <p:spPr>
            <a:xfrm>
              <a:off x="1184232" y="4127231"/>
              <a:ext cx="238168" cy="355869"/>
            </a:xfrm>
            <a:prstGeom prst="lin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17" name="Left-Right Arrow 116"/>
            <p:cNvSpPr/>
            <p:nvPr/>
          </p:nvSpPr>
          <p:spPr>
            <a:xfrm>
              <a:off x="3448050" y="5276850"/>
              <a:ext cx="1711452" cy="158750"/>
            </a:xfrm>
            <a:prstGeom prst="leftRight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04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381000" y="723900"/>
            <a:ext cx="8178800" cy="5842000"/>
            <a:chOff x="381000" y="723900"/>
            <a:chExt cx="8178800" cy="5842000"/>
          </a:xfrm>
        </p:grpSpPr>
        <p:sp>
          <p:nvSpPr>
            <p:cNvPr id="64" name="Rectangle 63"/>
            <p:cNvSpPr/>
            <p:nvPr/>
          </p:nvSpPr>
          <p:spPr>
            <a:xfrm>
              <a:off x="381000" y="723900"/>
              <a:ext cx="8178800" cy="584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nimot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700" y="742950"/>
              <a:ext cx="1986810" cy="53975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086100" y="1181100"/>
              <a:ext cx="5283200" cy="5232400"/>
            </a:xfrm>
            <a:prstGeom prst="roundRect">
              <a:avLst>
                <a:gd name="adj" fmla="val 5758"/>
              </a:avLst>
            </a:prstGeom>
            <a:noFill/>
            <a:ln w="6350">
              <a:solidFill>
                <a:schemeClr val="tx1"/>
              </a:solidFill>
              <a:prstDash val="dash"/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2811203" y="1058412"/>
              <a:ext cx="1295031" cy="7273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8" name="Cloud"/>
            <p:cNvSpPr>
              <a:spLocks noChangeAspect="1" noEditPoints="1" noChangeArrowheads="1"/>
            </p:cNvSpPr>
            <p:nvPr/>
          </p:nvSpPr>
          <p:spPr bwMode="auto">
            <a:xfrm>
              <a:off x="3983203" y="1033008"/>
              <a:ext cx="1037997" cy="58295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07000" y="2273299"/>
              <a:ext cx="1181100" cy="977902"/>
              <a:chOff x="5156200" y="2819399"/>
              <a:chExt cx="1181100" cy="977902"/>
            </a:xfrm>
          </p:grpSpPr>
          <p:pic>
            <p:nvPicPr>
              <p:cNvPr id="12" name="Picture 11" descr="amazon-web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200" y="2819399"/>
                <a:ext cx="1181100" cy="827987"/>
              </a:xfrm>
              <a:prstGeom prst="rect">
                <a:avLst/>
              </a:prstGeom>
            </p:spPr>
          </p:pic>
          <p:sp>
            <p:nvSpPr>
              <p:cNvPr id="1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173403" y="3420613"/>
                <a:ext cx="1074997" cy="37668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921001" y="2034100"/>
              <a:ext cx="1714499" cy="1483800"/>
              <a:chOff x="2921001" y="2605600"/>
              <a:chExt cx="1714499" cy="14838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2960974" y="3655666"/>
                <a:ext cx="1674526" cy="4337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64800" rtlCol="0" anchor="b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Scalability engine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921001" y="3287260"/>
                <a:ext cx="850900" cy="47788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1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560503" y="3357112"/>
                <a:ext cx="1074997" cy="38262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pic>
            <p:nvPicPr>
              <p:cNvPr id="1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131571" y="2605600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5" name="Picture 4" descr="RightScal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2301" y="3244850"/>
                <a:ext cx="1325530" cy="298450"/>
              </a:xfrm>
              <a:prstGeom prst="rect">
                <a:avLst/>
              </a:prstGeom>
            </p:spPr>
          </p:pic>
        </p:grpSp>
        <p:sp>
          <p:nvSpPr>
            <p:cNvPr id="27" name="Rounded Rectangle 26"/>
            <p:cNvSpPr/>
            <p:nvPr/>
          </p:nvSpPr>
          <p:spPr>
            <a:xfrm>
              <a:off x="5600700" y="5649566"/>
              <a:ext cx="2692400" cy="3448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18000" rIns="72000" bIns="18000" rtlCol="0" anchor="t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EC2 instances: video rendering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278650" y="4927600"/>
              <a:ext cx="862050" cy="854520"/>
              <a:chOff x="7443750" y="4749800"/>
              <a:chExt cx="862050" cy="854520"/>
            </a:xfrm>
          </p:grpSpPr>
          <p:pic>
            <p:nvPicPr>
              <p:cNvPr id="19" name="Picture 18" descr="MC90043156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1900" y="4749800"/>
                <a:ext cx="723900" cy="854520"/>
              </a:xfrm>
              <a:prstGeom prst="rect">
                <a:avLst/>
              </a:prstGeom>
            </p:spPr>
          </p:pic>
          <p:pic>
            <p:nvPicPr>
              <p:cNvPr id="16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7443750" y="4931689"/>
                <a:ext cx="531850" cy="480756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453150" y="4940300"/>
              <a:ext cx="862050" cy="854520"/>
              <a:chOff x="7443750" y="4749800"/>
              <a:chExt cx="862050" cy="854520"/>
            </a:xfrm>
          </p:grpSpPr>
          <p:pic>
            <p:nvPicPr>
              <p:cNvPr id="22" name="Picture 21" descr="MC90043156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1900" y="4749800"/>
                <a:ext cx="723900" cy="854520"/>
              </a:xfrm>
              <a:prstGeom prst="rect">
                <a:avLst/>
              </a:prstGeom>
            </p:spPr>
          </p:pic>
          <p:pic>
            <p:nvPicPr>
              <p:cNvPr id="23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7443750" y="4931689"/>
                <a:ext cx="531850" cy="480756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653050" y="4953000"/>
              <a:ext cx="862050" cy="854520"/>
              <a:chOff x="7443750" y="4749800"/>
              <a:chExt cx="862050" cy="854520"/>
            </a:xfrm>
          </p:grpSpPr>
          <p:pic>
            <p:nvPicPr>
              <p:cNvPr id="25" name="Picture 24" descr="MC90043156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1900" y="4749800"/>
                <a:ext cx="723900" cy="854520"/>
              </a:xfrm>
              <a:prstGeom prst="rect">
                <a:avLst/>
              </a:prstGeom>
            </p:spPr>
          </p:pic>
          <p:pic>
            <p:nvPicPr>
              <p:cNvPr id="26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7443750" y="4931689"/>
                <a:ext cx="531850" cy="480756"/>
              </a:xfrm>
              <a:prstGeom prst="rect">
                <a:avLst/>
              </a:prstGeom>
              <a:noFill/>
            </p:spPr>
          </p:pic>
        </p:grpSp>
        <p:sp>
          <p:nvSpPr>
            <p:cNvPr id="36" name="Rounded Rectangle 35"/>
            <p:cNvSpPr/>
            <p:nvPr/>
          </p:nvSpPr>
          <p:spPr>
            <a:xfrm>
              <a:off x="6629400" y="2766666"/>
              <a:ext cx="1422400" cy="5734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18000" rIns="72000" bIns="18000" rtlCol="0" anchor="t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EC2 instances: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web front end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515100" y="2082800"/>
              <a:ext cx="876300" cy="854520"/>
              <a:chOff x="6489700" y="2349500"/>
              <a:chExt cx="876300" cy="854520"/>
            </a:xfrm>
          </p:grpSpPr>
          <p:pic>
            <p:nvPicPr>
              <p:cNvPr id="29" name="Picture 28" descr="MC90043156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89700" y="2349500"/>
                <a:ext cx="723900" cy="854520"/>
              </a:xfrm>
              <a:prstGeom prst="rect">
                <a:avLst/>
              </a:prstGeom>
            </p:spPr>
          </p:pic>
          <p:pic>
            <p:nvPicPr>
              <p:cNvPr id="31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60745" y="2657835"/>
                <a:ext cx="505255" cy="505255"/>
              </a:xfrm>
              <a:prstGeom prst="rect">
                <a:avLst/>
              </a:prstGeom>
              <a:noFill/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7239000" y="2095500"/>
              <a:ext cx="876300" cy="854520"/>
              <a:chOff x="6489700" y="2349500"/>
              <a:chExt cx="876300" cy="854520"/>
            </a:xfrm>
          </p:grpSpPr>
          <p:pic>
            <p:nvPicPr>
              <p:cNvPr id="34" name="Picture 33" descr="MC90043156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89700" y="2349500"/>
                <a:ext cx="723900" cy="854520"/>
              </a:xfrm>
              <a:prstGeom prst="rect">
                <a:avLst/>
              </a:prstGeom>
            </p:spPr>
          </p:pic>
          <p:pic>
            <p:nvPicPr>
              <p:cNvPr id="35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60745" y="2657835"/>
                <a:ext cx="505255" cy="505255"/>
              </a:xfrm>
              <a:prstGeom prst="rect">
                <a:avLst/>
              </a:prstGeom>
              <a:noFill/>
            </p:spPr>
          </p:pic>
        </p:grpSp>
        <p:sp>
          <p:nvSpPr>
            <p:cNvPr id="39" name="Cloud"/>
            <p:cNvSpPr>
              <a:spLocks noChangeAspect="1" noEditPoints="1" noChangeArrowheads="1"/>
            </p:cNvSpPr>
            <p:nvPr/>
          </p:nvSpPr>
          <p:spPr bwMode="auto">
            <a:xfrm>
              <a:off x="6049703" y="3915912"/>
              <a:ext cx="1404745" cy="5925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40" name="Cloud"/>
            <p:cNvSpPr>
              <a:spLocks noChangeAspect="1" noEditPoints="1" noChangeArrowheads="1"/>
            </p:cNvSpPr>
            <p:nvPr/>
          </p:nvSpPr>
          <p:spPr bwMode="auto">
            <a:xfrm>
              <a:off x="6811703" y="3890512"/>
              <a:ext cx="1430597" cy="6179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477000" y="4011266"/>
              <a:ext cx="1244600" cy="3448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18000" rIns="72000" bIns="18000" rtlCol="0" anchor="t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Amazon SQS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Left-Right Arrow 45"/>
            <p:cNvSpPr/>
            <p:nvPr/>
          </p:nvSpPr>
          <p:spPr>
            <a:xfrm rot="16200000" flipV="1">
              <a:off x="6387457" y="4698358"/>
              <a:ext cx="413392" cy="197492"/>
            </a:xfrm>
            <a:prstGeom prst="leftRightArrow">
              <a:avLst>
                <a:gd name="adj1" fmla="val 42594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Left-Right Arrow 46"/>
            <p:cNvSpPr/>
            <p:nvPr/>
          </p:nvSpPr>
          <p:spPr>
            <a:xfrm rot="16200000" flipV="1">
              <a:off x="7174857" y="4723758"/>
              <a:ext cx="413392" cy="197492"/>
            </a:xfrm>
            <a:prstGeom prst="leftRightArrow">
              <a:avLst>
                <a:gd name="adj1" fmla="val 42594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eft-Right Arrow 47"/>
            <p:cNvSpPr/>
            <p:nvPr/>
          </p:nvSpPr>
          <p:spPr>
            <a:xfrm rot="16200000" flipV="1">
              <a:off x="7327257" y="3542658"/>
              <a:ext cx="413392" cy="197492"/>
            </a:xfrm>
            <a:prstGeom prst="leftRightArrow">
              <a:avLst>
                <a:gd name="adj1" fmla="val 42594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-Right Arrow 48"/>
            <p:cNvSpPr/>
            <p:nvPr/>
          </p:nvSpPr>
          <p:spPr>
            <a:xfrm rot="16200000" flipV="1">
              <a:off x="7022457" y="3542658"/>
              <a:ext cx="413392" cy="197492"/>
            </a:xfrm>
            <a:prstGeom prst="leftRightArrow">
              <a:avLst>
                <a:gd name="adj1" fmla="val 42594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eft Arrow 50"/>
            <p:cNvSpPr/>
            <p:nvPr/>
          </p:nvSpPr>
          <p:spPr>
            <a:xfrm flipV="1">
              <a:off x="4810465" y="5372073"/>
              <a:ext cx="604157" cy="252832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Arrow 51"/>
            <p:cNvSpPr/>
            <p:nvPr/>
          </p:nvSpPr>
          <p:spPr>
            <a:xfrm rot="10800000" flipV="1">
              <a:off x="4696164" y="2641573"/>
              <a:ext cx="421935" cy="215927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142803" y="3289300"/>
              <a:ext cx="2550131" cy="1866900"/>
            </a:xfrm>
            <a:custGeom>
              <a:avLst/>
              <a:gdLst>
                <a:gd name="connsiteX0" fmla="*/ 10097 w 2550131"/>
                <a:gd name="connsiteY0" fmla="*/ 1866900 h 1866900"/>
                <a:gd name="connsiteX1" fmla="*/ 149797 w 2550131"/>
                <a:gd name="connsiteY1" fmla="*/ 1384300 h 1866900"/>
                <a:gd name="connsiteX2" fmla="*/ 1051497 w 2550131"/>
                <a:gd name="connsiteY2" fmla="*/ 762000 h 1866900"/>
                <a:gd name="connsiteX3" fmla="*/ 2308797 w 2550131"/>
                <a:gd name="connsiteY3" fmla="*/ 330200 h 1866900"/>
                <a:gd name="connsiteX4" fmla="*/ 2550097 w 2550131"/>
                <a:gd name="connsiteY4" fmla="*/ 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31" h="1866900">
                  <a:moveTo>
                    <a:pt x="10097" y="1866900"/>
                  </a:moveTo>
                  <a:cubicBezTo>
                    <a:pt x="-6837" y="1717675"/>
                    <a:pt x="-23770" y="1568450"/>
                    <a:pt x="149797" y="1384300"/>
                  </a:cubicBezTo>
                  <a:cubicBezTo>
                    <a:pt x="323364" y="1200150"/>
                    <a:pt x="691664" y="937683"/>
                    <a:pt x="1051497" y="762000"/>
                  </a:cubicBezTo>
                  <a:cubicBezTo>
                    <a:pt x="1411330" y="586317"/>
                    <a:pt x="2059030" y="457200"/>
                    <a:pt x="2308797" y="330200"/>
                  </a:cubicBezTo>
                  <a:cubicBezTo>
                    <a:pt x="2558564" y="203200"/>
                    <a:pt x="2550097" y="0"/>
                    <a:pt x="2550097" y="0"/>
                  </a:cubicBezTo>
                </a:path>
              </a:pathLst>
            </a:custGeom>
            <a:ln w="12700" cmpd="sng">
              <a:solidFill>
                <a:srgbClr val="595959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403600" y="5636866"/>
              <a:ext cx="1384300" cy="5607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18000" rIns="72000" bIns="18000" rtlCol="0" anchor="t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Amazon S3: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Video storage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505200" y="4686300"/>
              <a:ext cx="1168400" cy="990599"/>
              <a:chOff x="3225800" y="5016500"/>
              <a:chExt cx="1168400" cy="990599"/>
            </a:xfrm>
          </p:grpSpPr>
          <p:sp>
            <p:nvSpPr>
              <p:cNvPr id="4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230303" y="5516112"/>
                <a:ext cx="1163897" cy="49098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pic>
            <p:nvPicPr>
              <p:cNvPr id="41" name="Picture 40" descr="MC90043156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25800" y="5016500"/>
                <a:ext cx="723900" cy="85452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4504" y="5331398"/>
                <a:ext cx="527296" cy="361009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504" y="5521898"/>
                <a:ext cx="527296" cy="361009"/>
              </a:xfrm>
              <a:prstGeom prst="rect">
                <a:avLst/>
              </a:prstGeom>
            </p:spPr>
          </p:pic>
        </p:grpSp>
        <p:pic>
          <p:nvPicPr>
            <p:cNvPr id="56" name="Picture 55" descr="MC900433942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5800" y="2297167"/>
              <a:ext cx="810400" cy="810400"/>
            </a:xfrm>
            <a:prstGeom prst="rect">
              <a:avLst/>
            </a:prstGeom>
          </p:spPr>
        </p:pic>
        <p:pic>
          <p:nvPicPr>
            <p:cNvPr id="57" name="Picture 56" descr="MC900433942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400" y="3071867"/>
              <a:ext cx="810400" cy="810400"/>
            </a:xfrm>
            <a:prstGeom prst="rect">
              <a:avLst/>
            </a:prstGeom>
          </p:spPr>
        </p:pic>
        <p:pic>
          <p:nvPicPr>
            <p:cNvPr id="58" name="Picture 57" descr="MC900433943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0346" y="3932044"/>
              <a:ext cx="706954" cy="706954"/>
            </a:xfrm>
            <a:prstGeom prst="rect">
              <a:avLst/>
            </a:prstGeom>
          </p:spPr>
        </p:pic>
        <p:pic>
          <p:nvPicPr>
            <p:cNvPr id="59" name="Picture 58" descr="MC900433941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3981" y="1583022"/>
              <a:ext cx="796967" cy="779178"/>
            </a:xfrm>
            <a:prstGeom prst="rect">
              <a:avLst/>
            </a:prstGeom>
          </p:spPr>
        </p:pic>
        <p:sp>
          <p:nvSpPr>
            <p:cNvPr id="60" name="Freeform 59"/>
            <p:cNvSpPr/>
            <p:nvPr/>
          </p:nvSpPr>
          <p:spPr>
            <a:xfrm>
              <a:off x="1498600" y="2247900"/>
              <a:ext cx="1358900" cy="533400"/>
            </a:xfrm>
            <a:custGeom>
              <a:avLst/>
              <a:gdLst>
                <a:gd name="connsiteX0" fmla="*/ 0 w 1358900"/>
                <a:gd name="connsiteY0" fmla="*/ 0 h 533400"/>
                <a:gd name="connsiteX1" fmla="*/ 546100 w 1358900"/>
                <a:gd name="connsiteY1" fmla="*/ 330200 h 533400"/>
                <a:gd name="connsiteX2" fmla="*/ 1358900 w 1358900"/>
                <a:gd name="connsiteY2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900" h="533400">
                  <a:moveTo>
                    <a:pt x="0" y="0"/>
                  </a:moveTo>
                  <a:cubicBezTo>
                    <a:pt x="159808" y="120650"/>
                    <a:pt x="319617" y="241300"/>
                    <a:pt x="546100" y="330200"/>
                  </a:cubicBezTo>
                  <a:cubicBezTo>
                    <a:pt x="772583" y="419100"/>
                    <a:pt x="1358900" y="533400"/>
                    <a:pt x="1358900" y="533400"/>
                  </a:cubicBezTo>
                </a:path>
              </a:pathLst>
            </a:custGeom>
            <a:ln w="9525" cmpd="sng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flipV="1">
              <a:off x="1435100" y="3009900"/>
              <a:ext cx="1397000" cy="673100"/>
            </a:xfrm>
            <a:custGeom>
              <a:avLst/>
              <a:gdLst>
                <a:gd name="connsiteX0" fmla="*/ 0 w 1358900"/>
                <a:gd name="connsiteY0" fmla="*/ 0 h 533400"/>
                <a:gd name="connsiteX1" fmla="*/ 546100 w 1358900"/>
                <a:gd name="connsiteY1" fmla="*/ 330200 h 533400"/>
                <a:gd name="connsiteX2" fmla="*/ 1358900 w 1358900"/>
                <a:gd name="connsiteY2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900" h="533400">
                  <a:moveTo>
                    <a:pt x="0" y="0"/>
                  </a:moveTo>
                  <a:cubicBezTo>
                    <a:pt x="159808" y="120650"/>
                    <a:pt x="319617" y="241300"/>
                    <a:pt x="546100" y="330200"/>
                  </a:cubicBezTo>
                  <a:cubicBezTo>
                    <a:pt x="772583" y="419100"/>
                    <a:pt x="1358900" y="533400"/>
                    <a:pt x="1358900" y="533400"/>
                  </a:cubicBezTo>
                </a:path>
              </a:pathLst>
            </a:custGeom>
            <a:ln w="9525" cmpd="sng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384300" y="3187700"/>
              <a:ext cx="1524000" cy="1104900"/>
            </a:xfrm>
            <a:custGeom>
              <a:avLst/>
              <a:gdLst>
                <a:gd name="connsiteX0" fmla="*/ 0 w 1524000"/>
                <a:gd name="connsiteY0" fmla="*/ 1104900 h 1104900"/>
                <a:gd name="connsiteX1" fmla="*/ 457200 w 1524000"/>
                <a:gd name="connsiteY1" fmla="*/ 596900 h 1104900"/>
                <a:gd name="connsiteX2" fmla="*/ 1143000 w 1524000"/>
                <a:gd name="connsiteY2" fmla="*/ 165100 h 1104900"/>
                <a:gd name="connsiteX3" fmla="*/ 1524000 w 1524000"/>
                <a:gd name="connsiteY3" fmla="*/ 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0" h="1104900">
                  <a:moveTo>
                    <a:pt x="0" y="1104900"/>
                  </a:moveTo>
                  <a:cubicBezTo>
                    <a:pt x="133350" y="929216"/>
                    <a:pt x="266700" y="753533"/>
                    <a:pt x="457200" y="596900"/>
                  </a:cubicBezTo>
                  <a:cubicBezTo>
                    <a:pt x="647700" y="440267"/>
                    <a:pt x="965200" y="264583"/>
                    <a:pt x="1143000" y="165100"/>
                  </a:cubicBezTo>
                  <a:cubicBezTo>
                    <a:pt x="1320800" y="65617"/>
                    <a:pt x="1524000" y="0"/>
                    <a:pt x="1524000" y="0"/>
                  </a:cubicBezTo>
                </a:path>
              </a:pathLst>
            </a:custGeom>
            <a:ln w="9525" cmpd="sng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447800" y="2806700"/>
              <a:ext cx="1358900" cy="109125"/>
            </a:xfrm>
            <a:custGeom>
              <a:avLst/>
              <a:gdLst>
                <a:gd name="connsiteX0" fmla="*/ 0 w 1358900"/>
                <a:gd name="connsiteY0" fmla="*/ 0 h 109125"/>
                <a:gd name="connsiteX1" fmla="*/ 381000 w 1358900"/>
                <a:gd name="connsiteY1" fmla="*/ 101600 h 109125"/>
                <a:gd name="connsiteX2" fmla="*/ 1358900 w 1358900"/>
                <a:gd name="connsiteY2" fmla="*/ 101600 h 10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900" h="109125">
                  <a:moveTo>
                    <a:pt x="0" y="0"/>
                  </a:moveTo>
                  <a:cubicBezTo>
                    <a:pt x="77258" y="42333"/>
                    <a:pt x="154517" y="84667"/>
                    <a:pt x="381000" y="101600"/>
                  </a:cubicBezTo>
                  <a:cubicBezTo>
                    <a:pt x="607483" y="118533"/>
                    <a:pt x="1358900" y="101600"/>
                    <a:pt x="1358900" y="101600"/>
                  </a:cubicBezTo>
                </a:path>
              </a:pathLst>
            </a:custGeom>
            <a:ln w="9525" cmpd="sng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6158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65100" y="266700"/>
            <a:ext cx="8851900" cy="6388100"/>
            <a:chOff x="495300" y="355600"/>
            <a:chExt cx="8851900" cy="6388100"/>
          </a:xfrm>
        </p:grpSpPr>
        <p:sp>
          <p:nvSpPr>
            <p:cNvPr id="61" name="Rectangle 60"/>
            <p:cNvSpPr/>
            <p:nvPr/>
          </p:nvSpPr>
          <p:spPr>
            <a:xfrm>
              <a:off x="495300" y="355600"/>
              <a:ext cx="8851900" cy="6388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73600" y="698500"/>
              <a:ext cx="4281794" cy="5422353"/>
            </a:xfrm>
            <a:prstGeom prst="roundRect">
              <a:avLst>
                <a:gd name="adj" fmla="val 5758"/>
              </a:avLst>
            </a:prstGeom>
            <a:noFill/>
            <a:ln w="6350">
              <a:solidFill>
                <a:schemeClr val="tx1"/>
              </a:solidFill>
              <a:prstDash val="dash"/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Picture 7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00" y="685800"/>
              <a:ext cx="2057400" cy="1227525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4290511" y="862131"/>
              <a:ext cx="4387685" cy="5042805"/>
              <a:chOff x="4036511" y="443031"/>
              <a:chExt cx="4387685" cy="504280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036511" y="2349547"/>
                <a:ext cx="1462589" cy="1082945"/>
                <a:chOff x="4976311" y="2120947"/>
                <a:chExt cx="1462589" cy="1082945"/>
              </a:xfrm>
            </p:grpSpPr>
            <p:sp>
              <p:nvSpPr>
                <p:cNvPr id="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4976311" y="2527750"/>
                  <a:ext cx="1462589" cy="67614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pic>
              <p:nvPicPr>
                <p:cNvPr id="9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5072524" y="2120947"/>
                  <a:ext cx="510465" cy="988338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Rounded Rectangle 10"/>
                <p:cNvSpPr/>
                <p:nvPr/>
              </p:nvSpPr>
              <p:spPr>
                <a:xfrm>
                  <a:off x="5081874" y="2931766"/>
                  <a:ext cx="812406" cy="271389"/>
                </a:xfrm>
                <a:prstGeom prst="roundRect">
                  <a:avLst>
                    <a:gd name="adj" fmla="val 5758"/>
                  </a:avLst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  <a:effectLst>
                  <a:outerShdw blurRad="40000" dist="23000" dir="27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8000" bIns="18000" rtlCol="0" anchor="t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Aneka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5993047" y="443031"/>
                <a:ext cx="1097649" cy="966105"/>
                <a:chOff x="6005747" y="963731"/>
                <a:chExt cx="1097649" cy="966105"/>
              </a:xfrm>
            </p:grpSpPr>
            <p:sp>
              <p:nvSpPr>
                <p:cNvPr id="1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005747" y="1253694"/>
                  <a:ext cx="1097649" cy="67614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pic>
              <p:nvPicPr>
                <p:cNvPr id="15" name="Picture 2" descr="C:\Documents and Settings\csve\Local Settings\Temporary Internet Files\Content.IE5\4PQ7052J\MC900431576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87737" y="963731"/>
                  <a:ext cx="779129" cy="78432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6932847" y="1344731"/>
                <a:ext cx="1097649" cy="966105"/>
                <a:chOff x="6005747" y="963731"/>
                <a:chExt cx="1097649" cy="966105"/>
              </a:xfrm>
            </p:grpSpPr>
            <p:sp>
              <p:nvSpPr>
                <p:cNvPr id="1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005747" y="1253694"/>
                  <a:ext cx="1097649" cy="67614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pic>
              <p:nvPicPr>
                <p:cNvPr id="19" name="Picture 2" descr="C:\Documents and Settings\csve\Local Settings\Temporary Internet Files\Content.IE5\4PQ7052J\MC900431576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87737" y="963731"/>
                  <a:ext cx="779129" cy="78432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7326547" y="2386131"/>
                <a:ext cx="1097649" cy="966105"/>
                <a:chOff x="6005747" y="963731"/>
                <a:chExt cx="1097649" cy="966105"/>
              </a:xfrm>
            </p:grpSpPr>
            <p:sp>
              <p:nvSpPr>
                <p:cNvPr id="2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005747" y="1253694"/>
                  <a:ext cx="1097649" cy="67614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pic>
              <p:nvPicPr>
                <p:cNvPr id="22" name="Picture 2" descr="C:\Documents and Settings\csve\Local Settings\Temporary Internet Files\Content.IE5\4PQ7052J\MC900431576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87737" y="963731"/>
                  <a:ext cx="779129" cy="78432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7148747" y="3529131"/>
                <a:ext cx="1097649" cy="966105"/>
                <a:chOff x="6005747" y="963731"/>
                <a:chExt cx="1097649" cy="966105"/>
              </a:xfrm>
            </p:grpSpPr>
            <p:sp>
              <p:nvSpPr>
                <p:cNvPr id="2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005747" y="1253694"/>
                  <a:ext cx="1097649" cy="67614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pic>
              <p:nvPicPr>
                <p:cNvPr id="25" name="Picture 2" descr="C:\Documents and Settings\csve\Local Settings\Temporary Internet Files\Content.IE5\4PQ7052J\MC900431576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87737" y="963731"/>
                  <a:ext cx="779129" cy="78432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>
                <a:off x="6539147" y="4519731"/>
                <a:ext cx="1097649" cy="966105"/>
                <a:chOff x="6005747" y="963731"/>
                <a:chExt cx="1097649" cy="966105"/>
              </a:xfrm>
            </p:grpSpPr>
            <p:sp>
              <p:nvSpPr>
                <p:cNvPr id="2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005747" y="1253694"/>
                  <a:ext cx="1097649" cy="67614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 dirty="0"/>
                </a:p>
              </p:txBody>
            </p:sp>
            <p:pic>
              <p:nvPicPr>
                <p:cNvPr id="29" name="Picture 2" descr="C:\Documents and Settings\csve\Local Settings\Temporary Internet Files\Content.IE5\4PQ7052J\MC900431576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87737" y="963731"/>
                  <a:ext cx="779129" cy="78432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1" name="Freeform 30"/>
              <p:cNvSpPr/>
              <p:nvPr/>
            </p:nvSpPr>
            <p:spPr>
              <a:xfrm rot="506234">
                <a:off x="5569700" y="1611549"/>
                <a:ext cx="1357279" cy="3322839"/>
              </a:xfrm>
              <a:custGeom>
                <a:avLst/>
                <a:gdLst>
                  <a:gd name="connsiteX0" fmla="*/ 0 w 1357279"/>
                  <a:gd name="connsiteY0" fmla="*/ 0 h 3073400"/>
                  <a:gd name="connsiteX1" fmla="*/ 1333500 w 1357279"/>
                  <a:gd name="connsiteY1" fmla="*/ 1168400 h 3073400"/>
                  <a:gd name="connsiteX2" fmla="*/ 889000 w 1357279"/>
                  <a:gd name="connsiteY2" fmla="*/ 3073400 h 307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7279" h="3073400">
                    <a:moveTo>
                      <a:pt x="0" y="0"/>
                    </a:moveTo>
                    <a:cubicBezTo>
                      <a:pt x="592666" y="328083"/>
                      <a:pt x="1185333" y="656167"/>
                      <a:pt x="1333500" y="1168400"/>
                    </a:cubicBezTo>
                    <a:cubicBezTo>
                      <a:pt x="1481667" y="1680633"/>
                      <a:pt x="889000" y="3073400"/>
                      <a:pt x="889000" y="307340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6680200" y="2184400"/>
                <a:ext cx="292100" cy="165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6019800" y="1447800"/>
                <a:ext cx="20320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807200" y="3746500"/>
                <a:ext cx="406400" cy="165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72300" y="3098800"/>
                <a:ext cx="279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362700" y="4711700"/>
                <a:ext cx="228600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5524500" y="2730500"/>
                <a:ext cx="1358900" cy="165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ounded Rectangle 48"/>
            <p:cNvSpPr/>
            <p:nvPr/>
          </p:nvSpPr>
          <p:spPr>
            <a:xfrm>
              <a:off x="5067300" y="4443066"/>
              <a:ext cx="1511300" cy="2686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Networked LAN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87401" y="2641600"/>
              <a:ext cx="1955800" cy="1346199"/>
              <a:chOff x="1752601" y="3556000"/>
              <a:chExt cx="1955800" cy="1346199"/>
            </a:xfrm>
          </p:grpSpPr>
          <p:pic>
            <p:nvPicPr>
              <p:cNvPr id="6" name="Picture 5" descr="Picture 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601" y="3556000"/>
                <a:ext cx="1955800" cy="1338679"/>
              </a:xfrm>
              <a:prstGeom prst="rect">
                <a:avLst/>
              </a:prstGeom>
            </p:spPr>
          </p:pic>
          <p:sp>
            <p:nvSpPr>
              <p:cNvPr id="50" name="Rounded Rectangle 49"/>
              <p:cNvSpPr/>
              <p:nvPr/>
            </p:nvSpPr>
            <p:spPr>
              <a:xfrm>
                <a:off x="1906874" y="4620866"/>
                <a:ext cx="1649126" cy="281333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Aneka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MayaRender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11200" y="5092699"/>
              <a:ext cx="2044700" cy="1347643"/>
              <a:chOff x="368300" y="1587499"/>
              <a:chExt cx="2044700" cy="1347643"/>
            </a:xfrm>
          </p:grpSpPr>
          <p:pic>
            <p:nvPicPr>
              <p:cNvPr id="4" name="Picture 3" descr="Picture 6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1587499"/>
                <a:ext cx="2044700" cy="1347643"/>
              </a:xfrm>
              <a:prstGeom prst="rect">
                <a:avLst/>
              </a:prstGeom>
            </p:spPr>
          </p:pic>
          <p:sp>
            <p:nvSpPr>
              <p:cNvPr id="51" name="Rounded Rectangle 50"/>
              <p:cNvSpPr/>
              <p:nvPr/>
            </p:nvSpPr>
            <p:spPr>
              <a:xfrm>
                <a:off x="649574" y="2639666"/>
                <a:ext cx="1649126" cy="281333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Maya: Train Design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Striped Right Arrow 53"/>
            <p:cNvSpPr/>
            <p:nvPr/>
          </p:nvSpPr>
          <p:spPr>
            <a:xfrm rot="16200000" flipV="1">
              <a:off x="1099580" y="4333739"/>
              <a:ext cx="767415" cy="397269"/>
            </a:xfrm>
            <a:prstGeom prst="stripedRightArrow">
              <a:avLst>
                <a:gd name="adj1" fmla="val 41475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65300" y="4265266"/>
              <a:ext cx="1511300" cy="611534"/>
              <a:chOff x="1841500" y="4252566"/>
              <a:chExt cx="1511300" cy="611534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841500" y="4252566"/>
                <a:ext cx="1511300" cy="2686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Render Files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1841500" y="4595466"/>
                <a:ext cx="1511300" cy="2686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Scenarios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2921000" y="3604866"/>
              <a:ext cx="1244600" cy="2940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Render Tasks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Striped Right Arrow 57"/>
            <p:cNvSpPr/>
            <p:nvPr/>
          </p:nvSpPr>
          <p:spPr>
            <a:xfrm flipV="1">
              <a:off x="2890280" y="3190738"/>
              <a:ext cx="1313420" cy="397269"/>
            </a:xfrm>
            <a:prstGeom prst="stripedRightArrow">
              <a:avLst>
                <a:gd name="adj1" fmla="val 41475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riped Right Arrow 59"/>
            <p:cNvSpPr/>
            <p:nvPr/>
          </p:nvSpPr>
          <p:spPr>
            <a:xfrm rot="13738460" flipV="1">
              <a:off x="3195081" y="2174738"/>
              <a:ext cx="1313420" cy="397269"/>
            </a:xfrm>
            <a:prstGeom prst="stripedRightArrow">
              <a:avLst>
                <a:gd name="adj1" fmla="val 41475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309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228600" y="850900"/>
            <a:ext cx="8915400" cy="5778500"/>
            <a:chOff x="228600" y="850900"/>
            <a:chExt cx="8915400" cy="5778500"/>
          </a:xfrm>
        </p:grpSpPr>
        <p:sp>
          <p:nvSpPr>
            <p:cNvPr id="87" name="Rectangle 86"/>
            <p:cNvSpPr/>
            <p:nvPr/>
          </p:nvSpPr>
          <p:spPr>
            <a:xfrm>
              <a:off x="228600" y="850900"/>
              <a:ext cx="8915400" cy="577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334000" y="1282700"/>
              <a:ext cx="3670300" cy="5232400"/>
            </a:xfrm>
            <a:prstGeom prst="roundRect">
              <a:avLst>
                <a:gd name="adj" fmla="val 5758"/>
              </a:avLst>
            </a:prstGeom>
            <a:noFill/>
            <a:ln w="6350">
              <a:solidFill>
                <a:schemeClr val="tx1"/>
              </a:solidFill>
              <a:prstDash val="dash"/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58000" y="3173467"/>
              <a:ext cx="810400" cy="941333"/>
              <a:chOff x="358000" y="2817867"/>
              <a:chExt cx="810400" cy="941333"/>
            </a:xfrm>
          </p:grpSpPr>
          <p:pic>
            <p:nvPicPr>
              <p:cNvPr id="6" name="Picture 5" descr="MC900433942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8000" y="2817867"/>
                <a:ext cx="810400" cy="810400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433674" y="3465166"/>
                <a:ext cx="683926" cy="2940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Gamer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90781" y="960722"/>
              <a:ext cx="796967" cy="944278"/>
              <a:chOff x="390781" y="960722"/>
              <a:chExt cx="796967" cy="944278"/>
            </a:xfrm>
          </p:grpSpPr>
          <p:pic>
            <p:nvPicPr>
              <p:cNvPr id="4" name="Picture 3" descr="MC90043394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0781" y="960722"/>
                <a:ext cx="796967" cy="77917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471774" y="1610966"/>
                <a:ext cx="683926" cy="2940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Gamer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23346" y="2090544"/>
              <a:ext cx="706954" cy="906656"/>
              <a:chOff x="423346" y="2090544"/>
              <a:chExt cx="706954" cy="906656"/>
            </a:xfrm>
          </p:grpSpPr>
          <p:pic>
            <p:nvPicPr>
              <p:cNvPr id="5" name="Picture 4" descr="MC90043394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346" y="2090544"/>
                <a:ext cx="706954" cy="706954"/>
              </a:xfrm>
              <a:prstGeom prst="rect">
                <a:avLst/>
              </a:prstGeom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446374" y="2703166"/>
                <a:ext cx="683926" cy="2940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Gamer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917700" y="1540235"/>
              <a:ext cx="2552700" cy="2003065"/>
              <a:chOff x="1816100" y="1514835"/>
              <a:chExt cx="2552700" cy="2003065"/>
            </a:xfrm>
          </p:grpSpPr>
          <p:sp>
            <p:nvSpPr>
              <p:cNvPr id="1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4221" y="2068132"/>
                <a:ext cx="1244579" cy="85523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pic>
            <p:nvPicPr>
              <p:cNvPr id="14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34745" y="1514835"/>
                <a:ext cx="2003065" cy="2003065"/>
              </a:xfrm>
              <a:prstGeom prst="rect">
                <a:avLst/>
              </a:prstGeom>
              <a:noFill/>
            </p:spPr>
          </p:pic>
          <p:sp>
            <p:nvSpPr>
              <p:cNvPr id="1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816100" y="2219470"/>
                <a:ext cx="1411963" cy="78525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1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798140" y="2328448"/>
                <a:ext cx="1231948" cy="84655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</p:grpSp>
        <p:sp>
          <p:nvSpPr>
            <p:cNvPr id="18" name="Left Arrow 17"/>
            <p:cNvSpPr/>
            <p:nvPr/>
          </p:nvSpPr>
          <p:spPr>
            <a:xfrm rot="12401386" flipV="1">
              <a:off x="1444966" y="1739873"/>
              <a:ext cx="604157" cy="252832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Arrow 18"/>
            <p:cNvSpPr/>
            <p:nvPr/>
          </p:nvSpPr>
          <p:spPr>
            <a:xfrm rot="9055612" flipV="1">
              <a:off x="1444965" y="3301973"/>
              <a:ext cx="604157" cy="252832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0800000" flipV="1">
              <a:off x="1229065" y="2527273"/>
              <a:ext cx="604157" cy="252832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10928" y="1752170"/>
              <a:ext cx="1704240" cy="770762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985771" y="1538800"/>
              <a:ext cx="510465" cy="988338"/>
            </a:xfrm>
            <a:prstGeom prst="rect">
              <a:avLst/>
            </a:prstGeom>
            <a:noFill/>
          </p:spPr>
        </p:pic>
        <p:sp>
          <p:nvSpPr>
            <p:cNvPr id="23" name="AutoShape 71"/>
            <p:cNvSpPr>
              <a:spLocks noChangeArrowheads="1"/>
            </p:cNvSpPr>
            <p:nvPr/>
          </p:nvSpPr>
          <p:spPr bwMode="auto">
            <a:xfrm rot="16200000">
              <a:off x="4639937" y="1856431"/>
              <a:ext cx="142875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AutoShape 71"/>
            <p:cNvSpPr>
              <a:spLocks noChangeArrowheads="1"/>
            </p:cNvSpPr>
            <p:nvPr/>
          </p:nvSpPr>
          <p:spPr bwMode="auto">
            <a:xfrm rot="16200000">
              <a:off x="4640367" y="2063111"/>
              <a:ext cx="142875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AutoShape 71"/>
            <p:cNvSpPr>
              <a:spLocks noChangeArrowheads="1"/>
            </p:cNvSpPr>
            <p:nvPr/>
          </p:nvSpPr>
          <p:spPr bwMode="auto">
            <a:xfrm rot="16200000">
              <a:off x="4651652" y="2302359"/>
              <a:ext cx="142875" cy="34227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83340" y="2358955"/>
              <a:ext cx="1634960" cy="282645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Titan Gaming Portal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587500" y="5000548"/>
              <a:ext cx="1358900" cy="1273090"/>
              <a:chOff x="1663700" y="4416348"/>
              <a:chExt cx="1358900" cy="127309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663700" y="4851400"/>
                <a:ext cx="1358900" cy="6223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692440" y="5292655"/>
                <a:ext cx="1215860" cy="2953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Game Server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1701800" y="4416348"/>
                <a:ext cx="657536" cy="1273090"/>
              </a:xfrm>
              <a:prstGeom prst="rect">
                <a:avLst/>
              </a:prstGeom>
              <a:noFill/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3695700" y="3197148"/>
              <a:ext cx="1358900" cy="1273090"/>
              <a:chOff x="1663700" y="4416348"/>
              <a:chExt cx="1358900" cy="127309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663700" y="4851400"/>
                <a:ext cx="1358900" cy="6223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692440" y="5292655"/>
                <a:ext cx="1215860" cy="2953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Game Server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1701800" y="4416348"/>
                <a:ext cx="657536" cy="1273090"/>
              </a:xfrm>
              <a:prstGeom prst="rect">
                <a:avLst/>
              </a:prstGeom>
              <a:noFill/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2870200" y="4302048"/>
              <a:ext cx="1358900" cy="1273090"/>
              <a:chOff x="1663700" y="4416348"/>
              <a:chExt cx="1358900" cy="127309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663700" y="4851400"/>
                <a:ext cx="1358900" cy="6223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1692440" y="5292655"/>
                <a:ext cx="1215860" cy="29534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Game Server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0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1701800" y="4416348"/>
                <a:ext cx="657536" cy="1273090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7211511" y="1676447"/>
              <a:ext cx="1462589" cy="1082945"/>
              <a:chOff x="7211511" y="1955847"/>
              <a:chExt cx="1462589" cy="1082945"/>
            </a:xfrm>
          </p:grpSpPr>
          <p:sp>
            <p:nvSpPr>
              <p:cNvPr id="4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7211511" y="2362650"/>
                <a:ext cx="1462589" cy="67614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pic>
            <p:nvPicPr>
              <p:cNvPr id="42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7307724" y="1955847"/>
                <a:ext cx="510465" cy="988338"/>
              </a:xfrm>
              <a:prstGeom prst="rect">
                <a:avLst/>
              </a:prstGeom>
              <a:noFill/>
            </p:spPr>
          </p:pic>
          <p:sp>
            <p:nvSpPr>
              <p:cNvPr id="43" name="Rounded Rectangle 42"/>
              <p:cNvSpPr/>
              <p:nvPr/>
            </p:nvSpPr>
            <p:spPr>
              <a:xfrm>
                <a:off x="7317074" y="2766666"/>
                <a:ext cx="812406" cy="271389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40000" dist="23000" dir="27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8000" bIns="18000"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Aneka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Cloud"/>
            <p:cNvSpPr>
              <a:spLocks noChangeAspect="1" noEditPoints="1" noChangeArrowheads="1"/>
            </p:cNvSpPr>
            <p:nvPr/>
          </p:nvSpPr>
          <p:spPr bwMode="auto">
            <a:xfrm>
              <a:off x="7745647" y="3399994"/>
              <a:ext cx="1097649" cy="67614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pic>
          <p:nvPicPr>
            <p:cNvPr id="46" name="Picture 2" descr="C:\Documents and Settings\csve\Local Settings\Temporary Internet Files\Content.IE5\4PQ7052J\MC900431576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7637" y="3110031"/>
              <a:ext cx="779129" cy="784324"/>
            </a:xfrm>
            <a:prstGeom prst="rect">
              <a:avLst/>
            </a:prstGeom>
            <a:noFill/>
          </p:spPr>
        </p:pic>
        <p:sp>
          <p:nvSpPr>
            <p:cNvPr id="47" name="Cloud"/>
            <p:cNvSpPr>
              <a:spLocks noChangeAspect="1" noEditPoints="1" noChangeArrowheads="1"/>
            </p:cNvSpPr>
            <p:nvPr/>
          </p:nvSpPr>
          <p:spPr bwMode="auto">
            <a:xfrm>
              <a:off x="7326547" y="4936694"/>
              <a:ext cx="1097649" cy="67614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pic>
          <p:nvPicPr>
            <p:cNvPr id="48" name="Picture 2" descr="C:\Documents and Settings\csve\Local Settings\Temporary Internet Files\Content.IE5\4PQ7052J\MC900431576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08537" y="4646731"/>
              <a:ext cx="779129" cy="784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5967647" y="5673294"/>
              <a:ext cx="1097649" cy="67614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pic>
          <p:nvPicPr>
            <p:cNvPr id="50" name="Picture 2" descr="C:\Documents and Settings\csve\Local Settings\Temporary Internet Files\Content.IE5\4PQ7052J\MC900431576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49637" y="5383331"/>
              <a:ext cx="779129" cy="784324"/>
            </a:xfrm>
            <a:prstGeom prst="rect">
              <a:avLst/>
            </a:prstGeom>
            <a:noFill/>
          </p:spPr>
        </p:pic>
        <p:sp>
          <p:nvSpPr>
            <p:cNvPr id="56" name="Freeform 55"/>
            <p:cNvSpPr/>
            <p:nvPr/>
          </p:nvSpPr>
          <p:spPr>
            <a:xfrm>
              <a:off x="5689600" y="2933700"/>
              <a:ext cx="1778327" cy="2209800"/>
            </a:xfrm>
            <a:custGeom>
              <a:avLst/>
              <a:gdLst>
                <a:gd name="connsiteX0" fmla="*/ 0 w 1778327"/>
                <a:gd name="connsiteY0" fmla="*/ 0 h 2336800"/>
                <a:gd name="connsiteX1" fmla="*/ 1054100 w 1778327"/>
                <a:gd name="connsiteY1" fmla="*/ 38100 h 2336800"/>
                <a:gd name="connsiteX2" fmla="*/ 1625600 w 1778327"/>
                <a:gd name="connsiteY2" fmla="*/ 406400 h 2336800"/>
                <a:gd name="connsiteX3" fmla="*/ 1778000 w 1778327"/>
                <a:gd name="connsiteY3" fmla="*/ 965200 h 2336800"/>
                <a:gd name="connsiteX4" fmla="*/ 1600200 w 1778327"/>
                <a:gd name="connsiteY4" fmla="*/ 1638300 h 2336800"/>
                <a:gd name="connsiteX5" fmla="*/ 1041400 w 1778327"/>
                <a:gd name="connsiteY5" fmla="*/ 2120900 h 2336800"/>
                <a:gd name="connsiteX6" fmla="*/ 292100 w 1778327"/>
                <a:gd name="connsiteY6" fmla="*/ 2336800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327" h="2336800">
                  <a:moveTo>
                    <a:pt x="0" y="0"/>
                  </a:moveTo>
                  <a:lnTo>
                    <a:pt x="1054100" y="38100"/>
                  </a:lnTo>
                  <a:cubicBezTo>
                    <a:pt x="1325033" y="105833"/>
                    <a:pt x="1504950" y="251883"/>
                    <a:pt x="1625600" y="406400"/>
                  </a:cubicBezTo>
                  <a:cubicBezTo>
                    <a:pt x="1746250" y="560917"/>
                    <a:pt x="1782233" y="759883"/>
                    <a:pt x="1778000" y="965200"/>
                  </a:cubicBezTo>
                  <a:cubicBezTo>
                    <a:pt x="1773767" y="1170517"/>
                    <a:pt x="1722967" y="1445683"/>
                    <a:pt x="1600200" y="1638300"/>
                  </a:cubicBezTo>
                  <a:cubicBezTo>
                    <a:pt x="1477433" y="1830917"/>
                    <a:pt x="1259417" y="2004483"/>
                    <a:pt x="1041400" y="2120900"/>
                  </a:cubicBezTo>
                  <a:cubicBezTo>
                    <a:pt x="823383" y="2237317"/>
                    <a:pt x="292100" y="2336800"/>
                    <a:pt x="292100" y="233680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188200" y="2794000"/>
              <a:ext cx="368300" cy="393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86500" y="5092700"/>
              <a:ext cx="101600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137400" y="4648200"/>
              <a:ext cx="254000" cy="292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467600" y="3822700"/>
              <a:ext cx="1905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6057900" y="2692400"/>
              <a:ext cx="12700" cy="254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 rot="421709">
              <a:off x="1342838" y="1803974"/>
              <a:ext cx="1676400" cy="3060478"/>
            </a:xfrm>
            <a:custGeom>
              <a:avLst/>
              <a:gdLst>
                <a:gd name="connsiteX0" fmla="*/ 0 w 1295419"/>
                <a:gd name="connsiteY0" fmla="*/ 0 h 3213100"/>
                <a:gd name="connsiteX1" fmla="*/ 469900 w 1295419"/>
                <a:gd name="connsiteY1" fmla="*/ 254000 h 3213100"/>
                <a:gd name="connsiteX2" fmla="*/ 1041400 w 1295419"/>
                <a:gd name="connsiteY2" fmla="*/ 609600 h 3213100"/>
                <a:gd name="connsiteX3" fmla="*/ 1295400 w 1295419"/>
                <a:gd name="connsiteY3" fmla="*/ 1041400 h 3213100"/>
                <a:gd name="connsiteX4" fmla="*/ 1054100 w 1295419"/>
                <a:gd name="connsiteY4" fmla="*/ 2298700 h 3213100"/>
                <a:gd name="connsiteX5" fmla="*/ 863600 w 1295419"/>
                <a:gd name="connsiteY5" fmla="*/ 3213100 h 321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419" h="3213100">
                  <a:moveTo>
                    <a:pt x="0" y="0"/>
                  </a:moveTo>
                  <a:cubicBezTo>
                    <a:pt x="148166" y="76200"/>
                    <a:pt x="296333" y="152400"/>
                    <a:pt x="469900" y="254000"/>
                  </a:cubicBezTo>
                  <a:cubicBezTo>
                    <a:pt x="643467" y="355600"/>
                    <a:pt x="903817" y="478367"/>
                    <a:pt x="1041400" y="609600"/>
                  </a:cubicBezTo>
                  <a:cubicBezTo>
                    <a:pt x="1178983" y="740833"/>
                    <a:pt x="1293283" y="759883"/>
                    <a:pt x="1295400" y="1041400"/>
                  </a:cubicBezTo>
                  <a:cubicBezTo>
                    <a:pt x="1297517" y="1322917"/>
                    <a:pt x="1126067" y="1936750"/>
                    <a:pt x="1054100" y="2298700"/>
                  </a:cubicBezTo>
                  <a:cubicBezTo>
                    <a:pt x="982133" y="2660650"/>
                    <a:pt x="863600" y="3213100"/>
                    <a:pt x="863600" y="3213100"/>
                  </a:cubicBezTo>
                </a:path>
              </a:pathLst>
            </a:custGeom>
            <a:ln w="9525" cmpd="sng">
              <a:solidFill>
                <a:srgbClr val="595959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295400" y="2603326"/>
              <a:ext cx="1879600" cy="1587674"/>
            </a:xfrm>
            <a:custGeom>
              <a:avLst/>
              <a:gdLst>
                <a:gd name="connsiteX0" fmla="*/ 0 w 1879600"/>
                <a:gd name="connsiteY0" fmla="*/ 76374 h 1587674"/>
                <a:gd name="connsiteX1" fmla="*/ 1231900 w 1879600"/>
                <a:gd name="connsiteY1" fmla="*/ 25574 h 1587674"/>
                <a:gd name="connsiteX2" fmla="*/ 1714500 w 1879600"/>
                <a:gd name="connsiteY2" fmla="*/ 431974 h 1587674"/>
                <a:gd name="connsiteX3" fmla="*/ 1879600 w 1879600"/>
                <a:gd name="connsiteY3" fmla="*/ 1587674 h 158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600" h="1587674">
                  <a:moveTo>
                    <a:pt x="0" y="76374"/>
                  </a:moveTo>
                  <a:cubicBezTo>
                    <a:pt x="473075" y="21340"/>
                    <a:pt x="946150" y="-33693"/>
                    <a:pt x="1231900" y="25574"/>
                  </a:cubicBezTo>
                  <a:cubicBezTo>
                    <a:pt x="1517650" y="84841"/>
                    <a:pt x="1606550" y="171624"/>
                    <a:pt x="1714500" y="431974"/>
                  </a:cubicBezTo>
                  <a:cubicBezTo>
                    <a:pt x="1822450" y="692324"/>
                    <a:pt x="1879600" y="1587674"/>
                    <a:pt x="1879600" y="1587674"/>
                  </a:cubicBezTo>
                </a:path>
              </a:pathLst>
            </a:custGeom>
            <a:ln w="9525" cmpd="sng">
              <a:solidFill>
                <a:srgbClr val="595959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524000" y="2975524"/>
              <a:ext cx="2133600" cy="542376"/>
            </a:xfrm>
            <a:custGeom>
              <a:avLst/>
              <a:gdLst>
                <a:gd name="connsiteX0" fmla="*/ 0 w 2133600"/>
                <a:gd name="connsiteY0" fmla="*/ 542376 h 542376"/>
                <a:gd name="connsiteX1" fmla="*/ 723900 w 2133600"/>
                <a:gd name="connsiteY1" fmla="*/ 174076 h 542376"/>
                <a:gd name="connsiteX2" fmla="*/ 1168400 w 2133600"/>
                <a:gd name="connsiteY2" fmla="*/ 8976 h 542376"/>
                <a:gd name="connsiteX3" fmla="*/ 1676400 w 2133600"/>
                <a:gd name="connsiteY3" fmla="*/ 72476 h 542376"/>
                <a:gd name="connsiteX4" fmla="*/ 2133600 w 2133600"/>
                <a:gd name="connsiteY4" fmla="*/ 491576 h 54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0" h="542376">
                  <a:moveTo>
                    <a:pt x="0" y="542376"/>
                  </a:moveTo>
                  <a:cubicBezTo>
                    <a:pt x="264583" y="402676"/>
                    <a:pt x="529167" y="262976"/>
                    <a:pt x="723900" y="174076"/>
                  </a:cubicBezTo>
                  <a:cubicBezTo>
                    <a:pt x="918633" y="85176"/>
                    <a:pt x="1009650" y="25909"/>
                    <a:pt x="1168400" y="8976"/>
                  </a:cubicBezTo>
                  <a:cubicBezTo>
                    <a:pt x="1327150" y="-7957"/>
                    <a:pt x="1515533" y="-7957"/>
                    <a:pt x="1676400" y="72476"/>
                  </a:cubicBezTo>
                  <a:cubicBezTo>
                    <a:pt x="1837267" y="152909"/>
                    <a:pt x="2133600" y="491576"/>
                    <a:pt x="2133600" y="491576"/>
                  </a:cubicBezTo>
                </a:path>
              </a:pathLst>
            </a:custGeom>
            <a:ln w="9525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6478874" y="5890866"/>
              <a:ext cx="1217326" cy="4210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Log 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Processing Task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77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249950" y="5757189"/>
              <a:ext cx="531850" cy="480756"/>
            </a:xfrm>
            <a:prstGeom prst="rect">
              <a:avLst/>
            </a:prstGeom>
            <a:noFill/>
          </p:spPr>
        </p:pic>
        <p:sp>
          <p:nvSpPr>
            <p:cNvPr id="81" name="Rounded Rectangle 80"/>
            <p:cNvSpPr/>
            <p:nvPr/>
          </p:nvSpPr>
          <p:spPr>
            <a:xfrm>
              <a:off x="7685374" y="5179666"/>
              <a:ext cx="1217326" cy="4210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Log 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Processing Task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78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570750" y="5007889"/>
              <a:ext cx="531850" cy="480756"/>
            </a:xfrm>
            <a:prstGeom prst="rect">
              <a:avLst/>
            </a:prstGeom>
            <a:noFill/>
          </p:spPr>
        </p:pic>
        <p:sp>
          <p:nvSpPr>
            <p:cNvPr id="82" name="Rounded Rectangle 81"/>
            <p:cNvSpPr/>
            <p:nvPr/>
          </p:nvSpPr>
          <p:spPr>
            <a:xfrm>
              <a:off x="7825074" y="3795366"/>
              <a:ext cx="1217326" cy="421034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Log 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Processing Task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79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723150" y="3547389"/>
              <a:ext cx="531850" cy="480756"/>
            </a:xfrm>
            <a:prstGeom prst="rect">
              <a:avLst/>
            </a:prstGeom>
            <a:noFill/>
          </p:spPr>
        </p:pic>
        <p:sp>
          <p:nvSpPr>
            <p:cNvPr id="83" name="Freeform 82"/>
            <p:cNvSpPr/>
            <p:nvPr/>
          </p:nvSpPr>
          <p:spPr>
            <a:xfrm>
              <a:off x="2654300" y="5727700"/>
              <a:ext cx="3632200" cy="520804"/>
            </a:xfrm>
            <a:custGeom>
              <a:avLst/>
              <a:gdLst>
                <a:gd name="connsiteX0" fmla="*/ 3632200 w 3632200"/>
                <a:gd name="connsiteY0" fmla="*/ 292100 h 520804"/>
                <a:gd name="connsiteX1" fmla="*/ 3009900 w 3632200"/>
                <a:gd name="connsiteY1" fmla="*/ 215900 h 520804"/>
                <a:gd name="connsiteX2" fmla="*/ 2120900 w 3632200"/>
                <a:gd name="connsiteY2" fmla="*/ 355600 h 520804"/>
                <a:gd name="connsiteX3" fmla="*/ 1092200 w 3632200"/>
                <a:gd name="connsiteY3" fmla="*/ 508000 h 520804"/>
                <a:gd name="connsiteX4" fmla="*/ 0 w 3632200"/>
                <a:gd name="connsiteY4" fmla="*/ 0 h 52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200" h="520804">
                  <a:moveTo>
                    <a:pt x="3632200" y="292100"/>
                  </a:moveTo>
                  <a:cubicBezTo>
                    <a:pt x="3446991" y="248708"/>
                    <a:pt x="3261783" y="205317"/>
                    <a:pt x="3009900" y="215900"/>
                  </a:cubicBezTo>
                  <a:cubicBezTo>
                    <a:pt x="2758017" y="226483"/>
                    <a:pt x="2120900" y="355600"/>
                    <a:pt x="2120900" y="355600"/>
                  </a:cubicBezTo>
                  <a:cubicBezTo>
                    <a:pt x="1801283" y="404283"/>
                    <a:pt x="1445683" y="567267"/>
                    <a:pt x="1092200" y="508000"/>
                  </a:cubicBezTo>
                  <a:cubicBezTo>
                    <a:pt x="738717" y="448733"/>
                    <a:pt x="0" y="0"/>
                    <a:pt x="0" y="0"/>
                  </a:cubicBezTo>
                </a:path>
              </a:pathLst>
            </a:custGeom>
            <a:ln w="9525" cmpd="sng">
              <a:solidFill>
                <a:srgbClr val="595959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848100" y="4787805"/>
              <a:ext cx="3644900" cy="419195"/>
            </a:xfrm>
            <a:custGeom>
              <a:avLst/>
              <a:gdLst>
                <a:gd name="connsiteX0" fmla="*/ 3644900 w 3644900"/>
                <a:gd name="connsiteY0" fmla="*/ 419195 h 419195"/>
                <a:gd name="connsiteX1" fmla="*/ 2819400 w 3644900"/>
                <a:gd name="connsiteY1" fmla="*/ 12795 h 419195"/>
                <a:gd name="connsiteX2" fmla="*/ 2006600 w 3644900"/>
                <a:gd name="connsiteY2" fmla="*/ 127095 h 419195"/>
                <a:gd name="connsiteX3" fmla="*/ 1104900 w 3644900"/>
                <a:gd name="connsiteY3" fmla="*/ 381095 h 419195"/>
                <a:gd name="connsiteX4" fmla="*/ 0 w 3644900"/>
                <a:gd name="connsiteY4" fmla="*/ 241395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900" h="419195">
                  <a:moveTo>
                    <a:pt x="3644900" y="419195"/>
                  </a:moveTo>
                  <a:cubicBezTo>
                    <a:pt x="3368675" y="240336"/>
                    <a:pt x="3092450" y="61478"/>
                    <a:pt x="2819400" y="12795"/>
                  </a:cubicBezTo>
                  <a:cubicBezTo>
                    <a:pt x="2546350" y="-35888"/>
                    <a:pt x="2292350" y="65712"/>
                    <a:pt x="2006600" y="127095"/>
                  </a:cubicBezTo>
                  <a:cubicBezTo>
                    <a:pt x="1720850" y="188478"/>
                    <a:pt x="1439333" y="362045"/>
                    <a:pt x="1104900" y="381095"/>
                  </a:cubicBezTo>
                  <a:cubicBezTo>
                    <a:pt x="770467" y="400145"/>
                    <a:pt x="0" y="241395"/>
                    <a:pt x="0" y="241395"/>
                  </a:cubicBezTo>
                </a:path>
              </a:pathLst>
            </a:custGeom>
            <a:ln w="9525" cmpd="sng">
              <a:solidFill>
                <a:srgbClr val="595959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 rot="21294878">
              <a:off x="4495800" y="3555905"/>
              <a:ext cx="3213100" cy="419195"/>
            </a:xfrm>
            <a:custGeom>
              <a:avLst/>
              <a:gdLst>
                <a:gd name="connsiteX0" fmla="*/ 3644900 w 3644900"/>
                <a:gd name="connsiteY0" fmla="*/ 419195 h 419195"/>
                <a:gd name="connsiteX1" fmla="*/ 2819400 w 3644900"/>
                <a:gd name="connsiteY1" fmla="*/ 12795 h 419195"/>
                <a:gd name="connsiteX2" fmla="*/ 2006600 w 3644900"/>
                <a:gd name="connsiteY2" fmla="*/ 127095 h 419195"/>
                <a:gd name="connsiteX3" fmla="*/ 1104900 w 3644900"/>
                <a:gd name="connsiteY3" fmla="*/ 381095 h 419195"/>
                <a:gd name="connsiteX4" fmla="*/ 0 w 3644900"/>
                <a:gd name="connsiteY4" fmla="*/ 241395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900" h="419195">
                  <a:moveTo>
                    <a:pt x="3644900" y="419195"/>
                  </a:moveTo>
                  <a:cubicBezTo>
                    <a:pt x="3368675" y="240336"/>
                    <a:pt x="3092450" y="61478"/>
                    <a:pt x="2819400" y="12795"/>
                  </a:cubicBezTo>
                  <a:cubicBezTo>
                    <a:pt x="2546350" y="-35888"/>
                    <a:pt x="2292350" y="65712"/>
                    <a:pt x="2006600" y="127095"/>
                  </a:cubicBezTo>
                  <a:cubicBezTo>
                    <a:pt x="1720850" y="188478"/>
                    <a:pt x="1439333" y="362045"/>
                    <a:pt x="1104900" y="381095"/>
                  </a:cubicBezTo>
                  <a:cubicBezTo>
                    <a:pt x="770467" y="400145"/>
                    <a:pt x="0" y="241395"/>
                    <a:pt x="0" y="241395"/>
                  </a:cubicBezTo>
                </a:path>
              </a:pathLst>
            </a:custGeom>
            <a:ln w="9525" cmpd="sng">
              <a:solidFill>
                <a:srgbClr val="595959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Left-Right Arrow 85"/>
            <p:cNvSpPr/>
            <p:nvPr/>
          </p:nvSpPr>
          <p:spPr>
            <a:xfrm rot="10800000" flipV="1">
              <a:off x="6379504" y="2013911"/>
              <a:ext cx="846795" cy="310189"/>
            </a:xfrm>
            <a:prstGeom prst="leftRightArrow">
              <a:avLst>
                <a:gd name="adj1" fmla="val 42594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1121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02955" y="1118485"/>
            <a:ext cx="8645872" cy="4800163"/>
            <a:chOff x="302955" y="1118485"/>
            <a:chExt cx="8645872" cy="4800163"/>
          </a:xfrm>
        </p:grpSpPr>
        <p:sp>
          <p:nvSpPr>
            <p:cNvPr id="44" name="Rectangle 43"/>
            <p:cNvSpPr/>
            <p:nvPr/>
          </p:nvSpPr>
          <p:spPr>
            <a:xfrm>
              <a:off x="302955" y="1118485"/>
              <a:ext cx="8645872" cy="4800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Dropbo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271" y="1674153"/>
              <a:ext cx="1463313" cy="51613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982683" y="2123315"/>
              <a:ext cx="7301974" cy="463177"/>
            </a:xfrm>
            <a:prstGeom prst="roundRect">
              <a:avLst>
                <a:gd name="adj" fmla="val 8975"/>
              </a:avLst>
            </a:prstGeom>
            <a:solidFill>
              <a:schemeClr val="bg1">
                <a:lumMod val="75000"/>
                <a:alpha val="16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1627321" y="2387435"/>
              <a:ext cx="866233" cy="4817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799098" y="2290277"/>
              <a:ext cx="1065242" cy="59243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>
              <a:off x="7123981" y="2387435"/>
              <a:ext cx="691535" cy="3845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8" name="Cloud"/>
            <p:cNvSpPr>
              <a:spLocks noChangeAspect="1" noEditPoints="1" noChangeArrowheads="1"/>
            </p:cNvSpPr>
            <p:nvPr/>
          </p:nvSpPr>
          <p:spPr bwMode="auto">
            <a:xfrm>
              <a:off x="7663117" y="2290277"/>
              <a:ext cx="866234" cy="48175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pic>
          <p:nvPicPr>
            <p:cNvPr id="11" name="Picture 10" descr="graphix-open-folder_283x28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251" y="1621747"/>
              <a:ext cx="765688" cy="765688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3603521" y="1949659"/>
              <a:ext cx="2024452" cy="282645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Dropbox</a:t>
              </a:r>
              <a:r>
                <a:rPr lang="en-US" sz="1400" dirty="0" smtClean="0">
                  <a:solidFill>
                    <a:schemeClr val="tx1"/>
                  </a:solidFill>
                </a:rPr>
                <a:t> Folder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1330685887_Phon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935" y="4693811"/>
              <a:ext cx="805405" cy="805405"/>
            </a:xfrm>
            <a:prstGeom prst="rect">
              <a:avLst/>
            </a:prstGeom>
          </p:spPr>
        </p:pic>
        <p:pic>
          <p:nvPicPr>
            <p:cNvPr id="16" name="Picture 15" descr="graphix-open-folder_283x28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974" y="4693811"/>
              <a:ext cx="486121" cy="486121"/>
            </a:xfrm>
            <a:prstGeom prst="rect">
              <a:avLst/>
            </a:prstGeom>
          </p:spPr>
        </p:pic>
        <p:pic>
          <p:nvPicPr>
            <p:cNvPr id="17" name="Picture 4" descr="C:\Documents and Settings\Administrator\Local Settings\Temporary Internet Files\Content.IE5\0NG589SB\MCj043262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1042" y="4584141"/>
              <a:ext cx="791276" cy="7896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ounded Rectangle 17"/>
            <p:cNvSpPr/>
            <p:nvPr/>
          </p:nvSpPr>
          <p:spPr>
            <a:xfrm>
              <a:off x="1890692" y="5038609"/>
              <a:ext cx="1634960" cy="282645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Dropbox</a:t>
              </a:r>
              <a:r>
                <a:rPr lang="en-US" sz="1400" dirty="0" smtClean="0">
                  <a:solidFill>
                    <a:schemeClr val="tx1"/>
                  </a:solidFill>
                </a:rPr>
                <a:t> Folder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 descr="graphix-open-folder_283x28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920" y="4693811"/>
              <a:ext cx="486121" cy="486121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5489021" y="5049686"/>
              <a:ext cx="1634960" cy="282645"/>
            </a:xfrm>
            <a:prstGeom prst="roundRect">
              <a:avLst>
                <a:gd name="adj" fmla="val 575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Dropbox</a:t>
              </a:r>
              <a:r>
                <a:rPr lang="en-US" sz="1400" dirty="0" smtClean="0">
                  <a:solidFill>
                    <a:schemeClr val="tx1"/>
                  </a:solidFill>
                </a:rPr>
                <a:t> Folder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8" descr="C:\Documents and Settings\Administrator\Local Settings\Temporary Internet Files\Content.IE5\YP27MHEV\MCj0431576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123981" y="4422867"/>
              <a:ext cx="1048267" cy="1110057"/>
            </a:xfrm>
            <a:prstGeom prst="rect">
              <a:avLst/>
            </a:prstGeom>
            <a:noFill/>
          </p:spPr>
        </p:pic>
        <p:pic>
          <p:nvPicPr>
            <p:cNvPr id="19" name="Picture 4" descr="C:\Documents and Settings\Administrator\Local Settings\Temporary Internet Files\Content.IE5\0NG589SB\MCj043262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5598" y="4717113"/>
              <a:ext cx="843489" cy="7896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dob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961" y="1391688"/>
              <a:ext cx="412411" cy="634835"/>
            </a:xfrm>
            <a:prstGeom prst="rect">
              <a:avLst/>
            </a:prstGeom>
          </p:spPr>
        </p:pic>
        <p:pic>
          <p:nvPicPr>
            <p:cNvPr id="25" name="Picture 24" descr="Wor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57" y="1504521"/>
              <a:ext cx="508050" cy="508050"/>
            </a:xfrm>
            <a:prstGeom prst="rect">
              <a:avLst/>
            </a:prstGeom>
          </p:spPr>
        </p:pic>
        <p:pic>
          <p:nvPicPr>
            <p:cNvPr id="24" name="Picture 23" descr="pictu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213" y="1486271"/>
              <a:ext cx="614330" cy="547219"/>
            </a:xfrm>
            <a:prstGeom prst="rect">
              <a:avLst/>
            </a:prstGeom>
          </p:spPr>
        </p:pic>
        <p:pic>
          <p:nvPicPr>
            <p:cNvPr id="26" name="Picture 25" descr="Excel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216" y="1521224"/>
              <a:ext cx="486877" cy="486877"/>
            </a:xfrm>
            <a:prstGeom prst="rect">
              <a:avLst/>
            </a:prstGeom>
          </p:spPr>
        </p:pic>
        <p:pic>
          <p:nvPicPr>
            <p:cNvPr id="27" name="Picture 26" descr="Adob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383" y="4588696"/>
              <a:ext cx="330591" cy="508887"/>
            </a:xfrm>
            <a:prstGeom prst="rect">
              <a:avLst/>
            </a:prstGeom>
          </p:spPr>
        </p:pic>
        <p:pic>
          <p:nvPicPr>
            <p:cNvPr id="28" name="Picture 27" descr="Wor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307" y="4666576"/>
              <a:ext cx="407255" cy="407255"/>
            </a:xfrm>
            <a:prstGeom prst="rect">
              <a:avLst/>
            </a:prstGeom>
          </p:spPr>
        </p:pic>
        <p:pic>
          <p:nvPicPr>
            <p:cNvPr id="29" name="Picture 28" descr="pictu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723" y="4671628"/>
              <a:ext cx="492449" cy="438653"/>
            </a:xfrm>
            <a:prstGeom prst="rect">
              <a:avLst/>
            </a:prstGeom>
          </p:spPr>
        </p:pic>
        <p:pic>
          <p:nvPicPr>
            <p:cNvPr id="30" name="Picture 29" descr="Excel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90" y="4683279"/>
              <a:ext cx="390283" cy="390283"/>
            </a:xfrm>
            <a:prstGeom prst="rect">
              <a:avLst/>
            </a:prstGeom>
          </p:spPr>
        </p:pic>
        <p:pic>
          <p:nvPicPr>
            <p:cNvPr id="31" name="Picture 30" descr="Adob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249" y="4575926"/>
              <a:ext cx="330591" cy="508887"/>
            </a:xfrm>
            <a:prstGeom prst="rect">
              <a:avLst/>
            </a:prstGeom>
          </p:spPr>
        </p:pic>
        <p:pic>
          <p:nvPicPr>
            <p:cNvPr id="32" name="Picture 31" descr="Wor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173" y="4653806"/>
              <a:ext cx="407255" cy="407255"/>
            </a:xfrm>
            <a:prstGeom prst="rect">
              <a:avLst/>
            </a:prstGeom>
          </p:spPr>
        </p:pic>
        <p:pic>
          <p:nvPicPr>
            <p:cNvPr id="33" name="Picture 32" descr="pictu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589" y="4658858"/>
              <a:ext cx="492449" cy="438653"/>
            </a:xfrm>
            <a:prstGeom prst="rect">
              <a:avLst/>
            </a:prstGeom>
          </p:spPr>
        </p:pic>
        <p:pic>
          <p:nvPicPr>
            <p:cNvPr id="34" name="Picture 33" descr="Excel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856" y="4670509"/>
              <a:ext cx="390283" cy="390283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3425723" y="2108810"/>
              <a:ext cx="442844" cy="3029229"/>
            </a:xfrm>
            <a:custGeom>
              <a:avLst/>
              <a:gdLst>
                <a:gd name="connsiteX0" fmla="*/ 0 w 442844"/>
                <a:gd name="connsiteY0" fmla="*/ 3029229 h 3029229"/>
                <a:gd name="connsiteX1" fmla="*/ 442780 w 442844"/>
                <a:gd name="connsiteY1" fmla="*/ 2516590 h 3029229"/>
                <a:gd name="connsiteX2" fmla="*/ 34956 w 442844"/>
                <a:gd name="connsiteY2" fmla="*/ 2027253 h 3029229"/>
                <a:gd name="connsiteX3" fmla="*/ 302955 w 442844"/>
                <a:gd name="connsiteY3" fmla="*/ 1293247 h 3029229"/>
                <a:gd name="connsiteX4" fmla="*/ 361216 w 442844"/>
                <a:gd name="connsiteY4" fmla="*/ 0 h 30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844" h="3029229">
                  <a:moveTo>
                    <a:pt x="0" y="3029229"/>
                  </a:moveTo>
                  <a:cubicBezTo>
                    <a:pt x="218477" y="2856407"/>
                    <a:pt x="436954" y="2683586"/>
                    <a:pt x="442780" y="2516590"/>
                  </a:cubicBezTo>
                  <a:cubicBezTo>
                    <a:pt x="448606" y="2349594"/>
                    <a:pt x="58260" y="2231143"/>
                    <a:pt x="34956" y="2027253"/>
                  </a:cubicBezTo>
                  <a:cubicBezTo>
                    <a:pt x="11652" y="1823363"/>
                    <a:pt x="248578" y="1631122"/>
                    <a:pt x="302955" y="1293247"/>
                  </a:cubicBezTo>
                  <a:cubicBezTo>
                    <a:pt x="357332" y="955372"/>
                    <a:pt x="361216" y="0"/>
                    <a:pt x="361216" y="0"/>
                  </a:cubicBezTo>
                </a:path>
              </a:pathLst>
            </a:custGeom>
            <a:ln w="6350" cmpd="sng"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11123288" flipH="1">
              <a:off x="5220625" y="2151787"/>
              <a:ext cx="604960" cy="3029229"/>
            </a:xfrm>
            <a:custGeom>
              <a:avLst/>
              <a:gdLst>
                <a:gd name="connsiteX0" fmla="*/ 0 w 442844"/>
                <a:gd name="connsiteY0" fmla="*/ 3029229 h 3029229"/>
                <a:gd name="connsiteX1" fmla="*/ 442780 w 442844"/>
                <a:gd name="connsiteY1" fmla="*/ 2516590 h 3029229"/>
                <a:gd name="connsiteX2" fmla="*/ 34956 w 442844"/>
                <a:gd name="connsiteY2" fmla="*/ 2027253 h 3029229"/>
                <a:gd name="connsiteX3" fmla="*/ 302955 w 442844"/>
                <a:gd name="connsiteY3" fmla="*/ 1293247 h 3029229"/>
                <a:gd name="connsiteX4" fmla="*/ 361216 w 442844"/>
                <a:gd name="connsiteY4" fmla="*/ 0 h 30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844" h="3029229">
                  <a:moveTo>
                    <a:pt x="0" y="3029229"/>
                  </a:moveTo>
                  <a:cubicBezTo>
                    <a:pt x="218477" y="2856407"/>
                    <a:pt x="436954" y="2683586"/>
                    <a:pt x="442780" y="2516590"/>
                  </a:cubicBezTo>
                  <a:cubicBezTo>
                    <a:pt x="448606" y="2349594"/>
                    <a:pt x="58260" y="2231143"/>
                    <a:pt x="34956" y="2027253"/>
                  </a:cubicBezTo>
                  <a:cubicBezTo>
                    <a:pt x="11652" y="1823363"/>
                    <a:pt x="248578" y="1631122"/>
                    <a:pt x="302955" y="1293247"/>
                  </a:cubicBezTo>
                  <a:cubicBezTo>
                    <a:pt x="357332" y="955372"/>
                    <a:pt x="361216" y="0"/>
                    <a:pt x="361216" y="0"/>
                  </a:cubicBezTo>
                </a:path>
              </a:pathLst>
            </a:custGeom>
            <a:ln w="6350" cmpd="sng"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04200" y="3610702"/>
              <a:ext cx="1391284" cy="57888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Automatic</a:t>
              </a:r>
            </a:p>
            <a:p>
              <a:pPr algn="ctr"/>
              <a:r>
                <a:rPr lang="en-US" sz="1400" dirty="0" smtClean="0"/>
                <a:t>synchronization</a:t>
              </a:r>
              <a:endParaRPr lang="en-US" sz="1400" dirty="0"/>
            </a:p>
          </p:txBody>
        </p:sp>
        <p:cxnSp>
          <p:nvCxnSpPr>
            <p:cNvPr id="40" name="Straight Arrow Connector 39"/>
            <p:cNvCxnSpPr>
              <a:stCxn id="38" idx="3"/>
              <a:endCxn id="37" idx="3"/>
            </p:cNvCxnSpPr>
            <p:nvPr/>
          </p:nvCxnSpPr>
          <p:spPr>
            <a:xfrm flipV="1">
              <a:off x="5295484" y="3897250"/>
              <a:ext cx="317723" cy="2893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prstDash val="das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3525652" y="3883636"/>
              <a:ext cx="378548" cy="1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prstDash val="das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01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638175" y="1276350"/>
            <a:ext cx="7562850" cy="4648200"/>
            <a:chOff x="638175" y="1276350"/>
            <a:chExt cx="7562850" cy="4648200"/>
          </a:xfrm>
        </p:grpSpPr>
        <p:sp>
          <p:nvSpPr>
            <p:cNvPr id="72" name="Rectangle 71"/>
            <p:cNvSpPr/>
            <p:nvPr/>
          </p:nvSpPr>
          <p:spPr>
            <a:xfrm>
              <a:off x="638175" y="1276350"/>
              <a:ext cx="7562850" cy="464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14400" y="1524114"/>
              <a:ext cx="7077075" cy="4171835"/>
              <a:chOff x="914400" y="1524114"/>
              <a:chExt cx="7077075" cy="417183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581525" y="2638424"/>
                <a:ext cx="3362325" cy="704851"/>
                <a:chOff x="4581525" y="2638424"/>
                <a:chExt cx="3362325" cy="70485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4581525" y="2771775"/>
                  <a:ext cx="3362325" cy="571500"/>
                </a:xfrm>
                <a:prstGeom prst="round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45720" rtlCol="0" anchor="b" anchorCtr="0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Compilers, PVM, MPI, ….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5257800" y="2638424"/>
                  <a:ext cx="2543176" cy="247651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Parallel Programming Environments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971550" y="3238499"/>
                <a:ext cx="6972300" cy="1333501"/>
                <a:chOff x="971550" y="3238499"/>
                <a:chExt cx="6972300" cy="133350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971550" y="3419475"/>
                  <a:ext cx="6972300" cy="115252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1219199" y="3238499"/>
                  <a:ext cx="3495675" cy="390525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Cluster Middleware: 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Single System Image and Availability Infrastructure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143000" y="3714749"/>
                <a:ext cx="1428131" cy="1390651"/>
                <a:chOff x="1476375" y="3714749"/>
                <a:chExt cx="1428131" cy="139065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1524000" y="3810000"/>
                  <a:ext cx="1371600" cy="1295400"/>
                </a:xfrm>
                <a:prstGeom prst="roundRect">
                  <a:avLst>
                    <a:gd name="adj" fmla="val 9723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1514475" y="4648200"/>
                  <a:ext cx="1371600" cy="222250"/>
                </a:xfrm>
                <a:custGeom>
                  <a:avLst/>
                  <a:gdLst>
                    <a:gd name="connsiteX0" fmla="*/ 0 w 1371600"/>
                    <a:gd name="connsiteY0" fmla="*/ 374650 h 374650"/>
                    <a:gd name="connsiteX1" fmla="*/ 133350 w 1371600"/>
                    <a:gd name="connsiteY1" fmla="*/ 127000 h 374650"/>
                    <a:gd name="connsiteX2" fmla="*/ 419100 w 1371600"/>
                    <a:gd name="connsiteY2" fmla="*/ 336550 h 374650"/>
                    <a:gd name="connsiteX3" fmla="*/ 571500 w 1371600"/>
                    <a:gd name="connsiteY3" fmla="*/ 241300 h 374650"/>
                    <a:gd name="connsiteX4" fmla="*/ 628650 w 1371600"/>
                    <a:gd name="connsiteY4" fmla="*/ 60325 h 374650"/>
                    <a:gd name="connsiteX5" fmla="*/ 809625 w 1371600"/>
                    <a:gd name="connsiteY5" fmla="*/ 31750 h 374650"/>
                    <a:gd name="connsiteX6" fmla="*/ 952500 w 1371600"/>
                    <a:gd name="connsiteY6" fmla="*/ 250825 h 374650"/>
                    <a:gd name="connsiteX7" fmla="*/ 1095375 w 1371600"/>
                    <a:gd name="connsiteY7" fmla="*/ 222250 h 374650"/>
                    <a:gd name="connsiteX8" fmla="*/ 1200150 w 1371600"/>
                    <a:gd name="connsiteY8" fmla="*/ 69850 h 374650"/>
                    <a:gd name="connsiteX9" fmla="*/ 1333500 w 1371600"/>
                    <a:gd name="connsiteY9" fmla="*/ 117475 h 374650"/>
                    <a:gd name="connsiteX10" fmla="*/ 1371600 w 1371600"/>
                    <a:gd name="connsiteY10" fmla="*/ 212725 h 374650"/>
                    <a:gd name="connsiteX11" fmla="*/ 1371600 w 1371600"/>
                    <a:gd name="connsiteY11" fmla="*/ 212725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71600" h="374650">
                      <a:moveTo>
                        <a:pt x="0" y="374650"/>
                      </a:moveTo>
                      <a:cubicBezTo>
                        <a:pt x="31750" y="254000"/>
                        <a:pt x="63500" y="133350"/>
                        <a:pt x="133350" y="127000"/>
                      </a:cubicBezTo>
                      <a:cubicBezTo>
                        <a:pt x="203200" y="120650"/>
                        <a:pt x="346075" y="317500"/>
                        <a:pt x="419100" y="336550"/>
                      </a:cubicBezTo>
                      <a:cubicBezTo>
                        <a:pt x="492125" y="355600"/>
                        <a:pt x="536575" y="287337"/>
                        <a:pt x="571500" y="241300"/>
                      </a:cubicBezTo>
                      <a:cubicBezTo>
                        <a:pt x="606425" y="195263"/>
                        <a:pt x="588963" y="95250"/>
                        <a:pt x="628650" y="60325"/>
                      </a:cubicBezTo>
                      <a:cubicBezTo>
                        <a:pt x="668337" y="25400"/>
                        <a:pt x="755650" y="0"/>
                        <a:pt x="809625" y="31750"/>
                      </a:cubicBezTo>
                      <a:cubicBezTo>
                        <a:pt x="863600" y="63500"/>
                        <a:pt x="904875" y="219075"/>
                        <a:pt x="952500" y="250825"/>
                      </a:cubicBezTo>
                      <a:cubicBezTo>
                        <a:pt x="1000125" y="282575"/>
                        <a:pt x="1054100" y="252412"/>
                        <a:pt x="1095375" y="222250"/>
                      </a:cubicBezTo>
                      <a:cubicBezTo>
                        <a:pt x="1136650" y="192088"/>
                        <a:pt x="1160463" y="87313"/>
                        <a:pt x="1200150" y="69850"/>
                      </a:cubicBezTo>
                      <a:cubicBezTo>
                        <a:pt x="1239838" y="52388"/>
                        <a:pt x="1304925" y="93663"/>
                        <a:pt x="1333500" y="117475"/>
                      </a:cubicBezTo>
                      <a:cubicBezTo>
                        <a:pt x="1362075" y="141287"/>
                        <a:pt x="1371600" y="212725"/>
                        <a:pt x="1371600" y="212725"/>
                      </a:cubicBezTo>
                      <a:lnTo>
                        <a:pt x="1371600" y="212725"/>
                      </a:lnTo>
                    </a:path>
                  </a:pathLst>
                </a:cu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1524000" y="4235450"/>
                  <a:ext cx="1371600" cy="222250"/>
                </a:xfrm>
                <a:custGeom>
                  <a:avLst/>
                  <a:gdLst>
                    <a:gd name="connsiteX0" fmla="*/ 0 w 1371600"/>
                    <a:gd name="connsiteY0" fmla="*/ 374650 h 374650"/>
                    <a:gd name="connsiteX1" fmla="*/ 133350 w 1371600"/>
                    <a:gd name="connsiteY1" fmla="*/ 127000 h 374650"/>
                    <a:gd name="connsiteX2" fmla="*/ 419100 w 1371600"/>
                    <a:gd name="connsiteY2" fmla="*/ 336550 h 374650"/>
                    <a:gd name="connsiteX3" fmla="*/ 571500 w 1371600"/>
                    <a:gd name="connsiteY3" fmla="*/ 241300 h 374650"/>
                    <a:gd name="connsiteX4" fmla="*/ 628650 w 1371600"/>
                    <a:gd name="connsiteY4" fmla="*/ 60325 h 374650"/>
                    <a:gd name="connsiteX5" fmla="*/ 809625 w 1371600"/>
                    <a:gd name="connsiteY5" fmla="*/ 31750 h 374650"/>
                    <a:gd name="connsiteX6" fmla="*/ 952500 w 1371600"/>
                    <a:gd name="connsiteY6" fmla="*/ 250825 h 374650"/>
                    <a:gd name="connsiteX7" fmla="*/ 1095375 w 1371600"/>
                    <a:gd name="connsiteY7" fmla="*/ 222250 h 374650"/>
                    <a:gd name="connsiteX8" fmla="*/ 1200150 w 1371600"/>
                    <a:gd name="connsiteY8" fmla="*/ 69850 h 374650"/>
                    <a:gd name="connsiteX9" fmla="*/ 1333500 w 1371600"/>
                    <a:gd name="connsiteY9" fmla="*/ 117475 h 374650"/>
                    <a:gd name="connsiteX10" fmla="*/ 1371600 w 1371600"/>
                    <a:gd name="connsiteY10" fmla="*/ 212725 h 374650"/>
                    <a:gd name="connsiteX11" fmla="*/ 1371600 w 1371600"/>
                    <a:gd name="connsiteY11" fmla="*/ 212725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71600" h="374650">
                      <a:moveTo>
                        <a:pt x="0" y="374650"/>
                      </a:moveTo>
                      <a:cubicBezTo>
                        <a:pt x="31750" y="254000"/>
                        <a:pt x="63500" y="133350"/>
                        <a:pt x="133350" y="127000"/>
                      </a:cubicBezTo>
                      <a:cubicBezTo>
                        <a:pt x="203200" y="120650"/>
                        <a:pt x="346075" y="317500"/>
                        <a:pt x="419100" y="336550"/>
                      </a:cubicBezTo>
                      <a:cubicBezTo>
                        <a:pt x="492125" y="355600"/>
                        <a:pt x="536575" y="287337"/>
                        <a:pt x="571500" y="241300"/>
                      </a:cubicBezTo>
                      <a:cubicBezTo>
                        <a:pt x="606425" y="195263"/>
                        <a:pt x="588963" y="95250"/>
                        <a:pt x="628650" y="60325"/>
                      </a:cubicBezTo>
                      <a:cubicBezTo>
                        <a:pt x="668337" y="25400"/>
                        <a:pt x="755650" y="0"/>
                        <a:pt x="809625" y="31750"/>
                      </a:cubicBezTo>
                      <a:cubicBezTo>
                        <a:pt x="863600" y="63500"/>
                        <a:pt x="904875" y="219075"/>
                        <a:pt x="952500" y="250825"/>
                      </a:cubicBezTo>
                      <a:cubicBezTo>
                        <a:pt x="1000125" y="282575"/>
                        <a:pt x="1054100" y="252412"/>
                        <a:pt x="1095375" y="222250"/>
                      </a:cubicBezTo>
                      <a:cubicBezTo>
                        <a:pt x="1136650" y="192088"/>
                        <a:pt x="1160463" y="87313"/>
                        <a:pt x="1200150" y="69850"/>
                      </a:cubicBezTo>
                      <a:cubicBezTo>
                        <a:pt x="1239838" y="52388"/>
                        <a:pt x="1304925" y="93663"/>
                        <a:pt x="1333500" y="117475"/>
                      </a:cubicBezTo>
                      <a:cubicBezTo>
                        <a:pt x="1362075" y="141287"/>
                        <a:pt x="1371600" y="212725"/>
                        <a:pt x="1371600" y="212725"/>
                      </a:cubicBezTo>
                      <a:lnTo>
                        <a:pt x="1371600" y="212725"/>
                      </a:lnTo>
                    </a:path>
                  </a:pathLst>
                </a:cu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524000" y="4859179"/>
                  <a:ext cx="138050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Network Interface HW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685756" y="4419600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Operating System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648887" y="3848040"/>
                  <a:ext cx="11705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Common </a:t>
                  </a:r>
                </a:p>
                <a:p>
                  <a:pPr algn="ctr"/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SW &amp; Applications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1476375" y="3714749"/>
                  <a:ext cx="1066800" cy="188383"/>
                </a:xfrm>
                <a:prstGeom prst="roundRect">
                  <a:avLst/>
                </a:prstGeom>
                <a:gradFill>
                  <a:gsLst>
                    <a:gs pos="0">
                      <a:srgbClr val="FFFA8F"/>
                    </a:gs>
                    <a:gs pos="53000">
                      <a:srgbClr val="FFFF00"/>
                    </a:gs>
                    <a:gs pos="82000">
                      <a:srgbClr val="F2B240"/>
                    </a:gs>
                    <a:gs pos="100000">
                      <a:srgbClr val="EFA115"/>
                    </a:gs>
                  </a:gsLst>
                  <a:lin ang="5400000" scaled="0"/>
                </a:gradFill>
                <a:ln w="12700">
                  <a:solidFill>
                    <a:srgbClr val="EFA1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PC / Workstation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628900" y="3714749"/>
                <a:ext cx="1428131" cy="1390651"/>
                <a:chOff x="1476375" y="3714749"/>
                <a:chExt cx="1428131" cy="139065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1524000" y="3810000"/>
                  <a:ext cx="1371600" cy="1295400"/>
                </a:xfrm>
                <a:prstGeom prst="roundRect">
                  <a:avLst>
                    <a:gd name="adj" fmla="val 9723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1514475" y="4648200"/>
                  <a:ext cx="1371600" cy="222250"/>
                </a:xfrm>
                <a:custGeom>
                  <a:avLst/>
                  <a:gdLst>
                    <a:gd name="connsiteX0" fmla="*/ 0 w 1371600"/>
                    <a:gd name="connsiteY0" fmla="*/ 374650 h 374650"/>
                    <a:gd name="connsiteX1" fmla="*/ 133350 w 1371600"/>
                    <a:gd name="connsiteY1" fmla="*/ 127000 h 374650"/>
                    <a:gd name="connsiteX2" fmla="*/ 419100 w 1371600"/>
                    <a:gd name="connsiteY2" fmla="*/ 336550 h 374650"/>
                    <a:gd name="connsiteX3" fmla="*/ 571500 w 1371600"/>
                    <a:gd name="connsiteY3" fmla="*/ 241300 h 374650"/>
                    <a:gd name="connsiteX4" fmla="*/ 628650 w 1371600"/>
                    <a:gd name="connsiteY4" fmla="*/ 60325 h 374650"/>
                    <a:gd name="connsiteX5" fmla="*/ 809625 w 1371600"/>
                    <a:gd name="connsiteY5" fmla="*/ 31750 h 374650"/>
                    <a:gd name="connsiteX6" fmla="*/ 952500 w 1371600"/>
                    <a:gd name="connsiteY6" fmla="*/ 250825 h 374650"/>
                    <a:gd name="connsiteX7" fmla="*/ 1095375 w 1371600"/>
                    <a:gd name="connsiteY7" fmla="*/ 222250 h 374650"/>
                    <a:gd name="connsiteX8" fmla="*/ 1200150 w 1371600"/>
                    <a:gd name="connsiteY8" fmla="*/ 69850 h 374650"/>
                    <a:gd name="connsiteX9" fmla="*/ 1333500 w 1371600"/>
                    <a:gd name="connsiteY9" fmla="*/ 117475 h 374650"/>
                    <a:gd name="connsiteX10" fmla="*/ 1371600 w 1371600"/>
                    <a:gd name="connsiteY10" fmla="*/ 212725 h 374650"/>
                    <a:gd name="connsiteX11" fmla="*/ 1371600 w 1371600"/>
                    <a:gd name="connsiteY11" fmla="*/ 212725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71600" h="374650">
                      <a:moveTo>
                        <a:pt x="0" y="374650"/>
                      </a:moveTo>
                      <a:cubicBezTo>
                        <a:pt x="31750" y="254000"/>
                        <a:pt x="63500" y="133350"/>
                        <a:pt x="133350" y="127000"/>
                      </a:cubicBezTo>
                      <a:cubicBezTo>
                        <a:pt x="203200" y="120650"/>
                        <a:pt x="346075" y="317500"/>
                        <a:pt x="419100" y="336550"/>
                      </a:cubicBezTo>
                      <a:cubicBezTo>
                        <a:pt x="492125" y="355600"/>
                        <a:pt x="536575" y="287337"/>
                        <a:pt x="571500" y="241300"/>
                      </a:cubicBezTo>
                      <a:cubicBezTo>
                        <a:pt x="606425" y="195263"/>
                        <a:pt x="588963" y="95250"/>
                        <a:pt x="628650" y="60325"/>
                      </a:cubicBezTo>
                      <a:cubicBezTo>
                        <a:pt x="668337" y="25400"/>
                        <a:pt x="755650" y="0"/>
                        <a:pt x="809625" y="31750"/>
                      </a:cubicBezTo>
                      <a:cubicBezTo>
                        <a:pt x="863600" y="63500"/>
                        <a:pt x="904875" y="219075"/>
                        <a:pt x="952500" y="250825"/>
                      </a:cubicBezTo>
                      <a:cubicBezTo>
                        <a:pt x="1000125" y="282575"/>
                        <a:pt x="1054100" y="252412"/>
                        <a:pt x="1095375" y="222250"/>
                      </a:cubicBezTo>
                      <a:cubicBezTo>
                        <a:pt x="1136650" y="192088"/>
                        <a:pt x="1160463" y="87313"/>
                        <a:pt x="1200150" y="69850"/>
                      </a:cubicBezTo>
                      <a:cubicBezTo>
                        <a:pt x="1239838" y="52388"/>
                        <a:pt x="1304925" y="93663"/>
                        <a:pt x="1333500" y="117475"/>
                      </a:cubicBezTo>
                      <a:cubicBezTo>
                        <a:pt x="1362075" y="141287"/>
                        <a:pt x="1371600" y="212725"/>
                        <a:pt x="1371600" y="212725"/>
                      </a:cubicBezTo>
                      <a:lnTo>
                        <a:pt x="1371600" y="212725"/>
                      </a:lnTo>
                    </a:path>
                  </a:pathLst>
                </a:cu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524000" y="4235450"/>
                  <a:ext cx="1371600" cy="222250"/>
                </a:xfrm>
                <a:custGeom>
                  <a:avLst/>
                  <a:gdLst>
                    <a:gd name="connsiteX0" fmla="*/ 0 w 1371600"/>
                    <a:gd name="connsiteY0" fmla="*/ 374650 h 374650"/>
                    <a:gd name="connsiteX1" fmla="*/ 133350 w 1371600"/>
                    <a:gd name="connsiteY1" fmla="*/ 127000 h 374650"/>
                    <a:gd name="connsiteX2" fmla="*/ 419100 w 1371600"/>
                    <a:gd name="connsiteY2" fmla="*/ 336550 h 374650"/>
                    <a:gd name="connsiteX3" fmla="*/ 571500 w 1371600"/>
                    <a:gd name="connsiteY3" fmla="*/ 241300 h 374650"/>
                    <a:gd name="connsiteX4" fmla="*/ 628650 w 1371600"/>
                    <a:gd name="connsiteY4" fmla="*/ 60325 h 374650"/>
                    <a:gd name="connsiteX5" fmla="*/ 809625 w 1371600"/>
                    <a:gd name="connsiteY5" fmla="*/ 31750 h 374650"/>
                    <a:gd name="connsiteX6" fmla="*/ 952500 w 1371600"/>
                    <a:gd name="connsiteY6" fmla="*/ 250825 h 374650"/>
                    <a:gd name="connsiteX7" fmla="*/ 1095375 w 1371600"/>
                    <a:gd name="connsiteY7" fmla="*/ 222250 h 374650"/>
                    <a:gd name="connsiteX8" fmla="*/ 1200150 w 1371600"/>
                    <a:gd name="connsiteY8" fmla="*/ 69850 h 374650"/>
                    <a:gd name="connsiteX9" fmla="*/ 1333500 w 1371600"/>
                    <a:gd name="connsiteY9" fmla="*/ 117475 h 374650"/>
                    <a:gd name="connsiteX10" fmla="*/ 1371600 w 1371600"/>
                    <a:gd name="connsiteY10" fmla="*/ 212725 h 374650"/>
                    <a:gd name="connsiteX11" fmla="*/ 1371600 w 1371600"/>
                    <a:gd name="connsiteY11" fmla="*/ 212725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71600" h="374650">
                      <a:moveTo>
                        <a:pt x="0" y="374650"/>
                      </a:moveTo>
                      <a:cubicBezTo>
                        <a:pt x="31750" y="254000"/>
                        <a:pt x="63500" y="133350"/>
                        <a:pt x="133350" y="127000"/>
                      </a:cubicBezTo>
                      <a:cubicBezTo>
                        <a:pt x="203200" y="120650"/>
                        <a:pt x="346075" y="317500"/>
                        <a:pt x="419100" y="336550"/>
                      </a:cubicBezTo>
                      <a:cubicBezTo>
                        <a:pt x="492125" y="355600"/>
                        <a:pt x="536575" y="287337"/>
                        <a:pt x="571500" y="241300"/>
                      </a:cubicBezTo>
                      <a:cubicBezTo>
                        <a:pt x="606425" y="195263"/>
                        <a:pt x="588963" y="95250"/>
                        <a:pt x="628650" y="60325"/>
                      </a:cubicBezTo>
                      <a:cubicBezTo>
                        <a:pt x="668337" y="25400"/>
                        <a:pt x="755650" y="0"/>
                        <a:pt x="809625" y="31750"/>
                      </a:cubicBezTo>
                      <a:cubicBezTo>
                        <a:pt x="863600" y="63500"/>
                        <a:pt x="904875" y="219075"/>
                        <a:pt x="952500" y="250825"/>
                      </a:cubicBezTo>
                      <a:cubicBezTo>
                        <a:pt x="1000125" y="282575"/>
                        <a:pt x="1054100" y="252412"/>
                        <a:pt x="1095375" y="222250"/>
                      </a:cubicBezTo>
                      <a:cubicBezTo>
                        <a:pt x="1136650" y="192088"/>
                        <a:pt x="1160463" y="87313"/>
                        <a:pt x="1200150" y="69850"/>
                      </a:cubicBezTo>
                      <a:cubicBezTo>
                        <a:pt x="1239838" y="52388"/>
                        <a:pt x="1304925" y="93663"/>
                        <a:pt x="1333500" y="117475"/>
                      </a:cubicBezTo>
                      <a:cubicBezTo>
                        <a:pt x="1362075" y="141287"/>
                        <a:pt x="1371600" y="212725"/>
                        <a:pt x="1371600" y="212725"/>
                      </a:cubicBezTo>
                      <a:lnTo>
                        <a:pt x="1371600" y="212725"/>
                      </a:lnTo>
                    </a:path>
                  </a:pathLst>
                </a:cu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524000" y="4859179"/>
                  <a:ext cx="138050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Network Interface HW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685756" y="4419600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Operating System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648887" y="3848040"/>
                  <a:ext cx="11705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Common </a:t>
                  </a:r>
                </a:p>
                <a:p>
                  <a:pPr algn="ctr"/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SW &amp; Applications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1476375" y="3714749"/>
                  <a:ext cx="1066800" cy="188383"/>
                </a:xfrm>
                <a:prstGeom prst="roundRect">
                  <a:avLst/>
                </a:prstGeom>
                <a:gradFill>
                  <a:gsLst>
                    <a:gs pos="0">
                      <a:srgbClr val="FFFA8F"/>
                    </a:gs>
                    <a:gs pos="53000">
                      <a:srgbClr val="FFFF00"/>
                    </a:gs>
                    <a:gs pos="82000">
                      <a:srgbClr val="F2B240"/>
                    </a:gs>
                    <a:gs pos="100000">
                      <a:srgbClr val="EFA115"/>
                    </a:gs>
                  </a:gsLst>
                  <a:lin ang="5400000" scaled="0"/>
                </a:gradFill>
                <a:ln w="12700">
                  <a:solidFill>
                    <a:srgbClr val="EFA1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PC / Workstation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105275" y="3714749"/>
                <a:ext cx="1428131" cy="1390651"/>
                <a:chOff x="1476375" y="3714749"/>
                <a:chExt cx="1428131" cy="139065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524000" y="3810000"/>
                  <a:ext cx="1371600" cy="1295400"/>
                </a:xfrm>
                <a:prstGeom prst="roundRect">
                  <a:avLst>
                    <a:gd name="adj" fmla="val 9723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1514475" y="4648200"/>
                  <a:ext cx="1371600" cy="222250"/>
                </a:xfrm>
                <a:custGeom>
                  <a:avLst/>
                  <a:gdLst>
                    <a:gd name="connsiteX0" fmla="*/ 0 w 1371600"/>
                    <a:gd name="connsiteY0" fmla="*/ 374650 h 374650"/>
                    <a:gd name="connsiteX1" fmla="*/ 133350 w 1371600"/>
                    <a:gd name="connsiteY1" fmla="*/ 127000 h 374650"/>
                    <a:gd name="connsiteX2" fmla="*/ 419100 w 1371600"/>
                    <a:gd name="connsiteY2" fmla="*/ 336550 h 374650"/>
                    <a:gd name="connsiteX3" fmla="*/ 571500 w 1371600"/>
                    <a:gd name="connsiteY3" fmla="*/ 241300 h 374650"/>
                    <a:gd name="connsiteX4" fmla="*/ 628650 w 1371600"/>
                    <a:gd name="connsiteY4" fmla="*/ 60325 h 374650"/>
                    <a:gd name="connsiteX5" fmla="*/ 809625 w 1371600"/>
                    <a:gd name="connsiteY5" fmla="*/ 31750 h 374650"/>
                    <a:gd name="connsiteX6" fmla="*/ 952500 w 1371600"/>
                    <a:gd name="connsiteY6" fmla="*/ 250825 h 374650"/>
                    <a:gd name="connsiteX7" fmla="*/ 1095375 w 1371600"/>
                    <a:gd name="connsiteY7" fmla="*/ 222250 h 374650"/>
                    <a:gd name="connsiteX8" fmla="*/ 1200150 w 1371600"/>
                    <a:gd name="connsiteY8" fmla="*/ 69850 h 374650"/>
                    <a:gd name="connsiteX9" fmla="*/ 1333500 w 1371600"/>
                    <a:gd name="connsiteY9" fmla="*/ 117475 h 374650"/>
                    <a:gd name="connsiteX10" fmla="*/ 1371600 w 1371600"/>
                    <a:gd name="connsiteY10" fmla="*/ 212725 h 374650"/>
                    <a:gd name="connsiteX11" fmla="*/ 1371600 w 1371600"/>
                    <a:gd name="connsiteY11" fmla="*/ 212725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71600" h="374650">
                      <a:moveTo>
                        <a:pt x="0" y="374650"/>
                      </a:moveTo>
                      <a:cubicBezTo>
                        <a:pt x="31750" y="254000"/>
                        <a:pt x="63500" y="133350"/>
                        <a:pt x="133350" y="127000"/>
                      </a:cubicBezTo>
                      <a:cubicBezTo>
                        <a:pt x="203200" y="120650"/>
                        <a:pt x="346075" y="317500"/>
                        <a:pt x="419100" y="336550"/>
                      </a:cubicBezTo>
                      <a:cubicBezTo>
                        <a:pt x="492125" y="355600"/>
                        <a:pt x="536575" y="287337"/>
                        <a:pt x="571500" y="241300"/>
                      </a:cubicBezTo>
                      <a:cubicBezTo>
                        <a:pt x="606425" y="195263"/>
                        <a:pt x="588963" y="95250"/>
                        <a:pt x="628650" y="60325"/>
                      </a:cubicBezTo>
                      <a:cubicBezTo>
                        <a:pt x="668337" y="25400"/>
                        <a:pt x="755650" y="0"/>
                        <a:pt x="809625" y="31750"/>
                      </a:cubicBezTo>
                      <a:cubicBezTo>
                        <a:pt x="863600" y="63500"/>
                        <a:pt x="904875" y="219075"/>
                        <a:pt x="952500" y="250825"/>
                      </a:cubicBezTo>
                      <a:cubicBezTo>
                        <a:pt x="1000125" y="282575"/>
                        <a:pt x="1054100" y="252412"/>
                        <a:pt x="1095375" y="222250"/>
                      </a:cubicBezTo>
                      <a:cubicBezTo>
                        <a:pt x="1136650" y="192088"/>
                        <a:pt x="1160463" y="87313"/>
                        <a:pt x="1200150" y="69850"/>
                      </a:cubicBezTo>
                      <a:cubicBezTo>
                        <a:pt x="1239838" y="52388"/>
                        <a:pt x="1304925" y="93663"/>
                        <a:pt x="1333500" y="117475"/>
                      </a:cubicBezTo>
                      <a:cubicBezTo>
                        <a:pt x="1362075" y="141287"/>
                        <a:pt x="1371600" y="212725"/>
                        <a:pt x="1371600" y="212725"/>
                      </a:cubicBezTo>
                      <a:lnTo>
                        <a:pt x="1371600" y="212725"/>
                      </a:lnTo>
                    </a:path>
                  </a:pathLst>
                </a:cu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1524000" y="4235450"/>
                  <a:ext cx="1371600" cy="222250"/>
                </a:xfrm>
                <a:custGeom>
                  <a:avLst/>
                  <a:gdLst>
                    <a:gd name="connsiteX0" fmla="*/ 0 w 1371600"/>
                    <a:gd name="connsiteY0" fmla="*/ 374650 h 374650"/>
                    <a:gd name="connsiteX1" fmla="*/ 133350 w 1371600"/>
                    <a:gd name="connsiteY1" fmla="*/ 127000 h 374650"/>
                    <a:gd name="connsiteX2" fmla="*/ 419100 w 1371600"/>
                    <a:gd name="connsiteY2" fmla="*/ 336550 h 374650"/>
                    <a:gd name="connsiteX3" fmla="*/ 571500 w 1371600"/>
                    <a:gd name="connsiteY3" fmla="*/ 241300 h 374650"/>
                    <a:gd name="connsiteX4" fmla="*/ 628650 w 1371600"/>
                    <a:gd name="connsiteY4" fmla="*/ 60325 h 374650"/>
                    <a:gd name="connsiteX5" fmla="*/ 809625 w 1371600"/>
                    <a:gd name="connsiteY5" fmla="*/ 31750 h 374650"/>
                    <a:gd name="connsiteX6" fmla="*/ 952500 w 1371600"/>
                    <a:gd name="connsiteY6" fmla="*/ 250825 h 374650"/>
                    <a:gd name="connsiteX7" fmla="*/ 1095375 w 1371600"/>
                    <a:gd name="connsiteY7" fmla="*/ 222250 h 374650"/>
                    <a:gd name="connsiteX8" fmla="*/ 1200150 w 1371600"/>
                    <a:gd name="connsiteY8" fmla="*/ 69850 h 374650"/>
                    <a:gd name="connsiteX9" fmla="*/ 1333500 w 1371600"/>
                    <a:gd name="connsiteY9" fmla="*/ 117475 h 374650"/>
                    <a:gd name="connsiteX10" fmla="*/ 1371600 w 1371600"/>
                    <a:gd name="connsiteY10" fmla="*/ 212725 h 374650"/>
                    <a:gd name="connsiteX11" fmla="*/ 1371600 w 1371600"/>
                    <a:gd name="connsiteY11" fmla="*/ 212725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71600" h="374650">
                      <a:moveTo>
                        <a:pt x="0" y="374650"/>
                      </a:moveTo>
                      <a:cubicBezTo>
                        <a:pt x="31750" y="254000"/>
                        <a:pt x="63500" y="133350"/>
                        <a:pt x="133350" y="127000"/>
                      </a:cubicBezTo>
                      <a:cubicBezTo>
                        <a:pt x="203200" y="120650"/>
                        <a:pt x="346075" y="317500"/>
                        <a:pt x="419100" y="336550"/>
                      </a:cubicBezTo>
                      <a:cubicBezTo>
                        <a:pt x="492125" y="355600"/>
                        <a:pt x="536575" y="287337"/>
                        <a:pt x="571500" y="241300"/>
                      </a:cubicBezTo>
                      <a:cubicBezTo>
                        <a:pt x="606425" y="195263"/>
                        <a:pt x="588963" y="95250"/>
                        <a:pt x="628650" y="60325"/>
                      </a:cubicBezTo>
                      <a:cubicBezTo>
                        <a:pt x="668337" y="25400"/>
                        <a:pt x="755650" y="0"/>
                        <a:pt x="809625" y="31750"/>
                      </a:cubicBezTo>
                      <a:cubicBezTo>
                        <a:pt x="863600" y="63500"/>
                        <a:pt x="904875" y="219075"/>
                        <a:pt x="952500" y="250825"/>
                      </a:cubicBezTo>
                      <a:cubicBezTo>
                        <a:pt x="1000125" y="282575"/>
                        <a:pt x="1054100" y="252412"/>
                        <a:pt x="1095375" y="222250"/>
                      </a:cubicBezTo>
                      <a:cubicBezTo>
                        <a:pt x="1136650" y="192088"/>
                        <a:pt x="1160463" y="87313"/>
                        <a:pt x="1200150" y="69850"/>
                      </a:cubicBezTo>
                      <a:cubicBezTo>
                        <a:pt x="1239838" y="52388"/>
                        <a:pt x="1304925" y="93663"/>
                        <a:pt x="1333500" y="117475"/>
                      </a:cubicBezTo>
                      <a:cubicBezTo>
                        <a:pt x="1362075" y="141287"/>
                        <a:pt x="1371600" y="212725"/>
                        <a:pt x="1371600" y="212725"/>
                      </a:cubicBezTo>
                      <a:lnTo>
                        <a:pt x="1371600" y="212725"/>
                      </a:lnTo>
                    </a:path>
                  </a:pathLst>
                </a:cu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524000" y="4859179"/>
                  <a:ext cx="138050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Network Interface HW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685756" y="4419600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Operating System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648887" y="3848040"/>
                  <a:ext cx="11705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Common </a:t>
                  </a:r>
                </a:p>
                <a:p>
                  <a:pPr algn="ctr"/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SW &amp; Applications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1476375" y="3714749"/>
                  <a:ext cx="1066800" cy="188383"/>
                </a:xfrm>
                <a:prstGeom prst="roundRect">
                  <a:avLst/>
                </a:prstGeom>
                <a:gradFill>
                  <a:gsLst>
                    <a:gs pos="0">
                      <a:srgbClr val="FFFA8F"/>
                    </a:gs>
                    <a:gs pos="53000">
                      <a:srgbClr val="FFFF00"/>
                    </a:gs>
                    <a:gs pos="82000">
                      <a:srgbClr val="F2B240"/>
                    </a:gs>
                    <a:gs pos="100000">
                      <a:srgbClr val="EFA115"/>
                    </a:gs>
                  </a:gsLst>
                  <a:lin ang="5400000" scaled="0"/>
                </a:gradFill>
                <a:ln w="12700">
                  <a:solidFill>
                    <a:srgbClr val="EFA1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PC / Workstation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324600" y="3714749"/>
                <a:ext cx="1428131" cy="1390651"/>
                <a:chOff x="1476375" y="3714749"/>
                <a:chExt cx="1428131" cy="139065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1524000" y="3810000"/>
                  <a:ext cx="1371600" cy="1295400"/>
                </a:xfrm>
                <a:prstGeom prst="roundRect">
                  <a:avLst>
                    <a:gd name="adj" fmla="val 9723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514475" y="4648200"/>
                  <a:ext cx="1371600" cy="222250"/>
                </a:xfrm>
                <a:custGeom>
                  <a:avLst/>
                  <a:gdLst>
                    <a:gd name="connsiteX0" fmla="*/ 0 w 1371600"/>
                    <a:gd name="connsiteY0" fmla="*/ 374650 h 374650"/>
                    <a:gd name="connsiteX1" fmla="*/ 133350 w 1371600"/>
                    <a:gd name="connsiteY1" fmla="*/ 127000 h 374650"/>
                    <a:gd name="connsiteX2" fmla="*/ 419100 w 1371600"/>
                    <a:gd name="connsiteY2" fmla="*/ 336550 h 374650"/>
                    <a:gd name="connsiteX3" fmla="*/ 571500 w 1371600"/>
                    <a:gd name="connsiteY3" fmla="*/ 241300 h 374650"/>
                    <a:gd name="connsiteX4" fmla="*/ 628650 w 1371600"/>
                    <a:gd name="connsiteY4" fmla="*/ 60325 h 374650"/>
                    <a:gd name="connsiteX5" fmla="*/ 809625 w 1371600"/>
                    <a:gd name="connsiteY5" fmla="*/ 31750 h 374650"/>
                    <a:gd name="connsiteX6" fmla="*/ 952500 w 1371600"/>
                    <a:gd name="connsiteY6" fmla="*/ 250825 h 374650"/>
                    <a:gd name="connsiteX7" fmla="*/ 1095375 w 1371600"/>
                    <a:gd name="connsiteY7" fmla="*/ 222250 h 374650"/>
                    <a:gd name="connsiteX8" fmla="*/ 1200150 w 1371600"/>
                    <a:gd name="connsiteY8" fmla="*/ 69850 h 374650"/>
                    <a:gd name="connsiteX9" fmla="*/ 1333500 w 1371600"/>
                    <a:gd name="connsiteY9" fmla="*/ 117475 h 374650"/>
                    <a:gd name="connsiteX10" fmla="*/ 1371600 w 1371600"/>
                    <a:gd name="connsiteY10" fmla="*/ 212725 h 374650"/>
                    <a:gd name="connsiteX11" fmla="*/ 1371600 w 1371600"/>
                    <a:gd name="connsiteY11" fmla="*/ 212725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71600" h="374650">
                      <a:moveTo>
                        <a:pt x="0" y="374650"/>
                      </a:moveTo>
                      <a:cubicBezTo>
                        <a:pt x="31750" y="254000"/>
                        <a:pt x="63500" y="133350"/>
                        <a:pt x="133350" y="127000"/>
                      </a:cubicBezTo>
                      <a:cubicBezTo>
                        <a:pt x="203200" y="120650"/>
                        <a:pt x="346075" y="317500"/>
                        <a:pt x="419100" y="336550"/>
                      </a:cubicBezTo>
                      <a:cubicBezTo>
                        <a:pt x="492125" y="355600"/>
                        <a:pt x="536575" y="287337"/>
                        <a:pt x="571500" y="241300"/>
                      </a:cubicBezTo>
                      <a:cubicBezTo>
                        <a:pt x="606425" y="195263"/>
                        <a:pt x="588963" y="95250"/>
                        <a:pt x="628650" y="60325"/>
                      </a:cubicBezTo>
                      <a:cubicBezTo>
                        <a:pt x="668337" y="25400"/>
                        <a:pt x="755650" y="0"/>
                        <a:pt x="809625" y="31750"/>
                      </a:cubicBezTo>
                      <a:cubicBezTo>
                        <a:pt x="863600" y="63500"/>
                        <a:pt x="904875" y="219075"/>
                        <a:pt x="952500" y="250825"/>
                      </a:cubicBezTo>
                      <a:cubicBezTo>
                        <a:pt x="1000125" y="282575"/>
                        <a:pt x="1054100" y="252412"/>
                        <a:pt x="1095375" y="222250"/>
                      </a:cubicBezTo>
                      <a:cubicBezTo>
                        <a:pt x="1136650" y="192088"/>
                        <a:pt x="1160463" y="87313"/>
                        <a:pt x="1200150" y="69850"/>
                      </a:cubicBezTo>
                      <a:cubicBezTo>
                        <a:pt x="1239838" y="52388"/>
                        <a:pt x="1304925" y="93663"/>
                        <a:pt x="1333500" y="117475"/>
                      </a:cubicBezTo>
                      <a:cubicBezTo>
                        <a:pt x="1362075" y="141287"/>
                        <a:pt x="1371600" y="212725"/>
                        <a:pt x="1371600" y="212725"/>
                      </a:cubicBezTo>
                      <a:lnTo>
                        <a:pt x="1371600" y="212725"/>
                      </a:lnTo>
                    </a:path>
                  </a:pathLst>
                </a:cu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1524000" y="4235450"/>
                  <a:ext cx="1371600" cy="222250"/>
                </a:xfrm>
                <a:custGeom>
                  <a:avLst/>
                  <a:gdLst>
                    <a:gd name="connsiteX0" fmla="*/ 0 w 1371600"/>
                    <a:gd name="connsiteY0" fmla="*/ 374650 h 374650"/>
                    <a:gd name="connsiteX1" fmla="*/ 133350 w 1371600"/>
                    <a:gd name="connsiteY1" fmla="*/ 127000 h 374650"/>
                    <a:gd name="connsiteX2" fmla="*/ 419100 w 1371600"/>
                    <a:gd name="connsiteY2" fmla="*/ 336550 h 374650"/>
                    <a:gd name="connsiteX3" fmla="*/ 571500 w 1371600"/>
                    <a:gd name="connsiteY3" fmla="*/ 241300 h 374650"/>
                    <a:gd name="connsiteX4" fmla="*/ 628650 w 1371600"/>
                    <a:gd name="connsiteY4" fmla="*/ 60325 h 374650"/>
                    <a:gd name="connsiteX5" fmla="*/ 809625 w 1371600"/>
                    <a:gd name="connsiteY5" fmla="*/ 31750 h 374650"/>
                    <a:gd name="connsiteX6" fmla="*/ 952500 w 1371600"/>
                    <a:gd name="connsiteY6" fmla="*/ 250825 h 374650"/>
                    <a:gd name="connsiteX7" fmla="*/ 1095375 w 1371600"/>
                    <a:gd name="connsiteY7" fmla="*/ 222250 h 374650"/>
                    <a:gd name="connsiteX8" fmla="*/ 1200150 w 1371600"/>
                    <a:gd name="connsiteY8" fmla="*/ 69850 h 374650"/>
                    <a:gd name="connsiteX9" fmla="*/ 1333500 w 1371600"/>
                    <a:gd name="connsiteY9" fmla="*/ 117475 h 374650"/>
                    <a:gd name="connsiteX10" fmla="*/ 1371600 w 1371600"/>
                    <a:gd name="connsiteY10" fmla="*/ 212725 h 374650"/>
                    <a:gd name="connsiteX11" fmla="*/ 1371600 w 1371600"/>
                    <a:gd name="connsiteY11" fmla="*/ 212725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71600" h="374650">
                      <a:moveTo>
                        <a:pt x="0" y="374650"/>
                      </a:moveTo>
                      <a:cubicBezTo>
                        <a:pt x="31750" y="254000"/>
                        <a:pt x="63500" y="133350"/>
                        <a:pt x="133350" y="127000"/>
                      </a:cubicBezTo>
                      <a:cubicBezTo>
                        <a:pt x="203200" y="120650"/>
                        <a:pt x="346075" y="317500"/>
                        <a:pt x="419100" y="336550"/>
                      </a:cubicBezTo>
                      <a:cubicBezTo>
                        <a:pt x="492125" y="355600"/>
                        <a:pt x="536575" y="287337"/>
                        <a:pt x="571500" y="241300"/>
                      </a:cubicBezTo>
                      <a:cubicBezTo>
                        <a:pt x="606425" y="195263"/>
                        <a:pt x="588963" y="95250"/>
                        <a:pt x="628650" y="60325"/>
                      </a:cubicBezTo>
                      <a:cubicBezTo>
                        <a:pt x="668337" y="25400"/>
                        <a:pt x="755650" y="0"/>
                        <a:pt x="809625" y="31750"/>
                      </a:cubicBezTo>
                      <a:cubicBezTo>
                        <a:pt x="863600" y="63500"/>
                        <a:pt x="904875" y="219075"/>
                        <a:pt x="952500" y="250825"/>
                      </a:cubicBezTo>
                      <a:cubicBezTo>
                        <a:pt x="1000125" y="282575"/>
                        <a:pt x="1054100" y="252412"/>
                        <a:pt x="1095375" y="222250"/>
                      </a:cubicBezTo>
                      <a:cubicBezTo>
                        <a:pt x="1136650" y="192088"/>
                        <a:pt x="1160463" y="87313"/>
                        <a:pt x="1200150" y="69850"/>
                      </a:cubicBezTo>
                      <a:cubicBezTo>
                        <a:pt x="1239838" y="52388"/>
                        <a:pt x="1304925" y="93663"/>
                        <a:pt x="1333500" y="117475"/>
                      </a:cubicBezTo>
                      <a:cubicBezTo>
                        <a:pt x="1362075" y="141287"/>
                        <a:pt x="1371600" y="212725"/>
                        <a:pt x="1371600" y="212725"/>
                      </a:cubicBezTo>
                      <a:lnTo>
                        <a:pt x="1371600" y="212725"/>
                      </a:lnTo>
                    </a:path>
                  </a:pathLst>
                </a:cu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524000" y="4859179"/>
                  <a:ext cx="138050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Network Interface HW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685756" y="4419600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Operating System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648887" y="3848040"/>
                  <a:ext cx="11705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Common </a:t>
                  </a:r>
                </a:p>
                <a:p>
                  <a:pPr algn="ctr"/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SW &amp; Applications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1476375" y="3714749"/>
                  <a:ext cx="1066800" cy="188383"/>
                </a:xfrm>
                <a:prstGeom prst="roundRect">
                  <a:avLst/>
                </a:prstGeom>
                <a:gradFill>
                  <a:gsLst>
                    <a:gs pos="0">
                      <a:srgbClr val="FFFA8F"/>
                    </a:gs>
                    <a:gs pos="53000">
                      <a:srgbClr val="FFFF00"/>
                    </a:gs>
                    <a:gs pos="82000">
                      <a:srgbClr val="F2B240"/>
                    </a:gs>
                    <a:gs pos="100000">
                      <a:srgbClr val="EFA115"/>
                    </a:gs>
                  </a:gsLst>
                  <a:lin ang="5400000" scaled="0"/>
                </a:gradFill>
                <a:ln w="12700">
                  <a:solidFill>
                    <a:srgbClr val="EFA1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PC / Workstation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914400" y="5514974"/>
                <a:ext cx="7077075" cy="18097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">
                    <a:schemeClr val="bg1">
                      <a:lumMod val="9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High speed network connection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1666875" y="5314950"/>
                <a:ext cx="400050" cy="158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3152775" y="5314950"/>
                <a:ext cx="400050" cy="158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4638675" y="5314950"/>
                <a:ext cx="400050" cy="158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6858000" y="5314950"/>
                <a:ext cx="400050" cy="158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600700" y="4143375"/>
                <a:ext cx="704850" cy="1588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600700" y="4810125"/>
                <a:ext cx="704850" cy="1588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/>
              <p:nvPr/>
            </p:nvGrpSpPr>
            <p:grpSpPr>
              <a:xfrm>
                <a:off x="1047750" y="1990839"/>
                <a:ext cx="3209924" cy="1066686"/>
                <a:chOff x="1047750" y="1990839"/>
                <a:chExt cx="3209924" cy="1066686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276464" y="1990839"/>
                  <a:ext cx="2828811" cy="799986"/>
                  <a:chOff x="990714" y="2009889"/>
                  <a:chExt cx="2828811" cy="799986"/>
                </a:xfrm>
              </p:grpSpPr>
              <p:pic>
                <p:nvPicPr>
                  <p:cNvPr id="1026" name="Picture 2" descr="C:\Documents and Settings\Administrator\Local Settings\Temporary Internet Files\Content.IE5\S5CT05S7\MCj04326140000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990714" y="2009889"/>
                    <a:ext cx="799986" cy="79998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5" name="Picture 2" descr="C:\Documents and Settings\Administrator\Local Settings\Temporary Internet Files\Content.IE5\S5CT05S7\MCj04326140000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666989" y="2009889"/>
                    <a:ext cx="799986" cy="79998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6" name="Picture 2" descr="C:\Documents and Settings\Administrator\Local Settings\Temporary Internet Files\Content.IE5\S5CT05S7\MCj04326140000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343264" y="2009889"/>
                    <a:ext cx="799986" cy="79998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8" name="Picture 2" descr="C:\Documents and Settings\Administrator\Local Settings\Temporary Internet Files\Content.IE5\S5CT05S7\MCj04326140000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019539" y="2009889"/>
                    <a:ext cx="799986" cy="79998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60" name="Right Brace 59"/>
                <p:cNvSpPr/>
                <p:nvPr/>
              </p:nvSpPr>
              <p:spPr>
                <a:xfrm rot="5400000">
                  <a:off x="2581274" y="1295400"/>
                  <a:ext cx="219075" cy="3133725"/>
                </a:xfrm>
                <a:prstGeom prst="rightBrac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>
                  <a:off x="1047750" y="2828926"/>
                  <a:ext cx="1428750" cy="228599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Sequential Applications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4600575" y="1524114"/>
                <a:ext cx="3209924" cy="1066686"/>
                <a:chOff x="1047750" y="1990839"/>
                <a:chExt cx="3209924" cy="1066686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1276464" y="1990839"/>
                  <a:ext cx="2828811" cy="799986"/>
                  <a:chOff x="990714" y="2009889"/>
                  <a:chExt cx="2828811" cy="799986"/>
                </a:xfrm>
              </p:grpSpPr>
              <p:pic>
                <p:nvPicPr>
                  <p:cNvPr id="67" name="Picture 2" descr="C:\Documents and Settings\Administrator\Local Settings\Temporary Internet Files\Content.IE5\S5CT05S7\MCj04326140000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990714" y="2009889"/>
                    <a:ext cx="799986" cy="79998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" name="Picture 2" descr="C:\Documents and Settings\Administrator\Local Settings\Temporary Internet Files\Content.IE5\S5CT05S7\MCj04326140000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666989" y="2009889"/>
                    <a:ext cx="799986" cy="79998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" name="Picture 2" descr="C:\Documents and Settings\Administrator\Local Settings\Temporary Internet Files\Content.IE5\S5CT05S7\MCj04326140000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343264" y="2009889"/>
                    <a:ext cx="799986" cy="79998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" name="Picture 2" descr="C:\Documents and Settings\Administrator\Local Settings\Temporary Internet Files\Content.IE5\S5CT05S7\MCj04326140000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019539" y="2009889"/>
                    <a:ext cx="799986" cy="79998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65" name="Right Brace 64"/>
                <p:cNvSpPr/>
                <p:nvPr/>
              </p:nvSpPr>
              <p:spPr>
                <a:xfrm rot="5400000">
                  <a:off x="2581274" y="1295400"/>
                  <a:ext cx="219075" cy="3133725"/>
                </a:xfrm>
                <a:prstGeom prst="rightBrac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1047750" y="2828926"/>
                  <a:ext cx="1428750" cy="228599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ParallelApplications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392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11 – </a:t>
            </a:r>
            <a:r>
              <a:rPr lang="en-US" dirty="0" smtClean="0"/>
              <a:t>Advanced Topics in Cloud Computing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454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127000" y="76200"/>
            <a:ext cx="8940800" cy="6553200"/>
            <a:chOff x="127197" y="76200"/>
            <a:chExt cx="8940603" cy="6553200"/>
          </a:xfrm>
        </p:grpSpPr>
        <p:sp>
          <p:nvSpPr>
            <p:cNvPr id="5" name="Rectangle 4"/>
            <p:cNvSpPr/>
            <p:nvPr/>
          </p:nvSpPr>
          <p:spPr>
            <a:xfrm>
              <a:off x="127197" y="76200"/>
              <a:ext cx="8940603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076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52400"/>
              <a:ext cx="1871663" cy="230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4953091" y="176213"/>
              <a:ext cx="3733718" cy="2468562"/>
            </a:xfrm>
            <a:prstGeom prst="ellipse">
              <a:avLst/>
            </a:prstGeom>
            <a:solidFill>
              <a:schemeClr val="bg1">
                <a:lumMod val="65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827270" y="444500"/>
              <a:ext cx="3276528" cy="2338388"/>
            </a:xfrm>
            <a:prstGeom prst="roundRect">
              <a:avLst>
                <a:gd name="adj" fmla="val 5670"/>
              </a:avLst>
            </a:prstGeom>
            <a:solidFill>
              <a:srgbClr val="F8F8F8"/>
            </a:solidFill>
            <a:ln w="22225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Cloud"/>
            <p:cNvSpPr>
              <a:spLocks noChangeAspect="1" noEditPoints="1" noChangeArrowheads="1"/>
            </p:cNvSpPr>
            <p:nvPr/>
          </p:nvSpPr>
          <p:spPr bwMode="auto">
            <a:xfrm>
              <a:off x="338330" y="3673475"/>
              <a:ext cx="2709802" cy="15081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4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1633702" y="3906838"/>
              <a:ext cx="2709802" cy="15081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4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Cloud"/>
            <p:cNvSpPr>
              <a:spLocks noChangeAspect="1" noEditPoints="1" noChangeArrowheads="1"/>
            </p:cNvSpPr>
            <p:nvPr/>
          </p:nvSpPr>
          <p:spPr bwMode="auto">
            <a:xfrm>
              <a:off x="385954" y="4445000"/>
              <a:ext cx="2708215" cy="15081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4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082" name="Picture 18" descr="\\server3\restrict\ftp_root\clients\white_Whale\5-00430 PDC\Working\David\Art\Exe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989013"/>
              <a:ext cx="741362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9" descr="\\server3\restrict\ftp_root\clients\white_Whale\5-00430 PDC\Working\David\Art\Buy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773113"/>
              <a:ext cx="966788" cy="96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3" descr="C:\Documents and Settings\dave\Local Settings\Temporary Internet Files\Content.IE5\Y4EHQFDJ\MCj0431616000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3221038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8" descr="\\server3\restrict\ftp_root\clients\white_Whale\5-00430 PDC\Working\David\Art\Exe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915988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Straight Arrow Connector 44"/>
            <p:cNvCxnSpPr/>
            <p:nvPr/>
          </p:nvCxnSpPr>
          <p:spPr bwMode="auto">
            <a:xfrm>
              <a:off x="1332083" y="2644775"/>
              <a:ext cx="719121" cy="647700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2051198" y="2932113"/>
              <a:ext cx="576263" cy="1587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10800000" flipV="1">
              <a:off x="2698890" y="2644775"/>
              <a:ext cx="792146" cy="576263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rot="10800000" flipV="1">
              <a:off x="1403519" y="4013200"/>
              <a:ext cx="792146" cy="576263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13" idx="0"/>
            </p:cNvCxnSpPr>
            <p:nvPr/>
          </p:nvCxnSpPr>
          <p:spPr bwMode="auto">
            <a:xfrm rot="16200000" flipH="1">
              <a:off x="2493308" y="4074322"/>
              <a:ext cx="504825" cy="23653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2771914" y="3652838"/>
              <a:ext cx="647686" cy="57626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Cloud 56"/>
            <p:cNvSpPr/>
            <p:nvPr/>
          </p:nvSpPr>
          <p:spPr bwMode="auto">
            <a:xfrm>
              <a:off x="827270" y="4805363"/>
              <a:ext cx="1152500" cy="647700"/>
            </a:xfrm>
            <a:prstGeom prst="cloud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gradFill>
                  <a:gsLst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11" name="Picture 3" descr="C:\Documents and Settings\dave\Local Settings\Temporary Internet Files\Content.IE5\Y4EHQFDJ\MCj04316160000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6000" contrast="30000"/>
            </a:blip>
            <a:srcRect/>
            <a:stretch>
              <a:fillRect/>
            </a:stretch>
          </p:blipFill>
          <p:spPr bwMode="auto">
            <a:xfrm>
              <a:off x="1043220" y="4732890"/>
              <a:ext cx="762037" cy="761997"/>
            </a:xfrm>
            <a:prstGeom prst="rect">
              <a:avLst/>
            </a:prstGeom>
            <a:noFill/>
          </p:spPr>
        </p:pic>
        <p:sp>
          <p:nvSpPr>
            <p:cNvPr id="59" name="Cloud 58"/>
            <p:cNvSpPr/>
            <p:nvPr/>
          </p:nvSpPr>
          <p:spPr bwMode="auto">
            <a:xfrm>
              <a:off x="1763874" y="4516438"/>
              <a:ext cx="792145" cy="649287"/>
            </a:xfrm>
            <a:prstGeom prst="cloud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gradFill>
                  <a:gsLst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0" name="Cloud 59"/>
            <p:cNvSpPr/>
            <p:nvPr/>
          </p:nvSpPr>
          <p:spPr bwMode="auto">
            <a:xfrm>
              <a:off x="2340123" y="4805363"/>
              <a:ext cx="1150913" cy="647700"/>
            </a:xfrm>
            <a:prstGeom prst="cloud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gradFill>
                  <a:gsLst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12" name="Picture 3" descr="C:\Documents and Settings\dave\Local Settings\Temporary Internet Files\Content.IE5\Y4EHQFDJ\MCj04316160000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334" y="4300844"/>
              <a:ext cx="762037" cy="761997"/>
            </a:xfrm>
            <a:prstGeom prst="rect">
              <a:avLst/>
            </a:prstGeom>
            <a:noFill/>
          </p:spPr>
        </p:pic>
        <p:pic>
          <p:nvPicPr>
            <p:cNvPr id="13" name="Picture 3" descr="C:\Documents and Settings\dave\Local Settings\Temporary Internet Files\Content.IE5\Y4EHQFDJ\MCj04316160000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6000" contrast="30000"/>
            </a:blip>
            <a:srcRect/>
            <a:stretch>
              <a:fillRect/>
            </a:stretch>
          </p:blipFill>
          <p:spPr bwMode="auto">
            <a:xfrm>
              <a:off x="2483449" y="4444859"/>
              <a:ext cx="762037" cy="761997"/>
            </a:xfrm>
            <a:prstGeom prst="rect">
              <a:avLst/>
            </a:prstGeom>
            <a:noFill/>
          </p:spPr>
        </p:pic>
        <p:sp>
          <p:nvSpPr>
            <p:cNvPr id="61" name="Cloud 60"/>
            <p:cNvSpPr/>
            <p:nvPr/>
          </p:nvSpPr>
          <p:spPr bwMode="auto">
            <a:xfrm>
              <a:off x="3132269" y="4660900"/>
              <a:ext cx="792145" cy="431800"/>
            </a:xfrm>
            <a:prstGeom prst="cloud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gradFill>
                  <a:gsLst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14" name="Picture 3" descr="C:\Documents and Settings\dave\Local Settings\Temporary Internet Files\Content.IE5\Y4EHQFDJ\MCj04316160000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6000" contrast="30000"/>
            </a:blip>
            <a:srcRect/>
            <a:stretch>
              <a:fillRect/>
            </a:stretch>
          </p:blipFill>
          <p:spPr bwMode="auto">
            <a:xfrm>
              <a:off x="3131552" y="4228836"/>
              <a:ext cx="762037" cy="761997"/>
            </a:xfrm>
            <a:prstGeom prst="rect">
              <a:avLst/>
            </a:prstGeom>
            <a:noFill/>
          </p:spPr>
        </p:pic>
        <p:pic>
          <p:nvPicPr>
            <p:cNvPr id="3100" name="Picture 22" descr="C:\Documents and Settings\sonu\Desktop\dolla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90" y="3292475"/>
              <a:ext cx="917575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3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975" y="4156075"/>
              <a:ext cx="309562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ounded Rectangle 95"/>
            <p:cNvSpPr/>
            <p:nvPr/>
          </p:nvSpPr>
          <p:spPr bwMode="auto">
            <a:xfrm>
              <a:off x="6227826" y="4373563"/>
              <a:ext cx="2089104" cy="574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AU" sz="1600" dirty="0">
                  <a:solidFill>
                    <a:srgbClr val="000000"/>
                  </a:solidFill>
                </a:rPr>
                <a:t>Reducing Power Cost and Carbon Emission</a:t>
              </a:r>
            </a:p>
          </p:txBody>
        </p:sp>
        <p:sp>
          <p:nvSpPr>
            <p:cNvPr id="98" name="Rounded Rectangle 97"/>
            <p:cNvSpPr/>
            <p:nvPr/>
          </p:nvSpPr>
          <p:spPr bwMode="auto">
            <a:xfrm>
              <a:off x="5724599" y="2495550"/>
              <a:ext cx="2808226" cy="576263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AU" sz="1600" dirty="0">
                  <a:solidFill>
                    <a:srgbClr val="000000"/>
                  </a:solidFill>
                </a:rPr>
                <a:t>Reducing Power Cost and Maximizing Revenue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764389" y="669925"/>
              <a:ext cx="1371570" cy="228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prstClr val="black"/>
                  </a:solidFill>
                  <a:latin typeface="Arial"/>
                  <a:cs typeface="Arial"/>
                </a:rPr>
                <a:t>Revenue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6781849" y="1547813"/>
              <a:ext cx="1750974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prstClr val="black"/>
                  </a:solidFill>
                  <a:latin typeface="Arial"/>
                  <a:cs typeface="Arial"/>
                </a:rPr>
                <a:t>Power Consumption</a:t>
              </a: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1114600" y="5702300"/>
              <a:ext cx="1944645" cy="501650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Cloud Data Center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1027290" y="261938"/>
              <a:ext cx="1944644" cy="500062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User Applications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 rot="18965457">
              <a:off x="3400550" y="2430463"/>
              <a:ext cx="2571693" cy="1116012"/>
            </a:xfrm>
            <a:prstGeom prst="rightArrow">
              <a:avLst>
                <a:gd name="adj1" fmla="val 50092"/>
                <a:gd name="adj2" fmla="val 53575"/>
              </a:avLst>
            </a:prstGeom>
            <a:gradFill>
              <a:gsLst>
                <a:gs pos="0">
                  <a:srgbClr val="0D7D12"/>
                </a:gs>
                <a:gs pos="50000">
                  <a:srgbClr val="92D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0"/>
            </a:gradFill>
            <a:ln w="19050">
              <a:solidFill>
                <a:srgbClr val="7EC2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18288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rgbClr val="07450A"/>
                  </a:solidFill>
                </a:rPr>
                <a:t>Green Cloud Solution</a:t>
              </a:r>
            </a:p>
          </p:txBody>
        </p:sp>
        <p:pic>
          <p:nvPicPr>
            <p:cNvPr id="3109" name="Picture 29" descr="C:\Documents and Settings\sonu\Local Settings\Temporary Internet Files\Content.IE5\XBFU3ZBP\MC900297993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138" y="4819650"/>
              <a:ext cx="1744662" cy="150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reeform 2"/>
            <p:cNvSpPr/>
            <p:nvPr/>
          </p:nvSpPr>
          <p:spPr>
            <a:xfrm>
              <a:off x="3292602" y="5400675"/>
              <a:ext cx="1212823" cy="668338"/>
            </a:xfrm>
            <a:custGeom>
              <a:avLst/>
              <a:gdLst>
                <a:gd name="connsiteX0" fmla="*/ 21734 w 1212359"/>
                <a:gd name="connsiteY0" fmla="*/ 0 h 668868"/>
                <a:gd name="connsiteX1" fmla="*/ 40784 w 1212359"/>
                <a:gd name="connsiteY1" fmla="*/ 381000 h 668868"/>
                <a:gd name="connsiteX2" fmla="*/ 393209 w 1212359"/>
                <a:gd name="connsiteY2" fmla="*/ 180975 h 668868"/>
                <a:gd name="connsiteX3" fmla="*/ 621809 w 1212359"/>
                <a:gd name="connsiteY3" fmla="*/ 57150 h 668868"/>
                <a:gd name="connsiteX4" fmla="*/ 764684 w 1212359"/>
                <a:gd name="connsiteY4" fmla="*/ 228600 h 668868"/>
                <a:gd name="connsiteX5" fmla="*/ 764684 w 1212359"/>
                <a:gd name="connsiteY5" fmla="*/ 533400 h 668868"/>
                <a:gd name="connsiteX6" fmla="*/ 926609 w 1212359"/>
                <a:gd name="connsiteY6" fmla="*/ 666750 h 668868"/>
                <a:gd name="connsiteX7" fmla="*/ 1212359 w 1212359"/>
                <a:gd name="connsiteY7" fmla="*/ 438150 h 66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359" h="668868">
                  <a:moveTo>
                    <a:pt x="21734" y="0"/>
                  </a:moveTo>
                  <a:cubicBezTo>
                    <a:pt x="303" y="175419"/>
                    <a:pt x="-21128" y="350838"/>
                    <a:pt x="40784" y="381000"/>
                  </a:cubicBezTo>
                  <a:cubicBezTo>
                    <a:pt x="102696" y="411162"/>
                    <a:pt x="296372" y="234950"/>
                    <a:pt x="393209" y="180975"/>
                  </a:cubicBezTo>
                  <a:cubicBezTo>
                    <a:pt x="490046" y="127000"/>
                    <a:pt x="559897" y="49213"/>
                    <a:pt x="621809" y="57150"/>
                  </a:cubicBezTo>
                  <a:cubicBezTo>
                    <a:pt x="683721" y="65087"/>
                    <a:pt x="740872" y="149225"/>
                    <a:pt x="764684" y="228600"/>
                  </a:cubicBezTo>
                  <a:cubicBezTo>
                    <a:pt x="788496" y="307975"/>
                    <a:pt x="737697" y="460375"/>
                    <a:pt x="764684" y="533400"/>
                  </a:cubicBezTo>
                  <a:cubicBezTo>
                    <a:pt x="791672" y="606425"/>
                    <a:pt x="851997" y="682625"/>
                    <a:pt x="926609" y="666750"/>
                  </a:cubicBezTo>
                  <a:cubicBezTo>
                    <a:pt x="1001221" y="650875"/>
                    <a:pt x="1106790" y="544512"/>
                    <a:pt x="1212359" y="438150"/>
                  </a:cubicBezTo>
                </a:path>
              </a:pathLst>
            </a:custGeom>
            <a:ln>
              <a:solidFill>
                <a:srgbClr val="000000"/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8" name="Picture 26" descr="MCj0437095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79117" flipH="1">
              <a:off x="2167090" y="1749425"/>
              <a:ext cx="663560" cy="6635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Picture 30" descr="MCj04413390000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78295" y="1760538"/>
              <a:ext cx="703247" cy="703262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113" name="Group 3"/>
            <p:cNvGrpSpPr>
              <a:grpSpLocks/>
            </p:cNvGrpSpPr>
            <p:nvPr/>
          </p:nvGrpSpPr>
          <p:grpSpPr bwMode="auto">
            <a:xfrm>
              <a:off x="914400" y="1822451"/>
              <a:ext cx="977900" cy="727226"/>
              <a:chOff x="914400" y="1822451"/>
              <a:chExt cx="977900" cy="727226"/>
            </a:xfrm>
          </p:grpSpPr>
          <p:pic>
            <p:nvPicPr>
              <p:cNvPr id="3123" name="Picture 45" descr="C:\Users\aneka\AppData\Local\Microsoft\Windows\Temporary Internet Files\Content.IE5\G1WPSVHO\MC900441715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1822451"/>
                <a:ext cx="673100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24" descr="MCj04369200000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914580" y="1939925"/>
                <a:ext cx="609586" cy="609600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6" name="Cloud 65"/>
            <p:cNvSpPr/>
            <p:nvPr/>
          </p:nvSpPr>
          <p:spPr bwMode="auto">
            <a:xfrm>
              <a:off x="4505426" y="4506913"/>
              <a:ext cx="792146" cy="431800"/>
            </a:xfrm>
            <a:prstGeom prst="clou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gradFill>
                  <a:gsLst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7" name="Cloud 66"/>
            <p:cNvSpPr/>
            <p:nvPr/>
          </p:nvSpPr>
          <p:spPr bwMode="auto">
            <a:xfrm>
              <a:off x="4900705" y="4552950"/>
              <a:ext cx="792145" cy="431800"/>
            </a:xfrm>
            <a:prstGeom prst="clou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gradFill>
                  <a:gsLst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8" name="Cloud 67"/>
            <p:cNvSpPr/>
            <p:nvPr/>
          </p:nvSpPr>
          <p:spPr bwMode="auto">
            <a:xfrm>
              <a:off x="4751483" y="4156075"/>
              <a:ext cx="792145" cy="431800"/>
            </a:xfrm>
            <a:prstGeom prst="clou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gradFill>
                  <a:gsLst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Cloud 68"/>
            <p:cNvSpPr/>
            <p:nvPr/>
          </p:nvSpPr>
          <p:spPr bwMode="auto">
            <a:xfrm>
              <a:off x="5257884" y="4244975"/>
              <a:ext cx="792146" cy="431800"/>
            </a:xfrm>
            <a:prstGeom prst="clou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gradFill>
                  <a:gsLst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70" name="Picture 26" descr="MCj0437095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79117" flipH="1">
              <a:off x="765358" y="4833938"/>
              <a:ext cx="663560" cy="6635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" name="Picture 30" descr="MCj04413390000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35371" y="4865688"/>
              <a:ext cx="527038" cy="52705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120" name="Group 71"/>
            <p:cNvGrpSpPr>
              <a:grpSpLocks/>
            </p:cNvGrpSpPr>
            <p:nvPr/>
          </p:nvGrpSpPr>
          <p:grpSpPr bwMode="auto">
            <a:xfrm>
              <a:off x="2343665" y="4444739"/>
              <a:ext cx="618123" cy="437168"/>
              <a:chOff x="914400" y="1822451"/>
              <a:chExt cx="977900" cy="727226"/>
            </a:xfrm>
          </p:grpSpPr>
          <p:pic>
            <p:nvPicPr>
              <p:cNvPr id="3121" name="Picture 45" descr="C:\Users\aneka\AppData\Local\Microsoft\Windows\Temporary Internet Files\Content.IE5\G1WPSVHO\MC900441715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1822451"/>
                <a:ext cx="673100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24" descr="MCj04369200000[1]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913819" y="1939080"/>
                <a:ext cx="610282" cy="610025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4302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89"/>
          <p:cNvGrpSpPr/>
          <p:nvPr/>
        </p:nvGrpSpPr>
        <p:grpSpPr>
          <a:xfrm>
            <a:off x="75306" y="204397"/>
            <a:ext cx="8971878" cy="6562165"/>
            <a:chOff x="75306" y="204397"/>
            <a:chExt cx="8971878" cy="6562165"/>
          </a:xfrm>
        </p:grpSpPr>
        <p:sp>
          <p:nvSpPr>
            <p:cNvPr id="189" name="Rectangle 188"/>
            <p:cNvSpPr/>
            <p:nvPr/>
          </p:nvSpPr>
          <p:spPr>
            <a:xfrm>
              <a:off x="75306" y="204397"/>
              <a:ext cx="8971878" cy="6562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20671" y="686773"/>
              <a:ext cx="2416283" cy="1775853"/>
              <a:chOff x="258679" y="221833"/>
              <a:chExt cx="2416283" cy="1775853"/>
            </a:xfrm>
          </p:grpSpPr>
          <p:pic>
            <p:nvPicPr>
              <p:cNvPr id="5" name="Picture 2" descr="C:\Documents and Settings\csve\Local Settings\Temporary Internet Files\Content.IE5\4PQ7052J\MC900432623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00007" y="639363"/>
                <a:ext cx="583195" cy="547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pic>
            <p:nvPicPr>
              <p:cNvPr id="6" name="Picture 2" descr="C:\Users\csve\AppData\Local\Microsoft\Windows\Temporary Internet Files\Content.IE5\MH53Z2QL\MC900432626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96279" y="424294"/>
                <a:ext cx="528101" cy="531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  <p:pic>
            <p:nvPicPr>
              <p:cNvPr id="7" name="Picture 2" descr="C:\Users\csve\AppData\Local\Microsoft\Windows\Temporary Internet Files\Content.IE5\E1OQRTWO\MC900432624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5964" y="424187"/>
                <a:ext cx="518998" cy="518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  <p:pic>
            <p:nvPicPr>
              <p:cNvPr id="8" name="Picture 4" descr="C:\Documents and Settings\Administrator\Local Settings\Temporary Internet Files\Content.IE5\0NG589SB\MCj0432622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080097" y="1412548"/>
                <a:ext cx="559558" cy="56413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2" descr="C:\Users\csve\AppData\Local\Microsoft\Windows\Temporary Internet Files\Content.IE5\E1OQRTWO\MC900433944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89164" y="1167637"/>
                <a:ext cx="672154" cy="6571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  <p:sp>
            <p:nvSpPr>
              <p:cNvPr id="14" name="Freeform 13"/>
              <p:cNvSpPr/>
              <p:nvPr/>
            </p:nvSpPr>
            <p:spPr>
              <a:xfrm>
                <a:off x="1481138" y="542131"/>
                <a:ext cx="747712" cy="81757"/>
              </a:xfrm>
              <a:custGeom>
                <a:avLst/>
                <a:gdLst>
                  <a:gd name="connsiteX0" fmla="*/ 0 w 747712"/>
                  <a:gd name="connsiteY0" fmla="*/ 81757 h 81757"/>
                  <a:gd name="connsiteX1" fmla="*/ 352425 w 747712"/>
                  <a:gd name="connsiteY1" fmla="*/ 794 h 81757"/>
                  <a:gd name="connsiteX2" fmla="*/ 747712 w 747712"/>
                  <a:gd name="connsiteY2" fmla="*/ 76994 h 8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712" h="81757">
                    <a:moveTo>
                      <a:pt x="0" y="81757"/>
                    </a:moveTo>
                    <a:cubicBezTo>
                      <a:pt x="113903" y="41672"/>
                      <a:pt x="227806" y="1588"/>
                      <a:pt x="352425" y="794"/>
                    </a:cubicBezTo>
                    <a:cubicBezTo>
                      <a:pt x="477044" y="0"/>
                      <a:pt x="612378" y="38497"/>
                      <a:pt x="747712" y="76994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218841">
                <a:off x="1609725" y="1552575"/>
                <a:ext cx="400050" cy="123825"/>
              </a:xfrm>
              <a:custGeom>
                <a:avLst/>
                <a:gdLst>
                  <a:gd name="connsiteX0" fmla="*/ 0 w 400050"/>
                  <a:gd name="connsiteY0" fmla="*/ 123825 h 123825"/>
                  <a:gd name="connsiteX1" fmla="*/ 152400 w 400050"/>
                  <a:gd name="connsiteY1" fmla="*/ 28575 h 123825"/>
                  <a:gd name="connsiteX2" fmla="*/ 400050 w 400050"/>
                  <a:gd name="connsiteY2" fmla="*/ 0 h 123825"/>
                  <a:gd name="connsiteX3" fmla="*/ 400050 w 400050"/>
                  <a:gd name="connsiteY3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123825">
                    <a:moveTo>
                      <a:pt x="0" y="123825"/>
                    </a:moveTo>
                    <a:cubicBezTo>
                      <a:pt x="42862" y="86518"/>
                      <a:pt x="85725" y="49212"/>
                      <a:pt x="152400" y="28575"/>
                    </a:cubicBezTo>
                    <a:cubicBezTo>
                      <a:pt x="219075" y="7938"/>
                      <a:pt x="400050" y="0"/>
                      <a:pt x="400050" y="0"/>
                    </a:cubicBezTo>
                    <a:lnTo>
                      <a:pt x="400050" y="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823913" y="1190625"/>
                <a:ext cx="347663" cy="34766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1169193" y="1164431"/>
                <a:ext cx="376238" cy="9525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233612" y="1023940"/>
                <a:ext cx="185740" cy="52387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258679" y="221833"/>
                <a:ext cx="765259" cy="2687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Users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266592" y="1728981"/>
                <a:ext cx="765259" cy="2687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Brokers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429621" y="362607"/>
              <a:ext cx="2971179" cy="1651535"/>
              <a:chOff x="3429621" y="362607"/>
              <a:chExt cx="2971179" cy="165153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512663" y="772510"/>
                <a:ext cx="2888137" cy="1040524"/>
              </a:xfrm>
              <a:prstGeom prst="ellipse">
                <a:avLst/>
              </a:prstGeom>
              <a:solidFill>
                <a:srgbClr val="FFFFF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3429621" y="1258354"/>
                <a:ext cx="1511698" cy="75578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28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028132" y="362607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448548" y="404649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900496" y="446691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5347180" y="451946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csve\AppData\Local\Microsoft\Windows\Temporary Internet Files\Content.IE5\M512EYDP\MC900432614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2665" y="893384"/>
                <a:ext cx="534645" cy="534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C:\Users\csve\AppData\Local\Microsoft\Windows\Temporary Internet Files\Content.IE5\M512EYDP\MC900432614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154" y="903894"/>
                <a:ext cx="534645" cy="534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5014607" y="1525116"/>
                <a:ext cx="1323128" cy="31945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Compute Cloud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6649442" y="343270"/>
              <a:ext cx="2241060" cy="2291442"/>
            </a:xfrm>
            <a:prstGeom prst="roundRect">
              <a:avLst>
                <a:gd name="adj" fmla="val 1061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stCxn id="27" idx="6"/>
            </p:cNvCxnSpPr>
            <p:nvPr/>
          </p:nvCxnSpPr>
          <p:spPr>
            <a:xfrm flipV="1">
              <a:off x="6400800" y="464457"/>
              <a:ext cx="246743" cy="82831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7" idx="6"/>
            </p:cNvCxnSpPr>
            <p:nvPr/>
          </p:nvCxnSpPr>
          <p:spPr>
            <a:xfrm>
              <a:off x="6400800" y="1292772"/>
              <a:ext cx="278969" cy="12179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7671662" y="433679"/>
              <a:ext cx="1131366" cy="914674"/>
              <a:chOff x="7671662" y="433679"/>
              <a:chExt cx="1131366" cy="914674"/>
            </a:xfrm>
          </p:grpSpPr>
          <p:pic>
            <p:nvPicPr>
              <p:cNvPr id="39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079819" y="922013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Rounded Rectangle 39"/>
              <p:cNvSpPr/>
              <p:nvPr/>
            </p:nvSpPr>
            <p:spPr>
              <a:xfrm>
                <a:off x="7671662" y="433679"/>
                <a:ext cx="1131366" cy="914674"/>
              </a:xfrm>
              <a:prstGeom prst="roundRect">
                <a:avLst>
                  <a:gd name="adj" fmla="val 10619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41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418195" y="919433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736283" y="919433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Text Box 5"/>
              <p:cNvSpPr txBox="1">
                <a:spLocks noChangeArrowheads="1"/>
              </p:cNvSpPr>
              <p:nvPr/>
            </p:nvSpPr>
            <p:spPr bwMode="auto">
              <a:xfrm>
                <a:off x="7795647" y="544715"/>
                <a:ext cx="897368" cy="2611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Pool Node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754679" y="1453981"/>
              <a:ext cx="2032860" cy="914674"/>
              <a:chOff x="7671662" y="433679"/>
              <a:chExt cx="2032860" cy="914674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7671662" y="433679"/>
                <a:ext cx="2032860" cy="914674"/>
              </a:xfrm>
              <a:prstGeom prst="roundRect">
                <a:avLst>
                  <a:gd name="adj" fmla="val 10619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46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048823" y="922013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371701" y="919433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736283" y="919433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" name="Text Box 5"/>
              <p:cNvSpPr txBox="1">
                <a:spLocks noChangeArrowheads="1"/>
              </p:cNvSpPr>
              <p:nvPr/>
            </p:nvSpPr>
            <p:spPr bwMode="auto">
              <a:xfrm>
                <a:off x="7749153" y="544715"/>
                <a:ext cx="897368" cy="2611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Pool Node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2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694579" y="932351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017461" y="929768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340339" y="927188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030376" y="555226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368756" y="568140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717827" y="552643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891579" y="2492335"/>
              <a:ext cx="1802969" cy="2508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Cluster (VM Pool)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3262" y="4963020"/>
              <a:ext cx="2971179" cy="1651535"/>
              <a:chOff x="3429621" y="362607"/>
              <a:chExt cx="2971179" cy="1651535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512663" y="772510"/>
                <a:ext cx="2888137" cy="1040524"/>
              </a:xfrm>
              <a:prstGeom prst="ellipse">
                <a:avLst/>
              </a:prstGeom>
              <a:solidFill>
                <a:srgbClr val="FFFFF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3429621" y="1258354"/>
                <a:ext cx="1511698" cy="75578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66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028132" y="362607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6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448548" y="404649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68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900496" y="446691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69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5347180" y="451946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70" name="Picture 2" descr="C:\Users\csve\AppData\Local\Microsoft\Windows\Temporary Internet Files\Content.IE5\M512EYDP\MC900432614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2665" y="893384"/>
                <a:ext cx="534645" cy="534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csve\AppData\Local\Microsoft\Windows\Temporary Internet Files\Content.IE5\M512EYDP\MC900432614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154" y="903894"/>
                <a:ext cx="534645" cy="534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Text Box 5"/>
              <p:cNvSpPr txBox="1">
                <a:spLocks noChangeArrowheads="1"/>
              </p:cNvSpPr>
              <p:nvPr/>
            </p:nvSpPr>
            <p:spPr bwMode="auto">
              <a:xfrm>
                <a:off x="5014607" y="1525116"/>
                <a:ext cx="1323128" cy="31945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Compute Cloud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6276814" y="3479546"/>
              <a:ext cx="2598549" cy="1040524"/>
            </a:xfrm>
            <a:prstGeom prst="ellipse">
              <a:avLst/>
            </a:prstGeom>
            <a:solidFill>
              <a:srgbClr val="FFFFFF">
                <a:alpha val="16000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loud"/>
            <p:cNvSpPr>
              <a:spLocks noChangeAspect="1" noEditPoints="1" noChangeArrowheads="1"/>
            </p:cNvSpPr>
            <p:nvPr/>
          </p:nvSpPr>
          <p:spPr bwMode="auto">
            <a:xfrm rot="694213">
              <a:off x="6393055" y="4014919"/>
              <a:ext cx="1032328" cy="612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/>
            </a:p>
          </p:txBody>
        </p:sp>
        <p:pic>
          <p:nvPicPr>
            <p:cNvPr id="77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7202075" y="3173677"/>
              <a:ext cx="591164" cy="1144584"/>
            </a:xfrm>
            <a:prstGeom prst="rect">
              <a:avLst/>
            </a:prstGeom>
            <a:noFill/>
          </p:spPr>
        </p:pic>
        <p:pic>
          <p:nvPicPr>
            <p:cNvPr id="78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7654023" y="3215719"/>
              <a:ext cx="591164" cy="1144584"/>
            </a:xfrm>
            <a:prstGeom prst="rect">
              <a:avLst/>
            </a:prstGeom>
            <a:noFill/>
          </p:spPr>
        </p:pic>
        <p:pic>
          <p:nvPicPr>
            <p:cNvPr id="79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8100707" y="3220974"/>
              <a:ext cx="591164" cy="1144584"/>
            </a:xfrm>
            <a:prstGeom prst="rect">
              <a:avLst/>
            </a:prstGeom>
            <a:noFill/>
          </p:spPr>
        </p:pic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7489170" y="4232152"/>
              <a:ext cx="1127888" cy="32435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Storage Cloud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0764" y="3764997"/>
              <a:ext cx="450541" cy="45054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625" y="3808908"/>
              <a:ext cx="392965" cy="392965"/>
            </a:xfrm>
            <a:prstGeom prst="rect">
              <a:avLst/>
            </a:prstGeom>
          </p:spPr>
        </p:pic>
        <p:sp>
          <p:nvSpPr>
            <p:cNvPr id="85" name="Oval 84"/>
            <p:cNvSpPr/>
            <p:nvPr/>
          </p:nvSpPr>
          <p:spPr>
            <a:xfrm>
              <a:off x="3673098" y="5612854"/>
              <a:ext cx="1991533" cy="1040524"/>
            </a:xfrm>
            <a:prstGeom prst="ellipse">
              <a:avLst/>
            </a:prstGeom>
            <a:solidFill>
              <a:srgbClr val="FFFFFF">
                <a:alpha val="16000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loud"/>
            <p:cNvSpPr>
              <a:spLocks noChangeAspect="1" noEditPoints="1" noChangeArrowheads="1"/>
            </p:cNvSpPr>
            <p:nvPr/>
          </p:nvSpPr>
          <p:spPr bwMode="auto">
            <a:xfrm rot="694213">
              <a:off x="3502314" y="6054510"/>
              <a:ext cx="960562" cy="56989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pic>
          <p:nvPicPr>
            <p:cNvPr id="88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443291" y="5349027"/>
              <a:ext cx="591164" cy="1144584"/>
            </a:xfrm>
            <a:prstGeom prst="rect">
              <a:avLst/>
            </a:prstGeom>
            <a:noFill/>
          </p:spPr>
        </p:pic>
        <p:pic>
          <p:nvPicPr>
            <p:cNvPr id="89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889975" y="5354282"/>
              <a:ext cx="591164" cy="1144584"/>
            </a:xfrm>
            <a:prstGeom prst="rect">
              <a:avLst/>
            </a:prstGeom>
            <a:noFill/>
          </p:spPr>
        </p:pic>
        <p:sp>
          <p:nvSpPr>
            <p:cNvPr id="90" name="Text Box 5"/>
            <p:cNvSpPr txBox="1">
              <a:spLocks noChangeArrowheads="1"/>
            </p:cNvSpPr>
            <p:nvPr/>
          </p:nvSpPr>
          <p:spPr bwMode="auto">
            <a:xfrm>
              <a:off x="4510908" y="6349962"/>
              <a:ext cx="1127888" cy="32435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Storage Cloud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893" y="5942216"/>
              <a:ext cx="392965" cy="392965"/>
            </a:xfrm>
            <a:prstGeom prst="rect">
              <a:avLst/>
            </a:prstGeom>
          </p:spPr>
        </p:pic>
        <p:sp>
          <p:nvSpPr>
            <p:cNvPr id="101" name="Oval 100"/>
            <p:cNvSpPr/>
            <p:nvPr/>
          </p:nvSpPr>
          <p:spPr>
            <a:xfrm>
              <a:off x="3292152" y="2466466"/>
              <a:ext cx="2829680" cy="2384504"/>
            </a:xfrm>
            <a:prstGeom prst="ellipse">
              <a:avLst/>
            </a:prstGeom>
            <a:solidFill>
              <a:srgbClr val="FFFFFF">
                <a:alpha val="16000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945006" y="4557048"/>
              <a:ext cx="1586139" cy="37694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Cloud Exchange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04" name="Picture 3" descr="C:\Documents and Settings\Administrator\Local Settings\Temporary Internet Files\Content.IE5\0NG589SB\MCj04316310000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48530" y="2761040"/>
              <a:ext cx="707124" cy="7071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3685868" y="2773565"/>
              <a:ext cx="956472" cy="855896"/>
              <a:chOff x="3601460" y="2942381"/>
              <a:chExt cx="956472" cy="855896"/>
            </a:xfrm>
          </p:grpSpPr>
          <p:pic>
            <p:nvPicPr>
              <p:cNvPr id="105" name="Picture 104" descr="text_x_log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803455" y="2942381"/>
                <a:ext cx="509121" cy="509121"/>
              </a:xfrm>
              <a:prstGeom prst="rect">
                <a:avLst/>
              </a:prstGeom>
            </p:spPr>
          </p:pic>
          <p:pic>
            <p:nvPicPr>
              <p:cNvPr id="106" name="Picture 105" descr="text_x_log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893863" y="3063785"/>
                <a:ext cx="509121" cy="509121"/>
              </a:xfrm>
              <a:prstGeom prst="rect">
                <a:avLst/>
              </a:prstGeom>
            </p:spPr>
          </p:pic>
          <p:sp>
            <p:nvSpPr>
              <p:cNvPr id="107" name="Rectangle 106"/>
              <p:cNvSpPr/>
              <p:nvPr/>
            </p:nvSpPr>
            <p:spPr>
              <a:xfrm>
                <a:off x="3601460" y="3531578"/>
                <a:ext cx="956472" cy="26669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Directory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5104358" y="3276007"/>
              <a:ext cx="578989" cy="28311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Bank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10" name="Picture 62" descr="Auctio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91624" y="351882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Rectangle 110"/>
            <p:cNvSpPr/>
            <p:nvPr/>
          </p:nvSpPr>
          <p:spPr>
            <a:xfrm>
              <a:off x="4252532" y="3990387"/>
              <a:ext cx="1169830" cy="2690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Auctioneer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18" name="Straight Arrow Connector 117"/>
            <p:cNvCxnSpPr>
              <a:endCxn id="101" idx="5"/>
            </p:cNvCxnSpPr>
            <p:nvPr/>
          </p:nvCxnSpPr>
          <p:spPr>
            <a:xfrm rot="16200000" flipV="1">
              <a:off x="5476077" y="4733127"/>
              <a:ext cx="1089407" cy="62669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Hexagon 113"/>
            <p:cNvSpPr/>
            <p:nvPr/>
          </p:nvSpPr>
          <p:spPr>
            <a:xfrm rot="5400000">
              <a:off x="6202972" y="5491242"/>
              <a:ext cx="344661" cy="298646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Arrow Connector 119"/>
            <p:cNvCxnSpPr>
              <a:endCxn id="101" idx="6"/>
            </p:cNvCxnSpPr>
            <p:nvPr/>
          </p:nvCxnSpPr>
          <p:spPr>
            <a:xfrm rot="10800000">
              <a:off x="6121833" y="3658719"/>
              <a:ext cx="688543" cy="16080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Hexagon 112"/>
            <p:cNvSpPr/>
            <p:nvPr/>
          </p:nvSpPr>
          <p:spPr>
            <a:xfrm rot="5400000">
              <a:off x="6650647" y="3652916"/>
              <a:ext cx="344661" cy="298646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rot="5400000" flipH="1" flipV="1">
              <a:off x="3743327" y="5210175"/>
              <a:ext cx="895348" cy="36195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Hexagon 114"/>
            <p:cNvSpPr/>
            <p:nvPr/>
          </p:nvSpPr>
          <p:spPr>
            <a:xfrm rot="5400000">
              <a:off x="3840772" y="5681743"/>
              <a:ext cx="344661" cy="298646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rot="16200000" flipH="1">
              <a:off x="3667125" y="1828800"/>
              <a:ext cx="89535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Hexagon 111"/>
            <p:cNvSpPr/>
            <p:nvPr/>
          </p:nvSpPr>
          <p:spPr>
            <a:xfrm rot="5400000">
              <a:off x="3697895" y="1414540"/>
              <a:ext cx="344661" cy="298646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53" name="Picture 6" descr="C:\Documents and Settings\Administrator\Local Settings\Temporary Internet Files\Content.IE5\AD85KTOH\MCj04421470000[1]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35162" y="750391"/>
              <a:ext cx="489911" cy="516755"/>
            </a:xfrm>
            <a:prstGeom prst="rect">
              <a:avLst/>
            </a:prstGeom>
            <a:noFill/>
          </p:spPr>
        </p:pic>
        <p:sp>
          <p:nvSpPr>
            <p:cNvPr id="154" name="Text Box 5"/>
            <p:cNvSpPr txBox="1">
              <a:spLocks noChangeArrowheads="1"/>
            </p:cNvSpPr>
            <p:nvPr/>
          </p:nvSpPr>
          <p:spPr bwMode="auto">
            <a:xfrm>
              <a:off x="6860745" y="428625"/>
              <a:ext cx="635430" cy="2762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VMM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55" name="Straight Arrow Connector 154"/>
            <p:cNvCxnSpPr/>
            <p:nvPr/>
          </p:nvCxnSpPr>
          <p:spPr>
            <a:xfrm rot="16200000" flipH="1">
              <a:off x="7071606" y="1347083"/>
              <a:ext cx="218757" cy="173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7406023" y="1008769"/>
              <a:ext cx="261602" cy="88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rot="16200000" flipV="1">
              <a:off x="1223964" y="2795589"/>
              <a:ext cx="1762124" cy="110489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endCxn id="101" idx="2"/>
            </p:cNvCxnSpPr>
            <p:nvPr/>
          </p:nvCxnSpPr>
          <p:spPr>
            <a:xfrm>
              <a:off x="1619247" y="2457449"/>
              <a:ext cx="1672905" cy="120126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endCxn id="101" idx="1"/>
            </p:cNvCxnSpPr>
            <p:nvPr/>
          </p:nvCxnSpPr>
          <p:spPr>
            <a:xfrm>
              <a:off x="2647950" y="2238375"/>
              <a:ext cx="1058599" cy="57729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184"/>
            <p:cNvGrpSpPr/>
            <p:nvPr/>
          </p:nvGrpSpPr>
          <p:grpSpPr>
            <a:xfrm>
              <a:off x="263471" y="3848100"/>
              <a:ext cx="2851204" cy="2256455"/>
              <a:chOff x="263471" y="4200525"/>
              <a:chExt cx="2851204" cy="2256455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263471" y="4200525"/>
                <a:ext cx="2851204" cy="2091948"/>
              </a:xfrm>
              <a:prstGeom prst="roundRect">
                <a:avLst>
                  <a:gd name="adj" fmla="val 8975"/>
                </a:avLst>
              </a:prstGeom>
              <a:solidFill>
                <a:srgbClr val="FFFFFF">
                  <a:alpha val="34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5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586618" y="4401425"/>
                <a:ext cx="591164" cy="1144584"/>
              </a:xfrm>
              <a:prstGeom prst="rect">
                <a:avLst/>
              </a:prstGeom>
              <a:noFill/>
            </p:spPr>
          </p:pic>
          <p:sp>
            <p:nvSpPr>
              <p:cNvPr id="96" name="Rectangle 95"/>
              <p:cNvSpPr/>
              <p:nvPr/>
            </p:nvSpPr>
            <p:spPr>
              <a:xfrm>
                <a:off x="453118" y="6162513"/>
                <a:ext cx="2212590" cy="29446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Enterprise IT Consumer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7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62590" y="5567813"/>
                <a:ext cx="646298" cy="650607"/>
              </a:xfrm>
              <a:prstGeom prst="rect">
                <a:avLst/>
              </a:prstGeom>
              <a:noFill/>
            </p:spPr>
          </p:pic>
          <p:pic>
            <p:nvPicPr>
              <p:cNvPr id="98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148934" y="5580731"/>
                <a:ext cx="646298" cy="650607"/>
              </a:xfrm>
              <a:prstGeom prst="rect">
                <a:avLst/>
              </a:prstGeom>
              <a:noFill/>
            </p:spPr>
          </p:pic>
          <p:pic>
            <p:nvPicPr>
              <p:cNvPr id="99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737858" y="5580731"/>
                <a:ext cx="646298" cy="650607"/>
              </a:xfrm>
              <a:prstGeom prst="rect">
                <a:avLst/>
              </a:prstGeom>
              <a:noFill/>
            </p:spPr>
          </p:pic>
          <p:pic>
            <p:nvPicPr>
              <p:cNvPr id="100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324202" y="5593649"/>
                <a:ext cx="646298" cy="650607"/>
              </a:xfrm>
              <a:prstGeom prst="rect">
                <a:avLst/>
              </a:prstGeom>
              <a:noFill/>
            </p:spPr>
          </p:pic>
          <p:cxnSp>
            <p:nvCxnSpPr>
              <p:cNvPr id="133" name="Straight Arrow Connector 132"/>
              <p:cNvCxnSpPr/>
              <p:nvPr/>
            </p:nvCxnSpPr>
            <p:spPr>
              <a:xfrm flipV="1">
                <a:off x="1190625" y="4533902"/>
                <a:ext cx="1295400" cy="2857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rot="16200000" flipH="1">
                <a:off x="581026" y="5486400"/>
                <a:ext cx="438149" cy="1905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>
                <a:off x="895350" y="5276849"/>
                <a:ext cx="533400" cy="42862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>
                <a:off x="1028701" y="5238749"/>
                <a:ext cx="942977" cy="45720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>
                <a:off x="1095375" y="5172075"/>
                <a:ext cx="1476375" cy="5334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Hexagon 115"/>
              <p:cNvSpPr/>
              <p:nvPr/>
            </p:nvSpPr>
            <p:spPr>
              <a:xfrm rot="5400000">
                <a:off x="2459647" y="4395869"/>
                <a:ext cx="344661" cy="298646"/>
              </a:xfrm>
              <a:prstGeom prst="hexagon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1034142" y="4714713"/>
                <a:ext cx="1423308" cy="400212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Enterprise Resource Server (Proxy)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" name="Text Box 5"/>
            <p:cNvSpPr txBox="1">
              <a:spLocks noChangeArrowheads="1"/>
            </p:cNvSpPr>
            <p:nvPr/>
          </p:nvSpPr>
          <p:spPr bwMode="auto">
            <a:xfrm rot="14262298">
              <a:off x="1185833" y="3060696"/>
              <a:ext cx="1309716" cy="26870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Request Capacity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75" name="Text Box 5"/>
            <p:cNvSpPr txBox="1">
              <a:spLocks noChangeArrowheads="1"/>
            </p:cNvSpPr>
            <p:nvPr/>
          </p:nvSpPr>
          <p:spPr bwMode="auto">
            <a:xfrm>
              <a:off x="2119282" y="2355846"/>
              <a:ext cx="852517" cy="454029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Negotiate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Bid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177" name="Straight Arrow Connector 176"/>
            <p:cNvCxnSpPr>
              <a:stCxn id="175" idx="2"/>
            </p:cNvCxnSpPr>
            <p:nvPr/>
          </p:nvCxnSpPr>
          <p:spPr>
            <a:xfrm rot="5400000">
              <a:off x="2411008" y="2922992"/>
              <a:ext cx="247650" cy="2141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2809875" y="2581275"/>
              <a:ext cx="409575" cy="3810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 Box 5"/>
            <p:cNvSpPr txBox="1">
              <a:spLocks noChangeArrowheads="1"/>
            </p:cNvSpPr>
            <p:nvPr/>
          </p:nvSpPr>
          <p:spPr bwMode="auto">
            <a:xfrm>
              <a:off x="623857" y="6327772"/>
              <a:ext cx="1824067" cy="28257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= Cloud Coordinator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4" name="Hexagon 183"/>
            <p:cNvSpPr/>
            <p:nvPr/>
          </p:nvSpPr>
          <p:spPr>
            <a:xfrm rot="5400000">
              <a:off x="306997" y="6326797"/>
              <a:ext cx="344661" cy="298646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30" name="Straight Arrow Connector 129"/>
            <p:cNvCxnSpPr>
              <a:stCxn id="116" idx="4"/>
            </p:cNvCxnSpPr>
            <p:nvPr/>
          </p:nvCxnSpPr>
          <p:spPr>
            <a:xfrm flipV="1">
              <a:off x="2781301" y="3981450"/>
              <a:ext cx="590549" cy="113649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723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/>
          <p:cNvGrpSpPr/>
          <p:nvPr/>
        </p:nvGrpSpPr>
        <p:grpSpPr>
          <a:xfrm>
            <a:off x="0" y="0"/>
            <a:ext cx="9144000" cy="6305266"/>
            <a:chOff x="0" y="0"/>
            <a:chExt cx="9144000" cy="6305266"/>
          </a:xfrm>
          <a:solidFill>
            <a:srgbClr val="FFFFFF"/>
          </a:solidFill>
        </p:grpSpPr>
        <p:sp>
          <p:nvSpPr>
            <p:cNvPr id="194" name="Rectangle 193"/>
            <p:cNvSpPr/>
            <p:nvPr/>
          </p:nvSpPr>
          <p:spPr>
            <a:xfrm>
              <a:off x="0" y="0"/>
              <a:ext cx="9144000" cy="630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77"/>
            <p:cNvSpPr>
              <a:spLocks noChangeArrowheads="1"/>
            </p:cNvSpPr>
            <p:nvPr/>
          </p:nvSpPr>
          <p:spPr bwMode="auto">
            <a:xfrm>
              <a:off x="7094914" y="3165474"/>
              <a:ext cx="758865" cy="614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146589" y="1983439"/>
              <a:ext cx="549445" cy="4754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Local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6662" y="1985714"/>
              <a:ext cx="642704" cy="4754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Global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285343" y="1119115"/>
              <a:ext cx="1065786" cy="4754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Allocation Decision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1543215" y="1981192"/>
              <a:ext cx="1065786" cy="4754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Profit-based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2678270" y="1983464"/>
              <a:ext cx="1065786" cy="4754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System-based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3808563" y="1976210"/>
              <a:ext cx="704088" cy="4754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Hybrid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 Box 5"/>
            <p:cNvSpPr txBox="1">
              <a:spLocks noChangeArrowheads="1"/>
            </p:cNvSpPr>
            <p:nvPr/>
          </p:nvSpPr>
          <p:spPr bwMode="auto">
            <a:xfrm>
              <a:off x="2184653" y="1121391"/>
              <a:ext cx="1065786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Objective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0" name="Text Box 5"/>
            <p:cNvSpPr txBox="1">
              <a:spLocks noChangeArrowheads="1"/>
            </p:cNvSpPr>
            <p:nvPr/>
          </p:nvSpPr>
          <p:spPr bwMode="auto">
            <a:xfrm>
              <a:off x="4056700" y="1123666"/>
              <a:ext cx="1065786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Market Model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5570606" y="1125938"/>
              <a:ext cx="1065786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Application Model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7070953" y="1128210"/>
              <a:ext cx="1065786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Participant Focus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/>
          </p:nvSpPr>
          <p:spPr bwMode="auto">
            <a:xfrm>
              <a:off x="5226551" y="2901614"/>
              <a:ext cx="745037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Bag of Tasks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auto">
            <a:xfrm>
              <a:off x="6020407" y="2903886"/>
              <a:ext cx="865589" cy="468575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Workflow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6937095" y="2906158"/>
              <a:ext cx="972485" cy="468575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Parallel Applications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7962967" y="2908430"/>
              <a:ext cx="972485" cy="468575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Others     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eg</a:t>
              </a:r>
              <a:r>
                <a:rPr lang="en-US" sz="1200" dirty="0" smtClean="0">
                  <a:solidFill>
                    <a:srgbClr val="000000"/>
                  </a:solidFill>
                </a:rPr>
                <a:t>. Storage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5"/>
            <p:cNvSpPr txBox="1">
              <a:spLocks noChangeArrowheads="1"/>
            </p:cNvSpPr>
            <p:nvPr/>
          </p:nvSpPr>
          <p:spPr bwMode="auto">
            <a:xfrm>
              <a:off x="6627541" y="1978712"/>
              <a:ext cx="633576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User Centric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7339508" y="1980984"/>
              <a:ext cx="795064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Resource Centric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8201604" y="1983256"/>
              <a:ext cx="724541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System Centric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 Box 5"/>
            <p:cNvSpPr txBox="1">
              <a:spLocks noChangeArrowheads="1"/>
            </p:cNvSpPr>
            <p:nvPr/>
          </p:nvSpPr>
          <p:spPr bwMode="auto">
            <a:xfrm>
              <a:off x="1277101" y="3822685"/>
              <a:ext cx="745037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Game Theory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2084604" y="3824957"/>
              <a:ext cx="1027087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Proportional Share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3178716" y="3827229"/>
              <a:ext cx="888333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Bargaining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4122700" y="3829501"/>
              <a:ext cx="1008872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Commodity Market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 Box 5"/>
            <p:cNvSpPr txBox="1">
              <a:spLocks noChangeArrowheads="1"/>
            </p:cNvSpPr>
            <p:nvPr/>
          </p:nvSpPr>
          <p:spPr bwMode="auto">
            <a:xfrm>
              <a:off x="5189516" y="3831773"/>
              <a:ext cx="733628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Posted Price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5983372" y="3834045"/>
              <a:ext cx="733628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Auction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777227" y="3827432"/>
              <a:ext cx="920121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Contract Net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>
              <a:off x="5158334" y="4746700"/>
              <a:ext cx="745037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Single Sided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 Box 5"/>
            <p:cNvSpPr txBox="1">
              <a:spLocks noChangeArrowheads="1"/>
            </p:cNvSpPr>
            <p:nvPr/>
          </p:nvSpPr>
          <p:spPr bwMode="auto">
            <a:xfrm>
              <a:off x="5965838" y="4748972"/>
              <a:ext cx="745037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Double Auction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 Box 5"/>
            <p:cNvSpPr txBox="1">
              <a:spLocks noChangeArrowheads="1"/>
            </p:cNvSpPr>
            <p:nvPr/>
          </p:nvSpPr>
          <p:spPr bwMode="auto">
            <a:xfrm>
              <a:off x="6786990" y="4751244"/>
              <a:ext cx="1063416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Combinatorial Auction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0" name="Text Box 5"/>
            <p:cNvSpPr txBox="1">
              <a:spLocks noChangeArrowheads="1"/>
            </p:cNvSpPr>
            <p:nvPr/>
          </p:nvSpPr>
          <p:spPr bwMode="auto">
            <a:xfrm>
              <a:off x="4360521" y="5667403"/>
              <a:ext cx="745037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Vickery Auction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1" name="Text Box 5"/>
            <p:cNvSpPr txBox="1">
              <a:spLocks noChangeArrowheads="1"/>
            </p:cNvSpPr>
            <p:nvPr/>
          </p:nvSpPr>
          <p:spPr bwMode="auto">
            <a:xfrm>
              <a:off x="5181673" y="5669675"/>
              <a:ext cx="745037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Dutch Auction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6002825" y="5671947"/>
              <a:ext cx="745037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English Auction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 Box 5"/>
            <p:cNvSpPr txBox="1">
              <a:spLocks noChangeArrowheads="1"/>
            </p:cNvSpPr>
            <p:nvPr/>
          </p:nvSpPr>
          <p:spPr bwMode="auto">
            <a:xfrm>
              <a:off x="6810329" y="5660571"/>
              <a:ext cx="1208979" cy="4776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First Price Sealed Auction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4" name="Text Box 5"/>
            <p:cNvSpPr txBox="1">
              <a:spLocks noChangeArrowheads="1"/>
            </p:cNvSpPr>
            <p:nvPr/>
          </p:nvSpPr>
          <p:spPr bwMode="auto">
            <a:xfrm>
              <a:off x="3605758" y="177789"/>
              <a:ext cx="2027928" cy="477671"/>
            </a:xfrm>
            <a:prstGeom prst="roundRect">
              <a:avLst/>
            </a:prstGeom>
            <a:grp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050" dirty="0" smtClean="0">
                  <a:solidFill>
                    <a:srgbClr val="000000"/>
                  </a:solidFill>
                </a:rPr>
                <a:t>Market-Oriented Models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024066" y="1795458"/>
              <a:ext cx="2128837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064781" y="1883569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3078943" y="1888332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1935943" y="1883570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2640789" y="1697832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80815" y="1795442"/>
              <a:ext cx="743135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1026074" y="1888316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292692" y="1883554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711758" y="1697816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814391" y="928683"/>
              <a:ext cx="6791322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2655060" y="1016794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4391012" y="890588"/>
              <a:ext cx="457200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726268" y="1016795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6003086" y="1026320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7508031" y="1026320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925025" y="1795454"/>
              <a:ext cx="1628425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8460965" y="1888328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6836902" y="1883566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7444115" y="1795461"/>
              <a:ext cx="381004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615038" y="2714616"/>
              <a:ext cx="2790820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8308610" y="2807490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7313263" y="2807491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5531966" y="2155031"/>
              <a:ext cx="1100144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>
              <a:off x="5527259" y="2807490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638301" y="3638502"/>
              <a:ext cx="5557837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1550522" y="3731376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2474447" y="3726613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3507910" y="3731376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4503273" y="3726614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5455773" y="3736139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6246350" y="3736139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7098846" y="3736139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6336953" y="2807474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>
              <a:off x="3812706" y="2616992"/>
              <a:ext cx="2033591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6122503" y="4531498"/>
              <a:ext cx="433435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5465298" y="4655301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7194084" y="4660064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5553125" y="4562466"/>
              <a:ext cx="1738263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5336691" y="5445898"/>
              <a:ext cx="433435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4660434" y="5569701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6293960" y="5574464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748261" y="5476866"/>
              <a:ext cx="2638377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>
              <a:off x="7289322" y="5574464"/>
              <a:ext cx="1857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819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5689" y="270932"/>
            <a:ext cx="6671733" cy="6434667"/>
            <a:chOff x="925689" y="270932"/>
            <a:chExt cx="6671733" cy="6434667"/>
          </a:xfrm>
        </p:grpSpPr>
        <p:sp>
          <p:nvSpPr>
            <p:cNvPr id="226" name="Rectangle 225"/>
            <p:cNvSpPr/>
            <p:nvPr/>
          </p:nvSpPr>
          <p:spPr>
            <a:xfrm>
              <a:off x="925689" y="270932"/>
              <a:ext cx="6671733" cy="6434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28701" y="4093635"/>
              <a:ext cx="6362700" cy="897010"/>
            </a:xfrm>
            <a:prstGeom prst="roundRect">
              <a:avLst>
                <a:gd name="adj" fmla="val 4502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28701" y="5083034"/>
              <a:ext cx="6362700" cy="1127761"/>
            </a:xfrm>
            <a:prstGeom prst="roundRect">
              <a:avLst>
                <a:gd name="adj" fmla="val 4502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Callout 71"/>
            <p:cNvSpPr/>
            <p:nvPr/>
          </p:nvSpPr>
          <p:spPr>
            <a:xfrm>
              <a:off x="6162675" y="4141258"/>
              <a:ext cx="1019175" cy="800100"/>
            </a:xfrm>
            <a:prstGeom prst="wedgeEllipseCallout">
              <a:avLst>
                <a:gd name="adj1" fmla="val -27375"/>
                <a:gd name="adj2" fmla="val 79563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Callout 70"/>
            <p:cNvSpPr/>
            <p:nvPr/>
          </p:nvSpPr>
          <p:spPr>
            <a:xfrm>
              <a:off x="4933950" y="4160308"/>
              <a:ext cx="1019175" cy="800100"/>
            </a:xfrm>
            <a:prstGeom prst="wedgeEllipseCallout">
              <a:avLst>
                <a:gd name="adj1" fmla="val 30569"/>
                <a:gd name="adj2" fmla="val 103373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Callout 69"/>
            <p:cNvSpPr/>
            <p:nvPr/>
          </p:nvSpPr>
          <p:spPr>
            <a:xfrm>
              <a:off x="3781425" y="4150783"/>
              <a:ext cx="1019175" cy="800100"/>
            </a:xfrm>
            <a:prstGeom prst="wedgeEllipseCallout">
              <a:avLst>
                <a:gd name="adj1" fmla="val 10943"/>
                <a:gd name="adj2" fmla="val 90278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Callout 68"/>
            <p:cNvSpPr/>
            <p:nvPr/>
          </p:nvSpPr>
          <p:spPr>
            <a:xfrm>
              <a:off x="2628900" y="4141258"/>
              <a:ext cx="1019175" cy="800100"/>
            </a:xfrm>
            <a:prstGeom prst="wedgeEllipseCallout">
              <a:avLst>
                <a:gd name="adj1" fmla="val -24571"/>
                <a:gd name="adj2" fmla="val 73611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302525" y="1198032"/>
              <a:ext cx="5165076" cy="5256602"/>
            </a:xfrm>
            <a:prstGeom prst="roundRect">
              <a:avLst>
                <a:gd name="adj" fmla="val 1679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028701" y="1274232"/>
              <a:ext cx="6362700" cy="2727325"/>
            </a:xfrm>
            <a:prstGeom prst="roundRect">
              <a:avLst>
                <a:gd name="adj" fmla="val 4502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476501" y="1359799"/>
              <a:ext cx="4747260" cy="11877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t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rgbClr val="000000"/>
                  </a:solidFill>
                </a:rPr>
                <a:t>Service Request Examiner and Admission Control</a:t>
              </a:r>
            </a:p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400" dirty="0" smtClean="0">
                  <a:solidFill>
                    <a:srgbClr val="000000"/>
                  </a:solidFill>
                </a:rPr>
                <a:t>- Customer-driven Service Management</a:t>
              </a:r>
            </a:p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400" dirty="0" smtClean="0">
                  <a:solidFill>
                    <a:srgbClr val="000000"/>
                  </a:solidFill>
                </a:rPr>
                <a:t>- Computational Risk Management</a:t>
              </a:r>
            </a:p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400" dirty="0" smtClean="0">
                  <a:solidFill>
                    <a:srgbClr val="000000"/>
                  </a:solidFill>
                </a:rPr>
                <a:t>- Autonomic Resource Management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170567" y="2811129"/>
              <a:ext cx="913753" cy="33416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Pricing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593727" y="2806614"/>
              <a:ext cx="913753" cy="33416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Accounting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374527" y="3501447"/>
              <a:ext cx="913753" cy="33416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Dispatcher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606687" y="3498060"/>
              <a:ext cx="1325233" cy="34940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VM Monitor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5737097" y="3354125"/>
              <a:ext cx="1476504" cy="50067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Service Request Monitor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2398889" y="3013779"/>
              <a:ext cx="959556" cy="158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3264699" y="3314963"/>
              <a:ext cx="352421" cy="4765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4350562" y="3029213"/>
              <a:ext cx="957266" cy="3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3524237" y="2679175"/>
              <a:ext cx="280988" cy="475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0" idx="0"/>
            </p:cNvCxnSpPr>
            <p:nvPr/>
          </p:nvCxnSpPr>
          <p:spPr>
            <a:xfrm rot="16200000" flipH="1">
              <a:off x="5919092" y="2675102"/>
              <a:ext cx="260794" cy="2229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5917407" y="3248288"/>
              <a:ext cx="223839" cy="3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6391284" y="2950641"/>
              <a:ext cx="823916" cy="4747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5462" y="4309348"/>
              <a:ext cx="414938" cy="442231"/>
            </a:xfrm>
            <a:prstGeom prst="rect">
              <a:avLst/>
            </a:prstGeom>
            <a:noFill/>
            <a:ln>
              <a:headEnd type="stealth"/>
              <a:tailEnd type="stealth"/>
            </a:ln>
          </p:spPr>
        </p:pic>
        <p:pic>
          <p:nvPicPr>
            <p:cNvPr id="39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1210" y="4175996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5025" y="4480794"/>
              <a:ext cx="391125" cy="4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18937" y="4318880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04685" y="4185528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8500" y="4490326"/>
              <a:ext cx="391125" cy="4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52412" y="4352227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8160" y="4218875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1975" y="4523673"/>
              <a:ext cx="391125" cy="4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85900" y="4304601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1648" y="4171249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5463" y="4476047"/>
              <a:ext cx="391125" cy="4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" name="Group 55"/>
            <p:cNvGrpSpPr/>
            <p:nvPr/>
          </p:nvGrpSpPr>
          <p:grpSpPr>
            <a:xfrm>
              <a:off x="2594450" y="5180714"/>
              <a:ext cx="1006000" cy="1032975"/>
              <a:chOff x="2594450" y="5344757"/>
              <a:chExt cx="1006000" cy="1032975"/>
            </a:xfrm>
            <a:noFill/>
          </p:grpSpPr>
          <p:pic>
            <p:nvPicPr>
              <p:cNvPr id="52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594450" y="5344757"/>
                <a:ext cx="415450" cy="804375"/>
              </a:xfrm>
              <a:prstGeom prst="rect">
                <a:avLst/>
              </a:prstGeom>
              <a:grpFill/>
            </p:spPr>
          </p:pic>
          <p:pic>
            <p:nvPicPr>
              <p:cNvPr id="53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861150" y="5440007"/>
                <a:ext cx="415450" cy="804375"/>
              </a:xfrm>
              <a:prstGeom prst="rect">
                <a:avLst/>
              </a:prstGeom>
              <a:grpFill/>
            </p:spPr>
          </p:pic>
          <p:pic>
            <p:nvPicPr>
              <p:cNvPr id="54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185000" y="5573357"/>
                <a:ext cx="415450" cy="804375"/>
              </a:xfrm>
              <a:prstGeom prst="rect">
                <a:avLst/>
              </a:prstGeom>
              <a:grpFill/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3794600" y="5218814"/>
              <a:ext cx="1006000" cy="1032975"/>
              <a:chOff x="2594450" y="5344757"/>
              <a:chExt cx="1006000" cy="1032975"/>
            </a:xfrm>
            <a:noFill/>
          </p:grpSpPr>
          <p:pic>
            <p:nvPicPr>
              <p:cNvPr id="58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594450" y="5344757"/>
                <a:ext cx="415450" cy="804375"/>
              </a:xfrm>
              <a:prstGeom prst="rect">
                <a:avLst/>
              </a:prstGeom>
              <a:grpFill/>
            </p:spPr>
          </p:pic>
          <p:pic>
            <p:nvPicPr>
              <p:cNvPr id="59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861150" y="5440007"/>
                <a:ext cx="415450" cy="804375"/>
              </a:xfrm>
              <a:prstGeom prst="rect">
                <a:avLst/>
              </a:prstGeom>
              <a:grpFill/>
            </p:spPr>
          </p:pic>
          <p:pic>
            <p:nvPicPr>
              <p:cNvPr id="60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185000" y="5573357"/>
                <a:ext cx="415450" cy="804375"/>
              </a:xfrm>
              <a:prstGeom prst="rect">
                <a:avLst/>
              </a:prstGeom>
              <a:grpFill/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4985225" y="5228339"/>
              <a:ext cx="1006000" cy="1032975"/>
              <a:chOff x="2594450" y="5344757"/>
              <a:chExt cx="1006000" cy="1032975"/>
            </a:xfrm>
            <a:noFill/>
          </p:grpSpPr>
          <p:pic>
            <p:nvPicPr>
              <p:cNvPr id="62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594450" y="5344757"/>
                <a:ext cx="415450" cy="804375"/>
              </a:xfrm>
              <a:prstGeom prst="rect">
                <a:avLst/>
              </a:prstGeom>
              <a:grpFill/>
            </p:spPr>
          </p:pic>
          <p:pic>
            <p:nvPicPr>
              <p:cNvPr id="63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861150" y="5440007"/>
                <a:ext cx="415450" cy="804375"/>
              </a:xfrm>
              <a:prstGeom prst="rect">
                <a:avLst/>
              </a:prstGeom>
              <a:grpFill/>
            </p:spPr>
          </p:pic>
          <p:pic>
            <p:nvPicPr>
              <p:cNvPr id="64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185000" y="5573357"/>
                <a:ext cx="415450" cy="804375"/>
              </a:xfrm>
              <a:prstGeom prst="rect">
                <a:avLst/>
              </a:prstGeom>
              <a:grpFill/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223475" y="5199764"/>
              <a:ext cx="1006000" cy="1032975"/>
              <a:chOff x="2594450" y="5344757"/>
              <a:chExt cx="1006000" cy="1032975"/>
            </a:xfrm>
            <a:noFill/>
          </p:grpSpPr>
          <p:pic>
            <p:nvPicPr>
              <p:cNvPr id="66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594450" y="5344757"/>
                <a:ext cx="415450" cy="804375"/>
              </a:xfrm>
              <a:prstGeom prst="rect">
                <a:avLst/>
              </a:prstGeom>
              <a:grpFill/>
            </p:spPr>
          </p:pic>
          <p:pic>
            <p:nvPicPr>
              <p:cNvPr id="6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861150" y="5440007"/>
                <a:ext cx="415450" cy="804375"/>
              </a:xfrm>
              <a:prstGeom prst="rect">
                <a:avLst/>
              </a:prstGeom>
              <a:grpFill/>
            </p:spPr>
          </p:pic>
          <p:pic>
            <p:nvPicPr>
              <p:cNvPr id="68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185000" y="5573357"/>
                <a:ext cx="415450" cy="804375"/>
              </a:xfrm>
              <a:prstGeom prst="rect">
                <a:avLst/>
              </a:prstGeom>
              <a:grpFill/>
            </p:spPr>
          </p:pic>
        </p:grpSp>
        <p:sp>
          <p:nvSpPr>
            <p:cNvPr id="73" name="Freeform 72"/>
            <p:cNvSpPr/>
            <p:nvPr/>
          </p:nvSpPr>
          <p:spPr>
            <a:xfrm>
              <a:off x="2720975" y="4007907"/>
              <a:ext cx="155575" cy="400050"/>
            </a:xfrm>
            <a:custGeom>
              <a:avLst/>
              <a:gdLst>
                <a:gd name="connsiteX0" fmla="*/ 136525 w 155575"/>
                <a:gd name="connsiteY0" fmla="*/ 400050 h 400050"/>
                <a:gd name="connsiteX1" fmla="*/ 3175 w 155575"/>
                <a:gd name="connsiteY1" fmla="*/ 266700 h 400050"/>
                <a:gd name="connsiteX2" fmla="*/ 155575 w 155575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400050">
                  <a:moveTo>
                    <a:pt x="136525" y="400050"/>
                  </a:moveTo>
                  <a:cubicBezTo>
                    <a:pt x="68262" y="366712"/>
                    <a:pt x="0" y="333375"/>
                    <a:pt x="3175" y="266700"/>
                  </a:cubicBezTo>
                  <a:cubicBezTo>
                    <a:pt x="6350" y="200025"/>
                    <a:pt x="80962" y="100012"/>
                    <a:pt x="15557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911600" y="3998382"/>
              <a:ext cx="155575" cy="400050"/>
            </a:xfrm>
            <a:custGeom>
              <a:avLst/>
              <a:gdLst>
                <a:gd name="connsiteX0" fmla="*/ 136525 w 155575"/>
                <a:gd name="connsiteY0" fmla="*/ 400050 h 400050"/>
                <a:gd name="connsiteX1" fmla="*/ 3175 w 155575"/>
                <a:gd name="connsiteY1" fmla="*/ 266700 h 400050"/>
                <a:gd name="connsiteX2" fmla="*/ 155575 w 155575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400050">
                  <a:moveTo>
                    <a:pt x="136525" y="400050"/>
                  </a:moveTo>
                  <a:cubicBezTo>
                    <a:pt x="68262" y="366712"/>
                    <a:pt x="0" y="333375"/>
                    <a:pt x="3175" y="266700"/>
                  </a:cubicBezTo>
                  <a:cubicBezTo>
                    <a:pt x="6350" y="200025"/>
                    <a:pt x="80962" y="100012"/>
                    <a:pt x="15557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016500" y="4007907"/>
              <a:ext cx="155575" cy="400050"/>
            </a:xfrm>
            <a:custGeom>
              <a:avLst/>
              <a:gdLst>
                <a:gd name="connsiteX0" fmla="*/ 136525 w 155575"/>
                <a:gd name="connsiteY0" fmla="*/ 400050 h 400050"/>
                <a:gd name="connsiteX1" fmla="*/ 3175 w 155575"/>
                <a:gd name="connsiteY1" fmla="*/ 266700 h 400050"/>
                <a:gd name="connsiteX2" fmla="*/ 155575 w 155575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400050">
                  <a:moveTo>
                    <a:pt x="136525" y="400050"/>
                  </a:moveTo>
                  <a:cubicBezTo>
                    <a:pt x="68262" y="366712"/>
                    <a:pt x="0" y="333375"/>
                    <a:pt x="3175" y="266700"/>
                  </a:cubicBezTo>
                  <a:cubicBezTo>
                    <a:pt x="6350" y="200025"/>
                    <a:pt x="80962" y="100012"/>
                    <a:pt x="15557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6264275" y="3998382"/>
              <a:ext cx="155575" cy="400050"/>
            </a:xfrm>
            <a:custGeom>
              <a:avLst/>
              <a:gdLst>
                <a:gd name="connsiteX0" fmla="*/ 136525 w 155575"/>
                <a:gd name="connsiteY0" fmla="*/ 400050 h 400050"/>
                <a:gd name="connsiteX1" fmla="*/ 3175 w 155575"/>
                <a:gd name="connsiteY1" fmla="*/ 266700 h 400050"/>
                <a:gd name="connsiteX2" fmla="*/ 155575 w 155575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400050">
                  <a:moveTo>
                    <a:pt x="136525" y="400050"/>
                  </a:moveTo>
                  <a:cubicBezTo>
                    <a:pt x="68262" y="366712"/>
                    <a:pt x="0" y="333375"/>
                    <a:pt x="3175" y="266700"/>
                  </a:cubicBezTo>
                  <a:cubicBezTo>
                    <a:pt x="6350" y="200025"/>
                    <a:pt x="80962" y="100012"/>
                    <a:pt x="15557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314700" y="3998382"/>
              <a:ext cx="157163" cy="247650"/>
            </a:xfrm>
            <a:custGeom>
              <a:avLst/>
              <a:gdLst>
                <a:gd name="connsiteX0" fmla="*/ 0 w 157163"/>
                <a:gd name="connsiteY0" fmla="*/ 247650 h 247650"/>
                <a:gd name="connsiteX1" fmla="*/ 142875 w 157163"/>
                <a:gd name="connsiteY1" fmla="*/ 190500 h 247650"/>
                <a:gd name="connsiteX2" fmla="*/ 85725 w 157163"/>
                <a:gd name="connsiteY2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3" h="247650">
                  <a:moveTo>
                    <a:pt x="0" y="247650"/>
                  </a:moveTo>
                  <a:cubicBezTo>
                    <a:pt x="64294" y="239712"/>
                    <a:pt x="128588" y="231775"/>
                    <a:pt x="142875" y="190500"/>
                  </a:cubicBezTo>
                  <a:cubicBezTo>
                    <a:pt x="157163" y="149225"/>
                    <a:pt x="121444" y="74612"/>
                    <a:pt x="8572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4419600" y="3988857"/>
              <a:ext cx="157163" cy="247650"/>
            </a:xfrm>
            <a:custGeom>
              <a:avLst/>
              <a:gdLst>
                <a:gd name="connsiteX0" fmla="*/ 0 w 157163"/>
                <a:gd name="connsiteY0" fmla="*/ 247650 h 247650"/>
                <a:gd name="connsiteX1" fmla="*/ 142875 w 157163"/>
                <a:gd name="connsiteY1" fmla="*/ 190500 h 247650"/>
                <a:gd name="connsiteX2" fmla="*/ 85725 w 157163"/>
                <a:gd name="connsiteY2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3" h="247650">
                  <a:moveTo>
                    <a:pt x="0" y="247650"/>
                  </a:moveTo>
                  <a:cubicBezTo>
                    <a:pt x="64294" y="239712"/>
                    <a:pt x="128588" y="231775"/>
                    <a:pt x="142875" y="190500"/>
                  </a:cubicBezTo>
                  <a:cubicBezTo>
                    <a:pt x="157163" y="149225"/>
                    <a:pt x="121444" y="74612"/>
                    <a:pt x="8572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543550" y="4017432"/>
              <a:ext cx="157163" cy="247650"/>
            </a:xfrm>
            <a:custGeom>
              <a:avLst/>
              <a:gdLst>
                <a:gd name="connsiteX0" fmla="*/ 0 w 157163"/>
                <a:gd name="connsiteY0" fmla="*/ 247650 h 247650"/>
                <a:gd name="connsiteX1" fmla="*/ 142875 w 157163"/>
                <a:gd name="connsiteY1" fmla="*/ 190500 h 247650"/>
                <a:gd name="connsiteX2" fmla="*/ 85725 w 157163"/>
                <a:gd name="connsiteY2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3" h="247650">
                  <a:moveTo>
                    <a:pt x="0" y="247650"/>
                  </a:moveTo>
                  <a:cubicBezTo>
                    <a:pt x="64294" y="239712"/>
                    <a:pt x="128588" y="231775"/>
                    <a:pt x="142875" y="190500"/>
                  </a:cubicBezTo>
                  <a:cubicBezTo>
                    <a:pt x="157163" y="149225"/>
                    <a:pt x="121444" y="74612"/>
                    <a:pt x="8572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819900" y="4017432"/>
              <a:ext cx="157163" cy="247650"/>
            </a:xfrm>
            <a:custGeom>
              <a:avLst/>
              <a:gdLst>
                <a:gd name="connsiteX0" fmla="*/ 0 w 157163"/>
                <a:gd name="connsiteY0" fmla="*/ 247650 h 247650"/>
                <a:gd name="connsiteX1" fmla="*/ 142875 w 157163"/>
                <a:gd name="connsiteY1" fmla="*/ 190500 h 247650"/>
                <a:gd name="connsiteX2" fmla="*/ 85725 w 157163"/>
                <a:gd name="connsiteY2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3" h="247650">
                  <a:moveTo>
                    <a:pt x="0" y="247650"/>
                  </a:moveTo>
                  <a:cubicBezTo>
                    <a:pt x="64294" y="239712"/>
                    <a:pt x="128588" y="231775"/>
                    <a:pt x="142875" y="190500"/>
                  </a:cubicBezTo>
                  <a:cubicBezTo>
                    <a:pt x="157163" y="149225"/>
                    <a:pt x="121444" y="74612"/>
                    <a:pt x="8572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419475" y="3988857"/>
              <a:ext cx="292100" cy="590550"/>
            </a:xfrm>
            <a:custGeom>
              <a:avLst/>
              <a:gdLst>
                <a:gd name="connsiteX0" fmla="*/ 0 w 292100"/>
                <a:gd name="connsiteY0" fmla="*/ 590550 h 590550"/>
                <a:gd name="connsiteX1" fmla="*/ 238125 w 292100"/>
                <a:gd name="connsiteY1" fmla="*/ 438150 h 590550"/>
                <a:gd name="connsiteX2" fmla="*/ 285750 w 292100"/>
                <a:gd name="connsiteY2" fmla="*/ 219075 h 590550"/>
                <a:gd name="connsiteX3" fmla="*/ 200025 w 292100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" h="590550">
                  <a:moveTo>
                    <a:pt x="0" y="590550"/>
                  </a:moveTo>
                  <a:cubicBezTo>
                    <a:pt x="95250" y="545306"/>
                    <a:pt x="190500" y="500063"/>
                    <a:pt x="238125" y="438150"/>
                  </a:cubicBezTo>
                  <a:cubicBezTo>
                    <a:pt x="285750" y="376237"/>
                    <a:pt x="292100" y="292100"/>
                    <a:pt x="285750" y="219075"/>
                  </a:cubicBezTo>
                  <a:cubicBezTo>
                    <a:pt x="279400" y="146050"/>
                    <a:pt x="239712" y="73025"/>
                    <a:pt x="20002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4533900" y="3998382"/>
              <a:ext cx="292100" cy="590550"/>
            </a:xfrm>
            <a:custGeom>
              <a:avLst/>
              <a:gdLst>
                <a:gd name="connsiteX0" fmla="*/ 0 w 292100"/>
                <a:gd name="connsiteY0" fmla="*/ 590550 h 590550"/>
                <a:gd name="connsiteX1" fmla="*/ 238125 w 292100"/>
                <a:gd name="connsiteY1" fmla="*/ 438150 h 590550"/>
                <a:gd name="connsiteX2" fmla="*/ 285750 w 292100"/>
                <a:gd name="connsiteY2" fmla="*/ 219075 h 590550"/>
                <a:gd name="connsiteX3" fmla="*/ 200025 w 292100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" h="590550">
                  <a:moveTo>
                    <a:pt x="0" y="590550"/>
                  </a:moveTo>
                  <a:cubicBezTo>
                    <a:pt x="95250" y="545306"/>
                    <a:pt x="190500" y="500063"/>
                    <a:pt x="238125" y="438150"/>
                  </a:cubicBezTo>
                  <a:cubicBezTo>
                    <a:pt x="285750" y="376237"/>
                    <a:pt x="292100" y="292100"/>
                    <a:pt x="285750" y="219075"/>
                  </a:cubicBezTo>
                  <a:cubicBezTo>
                    <a:pt x="279400" y="146050"/>
                    <a:pt x="239712" y="73025"/>
                    <a:pt x="20002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5648325" y="4026957"/>
              <a:ext cx="292100" cy="590550"/>
            </a:xfrm>
            <a:custGeom>
              <a:avLst/>
              <a:gdLst>
                <a:gd name="connsiteX0" fmla="*/ 0 w 292100"/>
                <a:gd name="connsiteY0" fmla="*/ 590550 h 590550"/>
                <a:gd name="connsiteX1" fmla="*/ 238125 w 292100"/>
                <a:gd name="connsiteY1" fmla="*/ 438150 h 590550"/>
                <a:gd name="connsiteX2" fmla="*/ 285750 w 292100"/>
                <a:gd name="connsiteY2" fmla="*/ 219075 h 590550"/>
                <a:gd name="connsiteX3" fmla="*/ 200025 w 292100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" h="590550">
                  <a:moveTo>
                    <a:pt x="0" y="590550"/>
                  </a:moveTo>
                  <a:cubicBezTo>
                    <a:pt x="95250" y="545306"/>
                    <a:pt x="190500" y="500063"/>
                    <a:pt x="238125" y="438150"/>
                  </a:cubicBezTo>
                  <a:cubicBezTo>
                    <a:pt x="285750" y="376237"/>
                    <a:pt x="292100" y="292100"/>
                    <a:pt x="285750" y="219075"/>
                  </a:cubicBezTo>
                  <a:cubicBezTo>
                    <a:pt x="279400" y="146050"/>
                    <a:pt x="239712" y="73025"/>
                    <a:pt x="20002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905625" y="4007907"/>
              <a:ext cx="292100" cy="590550"/>
            </a:xfrm>
            <a:custGeom>
              <a:avLst/>
              <a:gdLst>
                <a:gd name="connsiteX0" fmla="*/ 0 w 292100"/>
                <a:gd name="connsiteY0" fmla="*/ 590550 h 590550"/>
                <a:gd name="connsiteX1" fmla="*/ 238125 w 292100"/>
                <a:gd name="connsiteY1" fmla="*/ 438150 h 590550"/>
                <a:gd name="connsiteX2" fmla="*/ 285750 w 292100"/>
                <a:gd name="connsiteY2" fmla="*/ 219075 h 590550"/>
                <a:gd name="connsiteX3" fmla="*/ 200025 w 292100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" h="590550">
                  <a:moveTo>
                    <a:pt x="0" y="590550"/>
                  </a:moveTo>
                  <a:cubicBezTo>
                    <a:pt x="95250" y="545306"/>
                    <a:pt x="190500" y="500063"/>
                    <a:pt x="238125" y="438150"/>
                  </a:cubicBezTo>
                  <a:cubicBezTo>
                    <a:pt x="285750" y="376237"/>
                    <a:pt x="292100" y="292100"/>
                    <a:pt x="285750" y="219075"/>
                  </a:cubicBezTo>
                  <a:cubicBezTo>
                    <a:pt x="279400" y="146050"/>
                    <a:pt x="239712" y="73025"/>
                    <a:pt x="200025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5" name="Picture 2" descr="C:\Users\csve\AppData\Local\Microsoft\Windows\Temporary Internet Files\Content.IE5\MH53Z2QL\MC90043262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25121" y="401341"/>
              <a:ext cx="528101" cy="5310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 descr="C:\Documents and Settings\Administrator\Local Settings\Temporary Internet Files\Content.IE5\0NG589SB\MCj043262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447264" y="379945"/>
              <a:ext cx="509119" cy="5132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Picture 2" descr="C:\Users\csve\AppData\Local\Microsoft\Windows\Temporary Internet Files\Content.IE5\MH53Z2QL\MC90043262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1846" y="401341"/>
              <a:ext cx="528101" cy="5310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C:\Users\csve\AppData\Local\Microsoft\Windows\Temporary Internet Files\Content.IE5\MH53Z2QL\MC90043262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8571" y="401341"/>
              <a:ext cx="528101" cy="5310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C:\Users\csve\AppData\Local\Microsoft\Windows\Temporary Internet Files\Content.IE5\MH53Z2QL\MC90043262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25296" y="401341"/>
              <a:ext cx="528101" cy="5310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C:\Documents and Settings\Administrator\Local Settings\Temporary Internet Files\Content.IE5\0NG589SB\MCj043262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923514" y="379945"/>
              <a:ext cx="509119" cy="5132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Picture 4" descr="C:\Documents and Settings\Administrator\Local Settings\Temporary Internet Files\Content.IE5\0NG589SB\MCj043262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399764" y="379945"/>
              <a:ext cx="509119" cy="5132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4" descr="C:\Documents and Settings\Administrator\Local Settings\Temporary Internet Files\Content.IE5\0NG589SB\MCj043262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876014" y="379945"/>
              <a:ext cx="509119" cy="5132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4" name="Left Arrow 93"/>
            <p:cNvSpPr/>
            <p:nvPr/>
          </p:nvSpPr>
          <p:spPr>
            <a:xfrm rot="16200000" flipV="1">
              <a:off x="2657685" y="998218"/>
              <a:ext cx="302799" cy="173030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Left Arrow 94"/>
            <p:cNvSpPr/>
            <p:nvPr/>
          </p:nvSpPr>
          <p:spPr>
            <a:xfrm rot="16200000" flipV="1">
              <a:off x="3124411" y="988693"/>
              <a:ext cx="302799" cy="173030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Left Arrow 95"/>
            <p:cNvSpPr/>
            <p:nvPr/>
          </p:nvSpPr>
          <p:spPr>
            <a:xfrm rot="16200000" flipV="1">
              <a:off x="3591137" y="988693"/>
              <a:ext cx="302799" cy="173030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Left Arrow 96"/>
            <p:cNvSpPr/>
            <p:nvPr/>
          </p:nvSpPr>
          <p:spPr>
            <a:xfrm rot="16200000" flipV="1">
              <a:off x="4067388" y="988693"/>
              <a:ext cx="302799" cy="173030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Left Arrow 97"/>
            <p:cNvSpPr/>
            <p:nvPr/>
          </p:nvSpPr>
          <p:spPr>
            <a:xfrm rot="16200000" flipV="1">
              <a:off x="4572213" y="998217"/>
              <a:ext cx="302799" cy="173030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Left Arrow 98"/>
            <p:cNvSpPr/>
            <p:nvPr/>
          </p:nvSpPr>
          <p:spPr>
            <a:xfrm rot="16200000" flipV="1">
              <a:off x="5067513" y="988691"/>
              <a:ext cx="302799" cy="173030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Left Arrow 99"/>
            <p:cNvSpPr/>
            <p:nvPr/>
          </p:nvSpPr>
          <p:spPr>
            <a:xfrm rot="16200000" flipV="1">
              <a:off x="5543763" y="979165"/>
              <a:ext cx="302799" cy="173030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Left Arrow 100"/>
            <p:cNvSpPr/>
            <p:nvPr/>
          </p:nvSpPr>
          <p:spPr>
            <a:xfrm rot="16200000" flipV="1">
              <a:off x="6000963" y="988689"/>
              <a:ext cx="302799" cy="173030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15142" y="550170"/>
              <a:ext cx="1061358" cy="30496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Users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425292" y="531120"/>
              <a:ext cx="1061358" cy="30496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Brokers</a:t>
              </a:r>
            </a:p>
          </p:txBody>
        </p:sp>
        <p:sp>
          <p:nvSpPr>
            <p:cNvPr id="104" name="Text Box 5"/>
            <p:cNvSpPr txBox="1">
              <a:spLocks noChangeArrowheads="1"/>
            </p:cNvSpPr>
            <p:nvPr/>
          </p:nvSpPr>
          <p:spPr bwMode="auto">
            <a:xfrm>
              <a:off x="1200149" y="5326879"/>
              <a:ext cx="972555" cy="6136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Physical Machines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 Box 5"/>
            <p:cNvSpPr txBox="1">
              <a:spLocks noChangeArrowheads="1"/>
            </p:cNvSpPr>
            <p:nvPr/>
          </p:nvSpPr>
          <p:spPr bwMode="auto">
            <a:xfrm>
              <a:off x="1200149" y="4221979"/>
              <a:ext cx="972555" cy="6136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Virtual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Machines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 Box 5"/>
            <p:cNvSpPr txBox="1">
              <a:spLocks noChangeArrowheads="1"/>
            </p:cNvSpPr>
            <p:nvPr/>
          </p:nvSpPr>
          <p:spPr bwMode="auto">
            <a:xfrm>
              <a:off x="1200149" y="2269354"/>
              <a:ext cx="972555" cy="6136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SLA Allocator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Text Box 5"/>
            <p:cNvSpPr txBox="1">
              <a:spLocks noChangeArrowheads="1"/>
            </p:cNvSpPr>
            <p:nvPr/>
          </p:nvSpPr>
          <p:spPr bwMode="auto">
            <a:xfrm>
              <a:off x="5424729" y="6265331"/>
              <a:ext cx="1802969" cy="3238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Cloud Data Center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963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90437" y="-442820"/>
            <a:ext cx="11853863" cy="10971213"/>
            <a:chOff x="-1390437" y="-442820"/>
            <a:chExt cx="11853863" cy="1097121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-1390437" y="-442820"/>
              <a:ext cx="11853863" cy="10971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3783226" y="8798018"/>
              <a:ext cx="1317625" cy="796925"/>
            </a:xfrm>
            <a:prstGeom prst="roundRect">
              <a:avLst>
                <a:gd name="adj" fmla="val 642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dirty="0" smtClean="0">
                  <a:solidFill>
                    <a:srgbClr val="000000"/>
                  </a:solidFill>
                </a:rPr>
                <a:t>PEX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7850401" y="8450355"/>
              <a:ext cx="2019300" cy="9556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923426" y="8620218"/>
              <a:ext cx="511175" cy="150813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800000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tIns="9144" bIns="9144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OSC</a:t>
              </a:r>
            </a:p>
          </p:txBody>
        </p:sp>
        <p:pic>
          <p:nvPicPr>
            <p:cNvPr id="9" name="Picture 8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98201" y="8426543"/>
              <a:ext cx="361950" cy="715963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93376" y="8350343"/>
              <a:ext cx="361950" cy="715963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 descr="MCj0441715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12451" y="8617043"/>
              <a:ext cx="469900" cy="4699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MCj0436918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01251" y="8705943"/>
              <a:ext cx="685800" cy="6858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6" name="Cloud"/>
            <p:cNvSpPr>
              <a:spLocks noChangeAspect="1" noEditPoints="1" noChangeArrowheads="1"/>
            </p:cNvSpPr>
            <p:nvPr/>
          </p:nvSpPr>
          <p:spPr bwMode="auto">
            <a:xfrm>
              <a:off x="8282201" y="9175843"/>
              <a:ext cx="2019300" cy="9556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7" name="Text Box 14"/>
            <p:cNvSpPr txBox="1">
              <a:spLocks noChangeArrowheads="1"/>
            </p:cNvSpPr>
            <p:nvPr/>
          </p:nvSpPr>
          <p:spPr bwMode="auto">
            <a:xfrm>
              <a:off x="9291851" y="9825130"/>
              <a:ext cx="1054100" cy="150813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8000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tIns="9144" bIns="9144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IBM Blue Cloud</a:t>
              </a:r>
            </a:p>
          </p:txBody>
        </p:sp>
        <p:pic>
          <p:nvPicPr>
            <p:cNvPr id="118" name="Picture 15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0001" y="9152030"/>
              <a:ext cx="361950" cy="715963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9" name="Picture 1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01326" y="9112343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0" name="Picture 17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68076" y="9283793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1" name="Picture 18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72826" y="9502868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2" name="Picture 19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25176" y="9075830"/>
              <a:ext cx="361950" cy="715963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3" name="Picture 20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68014" y="9350468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6216863" y="498568"/>
              <a:ext cx="1497013" cy="5619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5760" anchor="ctr"/>
            <a:lstStyle/>
            <a:p>
              <a:pPr algn="r"/>
              <a:r>
                <a:rPr lang="en-US" sz="1400" b="1"/>
                <a:t>multimedia</a:t>
              </a:r>
            </a:p>
          </p:txBody>
        </p: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>
              <a:off x="3278401" y="508093"/>
              <a:ext cx="1409700" cy="552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0" anchor="ctr"/>
            <a:lstStyle/>
            <a:p>
              <a:pPr algn="ctr"/>
              <a:r>
                <a:rPr lang="en-US" sz="1400" b="1"/>
                <a:t>education</a:t>
              </a:r>
            </a:p>
          </p:txBody>
        </p:sp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>
              <a:off x="427251" y="508093"/>
              <a:ext cx="1193800" cy="552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5760" anchor="ctr"/>
            <a:lstStyle/>
            <a:p>
              <a:pPr algn="ctr"/>
              <a:r>
                <a:rPr lang="en-US" sz="1400" b="1"/>
                <a:t>science</a:t>
              </a:r>
            </a:p>
          </p:txBody>
        </p:sp>
        <p:pic>
          <p:nvPicPr>
            <p:cNvPr id="17" name="Picture 24" descr="MCj0436920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951" y="254093"/>
              <a:ext cx="609600" cy="6096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1682963" y="508093"/>
              <a:ext cx="1541463" cy="552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5760" anchor="ctr"/>
            <a:lstStyle/>
            <a:p>
              <a:pPr algn="ctr"/>
              <a:r>
                <a:rPr lang="en-US" sz="1400" b="1"/>
                <a:t>engineering</a:t>
              </a:r>
            </a:p>
          </p:txBody>
        </p:sp>
        <p:pic>
          <p:nvPicPr>
            <p:cNvPr id="19" name="Picture 26" descr="MCj043709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79117" flipH="1">
              <a:off x="1522626" y="98518"/>
              <a:ext cx="663575" cy="6635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27" descr="MCj0434810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67276" y="66768"/>
              <a:ext cx="701675" cy="7016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AutoShape 28"/>
            <p:cNvSpPr>
              <a:spLocks noChangeArrowheads="1"/>
            </p:cNvSpPr>
            <p:nvPr/>
          </p:nvSpPr>
          <p:spPr bwMode="auto">
            <a:xfrm>
              <a:off x="4743663" y="508093"/>
              <a:ext cx="1409700" cy="552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0" anchor="ctr"/>
            <a:lstStyle/>
            <a:p>
              <a:pPr algn="r"/>
              <a:r>
                <a:rPr lang="en-US" sz="1400" b="1"/>
                <a:t>business</a:t>
              </a:r>
            </a:p>
          </p:txBody>
        </p:sp>
        <p:pic>
          <p:nvPicPr>
            <p:cNvPr id="22" name="Picture 29" descr="MCj0440395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75401" y="1680"/>
              <a:ext cx="752475" cy="7524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30" descr="MCj04413390000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16863" y="15968"/>
              <a:ext cx="854075" cy="8540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>
              <a:off x="9347413" y="500155"/>
              <a:ext cx="731838" cy="5603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5760" anchor="ctr"/>
            <a:lstStyle/>
            <a:p>
              <a:pPr algn="ctr"/>
              <a:r>
                <a:rPr lang="en-US" sz="1600" b="1"/>
                <a:t>….</a:t>
              </a:r>
            </a:p>
          </p:txBody>
        </p:sp>
        <p:pic>
          <p:nvPicPr>
            <p:cNvPr id="25" name="Picture 32" descr="MCj043156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433138" y="119155"/>
              <a:ext cx="508000" cy="5080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33" descr="MCj043156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293438" y="254093"/>
              <a:ext cx="508000" cy="5080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AutoShape 34"/>
            <p:cNvSpPr>
              <a:spLocks noChangeArrowheads="1"/>
            </p:cNvSpPr>
            <p:nvPr/>
          </p:nvSpPr>
          <p:spPr bwMode="auto">
            <a:xfrm>
              <a:off x="433601" y="1301843"/>
              <a:ext cx="1335088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bag of tasks</a:t>
              </a: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1844888" y="1301843"/>
              <a:ext cx="1787525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parameter sweep</a:t>
              </a:r>
            </a:p>
          </p:txBody>
        </p:sp>
        <p:sp>
          <p:nvSpPr>
            <p:cNvPr id="29" name="AutoShape 36"/>
            <p:cNvSpPr>
              <a:spLocks noChangeArrowheads="1"/>
            </p:cNvSpPr>
            <p:nvPr/>
          </p:nvSpPr>
          <p:spPr bwMode="auto">
            <a:xfrm>
              <a:off x="3711788" y="1301843"/>
              <a:ext cx="1193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workflow</a:t>
              </a:r>
            </a:p>
          </p:txBody>
        </p:sp>
        <p:sp>
          <p:nvSpPr>
            <p:cNvPr id="30" name="AutoShape 37"/>
            <p:cNvSpPr>
              <a:spLocks noChangeArrowheads="1"/>
            </p:cNvSpPr>
            <p:nvPr/>
          </p:nvSpPr>
          <p:spPr bwMode="auto">
            <a:xfrm>
              <a:off x="4977026" y="1290730"/>
              <a:ext cx="1920875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message passing</a:t>
              </a:r>
            </a:p>
          </p:txBody>
        </p:sp>
        <p:sp>
          <p:nvSpPr>
            <p:cNvPr id="31" name="AutoShape 38"/>
            <p:cNvSpPr>
              <a:spLocks noChangeArrowheads="1"/>
            </p:cNvSpPr>
            <p:nvPr/>
          </p:nvSpPr>
          <p:spPr bwMode="auto">
            <a:xfrm>
              <a:off x="6970926" y="1290730"/>
              <a:ext cx="1482725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map-reduce</a:t>
              </a:r>
            </a:p>
          </p:txBody>
        </p:sp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>
              <a:off x="8525088" y="1292318"/>
              <a:ext cx="1558925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….</a:t>
              </a:r>
            </a:p>
          </p:txBody>
        </p:sp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>
              <a:off x="-614149" y="3714203"/>
              <a:ext cx="7199313" cy="4600575"/>
            </a:xfrm>
            <a:prstGeom prst="roundRect">
              <a:avLst>
                <a:gd name="adj" fmla="val 390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AutoShape 41"/>
            <p:cNvSpPr>
              <a:spLocks noChangeArrowheads="1"/>
            </p:cNvSpPr>
            <p:nvPr/>
          </p:nvSpPr>
          <p:spPr bwMode="auto">
            <a:xfrm>
              <a:off x="-442699" y="5994493"/>
              <a:ext cx="4459288" cy="1879600"/>
            </a:xfrm>
            <a:prstGeom prst="roundRect">
              <a:avLst>
                <a:gd name="adj" fmla="val 642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>
                  <a:solidFill>
                    <a:srgbClr val="000000"/>
                  </a:solidFill>
                </a:rPr>
                <a:t>Aneka</a:t>
              </a:r>
            </a:p>
          </p:txBody>
        </p:sp>
        <p:sp>
          <p:nvSpPr>
            <p:cNvPr id="35" name="AutoShape 42"/>
            <p:cNvSpPr>
              <a:spLocks noChangeArrowheads="1"/>
            </p:cNvSpPr>
            <p:nvPr/>
          </p:nvSpPr>
          <p:spPr bwMode="auto">
            <a:xfrm>
              <a:off x="-332853" y="5905593"/>
              <a:ext cx="1144588" cy="393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Task Model</a:t>
              </a:r>
            </a:p>
          </p:txBody>
        </p:sp>
        <p:sp>
          <p:nvSpPr>
            <p:cNvPr id="36" name="AutoShape 43"/>
            <p:cNvSpPr>
              <a:spLocks noChangeArrowheads="1"/>
            </p:cNvSpPr>
            <p:nvPr/>
          </p:nvSpPr>
          <p:spPr bwMode="auto">
            <a:xfrm>
              <a:off x="848247" y="5905593"/>
              <a:ext cx="1144588" cy="393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Thread Model</a:t>
              </a:r>
            </a:p>
          </p:txBody>
        </p:sp>
        <p:sp>
          <p:nvSpPr>
            <p:cNvPr id="37" name="AutoShape 44"/>
            <p:cNvSpPr>
              <a:spLocks noChangeArrowheads="1"/>
            </p:cNvSpPr>
            <p:nvPr/>
          </p:nvSpPr>
          <p:spPr bwMode="auto">
            <a:xfrm>
              <a:off x="2029347" y="5918293"/>
              <a:ext cx="725488" cy="393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PSM</a:t>
              </a:r>
            </a:p>
          </p:txBody>
        </p:sp>
        <p:sp>
          <p:nvSpPr>
            <p:cNvPr id="38" name="AutoShape 45"/>
            <p:cNvSpPr>
              <a:spLocks noChangeArrowheads="1"/>
            </p:cNvSpPr>
            <p:nvPr/>
          </p:nvSpPr>
          <p:spPr bwMode="auto">
            <a:xfrm>
              <a:off x="2791347" y="5918293"/>
              <a:ext cx="1144588" cy="393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MapReduce</a:t>
              </a:r>
            </a:p>
          </p:txBody>
        </p:sp>
        <p:sp>
          <p:nvSpPr>
            <p:cNvPr id="39" name="AutoShape 46"/>
            <p:cNvSpPr>
              <a:spLocks noChangeArrowheads="1"/>
            </p:cNvSpPr>
            <p:nvPr/>
          </p:nvSpPr>
          <p:spPr bwMode="auto">
            <a:xfrm>
              <a:off x="-271249" y="6426293"/>
              <a:ext cx="1144588" cy="3937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Accounting</a:t>
              </a:r>
            </a:p>
          </p:txBody>
        </p:sp>
        <p:sp>
          <p:nvSpPr>
            <p:cNvPr id="40" name="AutoShape 47"/>
            <p:cNvSpPr>
              <a:spLocks noChangeArrowheads="1"/>
            </p:cNvSpPr>
            <p:nvPr/>
          </p:nvSpPr>
          <p:spPr bwMode="auto">
            <a:xfrm>
              <a:off x="909851" y="6426293"/>
              <a:ext cx="941388" cy="3937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Metering</a:t>
              </a:r>
            </a:p>
          </p:txBody>
        </p:sp>
        <p:sp>
          <p:nvSpPr>
            <p:cNvPr id="41" name="AutoShape 48"/>
            <p:cNvSpPr>
              <a:spLocks noChangeArrowheads="1"/>
            </p:cNvSpPr>
            <p:nvPr/>
          </p:nvSpPr>
          <p:spPr bwMode="auto">
            <a:xfrm>
              <a:off x="1887751" y="6426293"/>
              <a:ext cx="941388" cy="3937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Pricing</a:t>
              </a:r>
            </a:p>
          </p:txBody>
        </p:sp>
        <p:sp>
          <p:nvSpPr>
            <p:cNvPr id="42" name="AutoShape 49"/>
            <p:cNvSpPr>
              <a:spLocks noChangeArrowheads="1"/>
            </p:cNvSpPr>
            <p:nvPr/>
          </p:nvSpPr>
          <p:spPr bwMode="auto">
            <a:xfrm>
              <a:off x="2865651" y="6426293"/>
              <a:ext cx="941388" cy="3937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Billing</a:t>
              </a:r>
            </a:p>
          </p:txBody>
        </p:sp>
        <p:sp>
          <p:nvSpPr>
            <p:cNvPr id="43" name="AutoShape 50"/>
            <p:cNvSpPr>
              <a:spLocks noChangeArrowheads="1"/>
            </p:cNvSpPr>
            <p:nvPr/>
          </p:nvSpPr>
          <p:spPr bwMode="auto">
            <a:xfrm>
              <a:off x="-258549" y="6896193"/>
              <a:ext cx="1335088" cy="3937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QoS and SLA</a:t>
              </a:r>
            </a:p>
          </p:txBody>
        </p:sp>
        <p:sp>
          <p:nvSpPr>
            <p:cNvPr id="44" name="AutoShape 51"/>
            <p:cNvSpPr>
              <a:spLocks noChangeArrowheads="1"/>
            </p:cNvSpPr>
            <p:nvPr/>
          </p:nvSpPr>
          <p:spPr bwMode="auto">
            <a:xfrm>
              <a:off x="1113051" y="6908893"/>
              <a:ext cx="2668588" cy="3937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Res. Provisioning &amp; Reservation</a:t>
              </a:r>
            </a:p>
          </p:txBody>
        </p:sp>
        <p:sp>
          <p:nvSpPr>
            <p:cNvPr id="45" name="AutoShape 52"/>
            <p:cNvSpPr>
              <a:spLocks noChangeArrowheads="1"/>
            </p:cNvSpPr>
            <p:nvPr/>
          </p:nvSpPr>
          <p:spPr bwMode="auto">
            <a:xfrm>
              <a:off x="2352888" y="4389530"/>
              <a:ext cx="4038600" cy="504825"/>
            </a:xfrm>
            <a:prstGeom prst="roundRect">
              <a:avLst>
                <a:gd name="adj" fmla="val 642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dirty="0" smtClean="0">
                  <a:solidFill>
                    <a:srgbClr val="000000"/>
                  </a:solidFill>
                </a:rPr>
                <a:t>Workflow </a:t>
              </a:r>
              <a:r>
                <a:rPr lang="en-US" dirty="0">
                  <a:solidFill>
                    <a:srgbClr val="000000"/>
                  </a:solidFill>
                </a:rPr>
                <a:t>Engine</a:t>
              </a:r>
            </a:p>
          </p:txBody>
        </p:sp>
        <p:sp>
          <p:nvSpPr>
            <p:cNvPr id="46" name="AutoShape 53"/>
            <p:cNvSpPr>
              <a:spLocks noChangeArrowheads="1"/>
            </p:cNvSpPr>
            <p:nvPr/>
          </p:nvSpPr>
          <p:spPr bwMode="auto">
            <a:xfrm>
              <a:off x="3313326" y="5168993"/>
              <a:ext cx="2193925" cy="584200"/>
            </a:xfrm>
            <a:prstGeom prst="roundRect">
              <a:avLst>
                <a:gd name="adj" fmla="val 642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>
                  <a:solidFill>
                    <a:srgbClr val="000000"/>
                  </a:solidFill>
                </a:rPr>
                <a:t>Broker</a:t>
              </a:r>
            </a:p>
          </p:txBody>
        </p:sp>
        <p:sp>
          <p:nvSpPr>
            <p:cNvPr id="47" name="Line 54"/>
            <p:cNvSpPr>
              <a:spLocks noChangeShapeType="1"/>
            </p:cNvSpPr>
            <p:nvPr/>
          </p:nvSpPr>
          <p:spPr bwMode="auto">
            <a:xfrm>
              <a:off x="4364251" y="4908643"/>
              <a:ext cx="0" cy="271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>
              <a:off x="2976776" y="4922930"/>
              <a:ext cx="0" cy="1006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flipH="1">
              <a:off x="6016838" y="4922930"/>
              <a:ext cx="1588" cy="4276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Rectangle 57"/>
            <p:cNvSpPr>
              <a:spLocks noChangeArrowheads="1"/>
            </p:cNvSpPr>
            <p:nvPr/>
          </p:nvSpPr>
          <p:spPr bwMode="auto">
            <a:xfrm>
              <a:off x="-406187" y="3575143"/>
              <a:ext cx="2409825" cy="349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>
                  <a:solidFill>
                    <a:srgbClr val="000000"/>
                  </a:solidFill>
                </a:rPr>
                <a:t>Cloudbus Middleware</a:t>
              </a:r>
            </a:p>
          </p:txBody>
        </p:sp>
        <p:sp>
          <p:nvSpPr>
            <p:cNvPr id="51" name="AutoShape 58"/>
            <p:cNvSpPr>
              <a:spLocks noChangeArrowheads="1"/>
            </p:cNvSpPr>
            <p:nvPr/>
          </p:nvSpPr>
          <p:spPr bwMode="auto">
            <a:xfrm>
              <a:off x="7005851" y="3700555"/>
              <a:ext cx="3141663" cy="4586288"/>
            </a:xfrm>
            <a:prstGeom prst="roundRect">
              <a:avLst>
                <a:gd name="adj" fmla="val 6671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9"/>
            <p:cNvSpPr>
              <a:spLocks noChangeArrowheads="1"/>
            </p:cNvSpPr>
            <p:nvPr/>
          </p:nvSpPr>
          <p:spPr bwMode="auto">
            <a:xfrm>
              <a:off x="7553538" y="3454493"/>
              <a:ext cx="2409825" cy="349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8288" bIns="18288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Other Middleware</a:t>
              </a:r>
            </a:p>
          </p:txBody>
        </p:sp>
        <p:sp>
          <p:nvSpPr>
            <p:cNvPr id="53" name="Cloud"/>
            <p:cNvSpPr>
              <a:spLocks noChangeAspect="1" noEditPoints="1" noChangeArrowheads="1"/>
            </p:cNvSpPr>
            <p:nvPr/>
          </p:nvSpPr>
          <p:spPr bwMode="auto">
            <a:xfrm>
              <a:off x="4216613" y="3002055"/>
              <a:ext cx="3559175" cy="10683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defRPr/>
              </a:pPr>
              <a:r>
                <a:rPr lang="en-US" b="1" dirty="0"/>
                <a:t>Market Maker</a:t>
              </a:r>
            </a:p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defRPr/>
              </a:pPr>
              <a:r>
                <a:rPr lang="en-US" b="1" dirty="0"/>
                <a:t>Meta-broker</a:t>
              </a:r>
            </a:p>
          </p:txBody>
        </p:sp>
        <p:pic>
          <p:nvPicPr>
            <p:cNvPr id="54" name="Picture 61" descr="MCj04403950000[1]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45451" y="2813143"/>
              <a:ext cx="660400" cy="6604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Picture 62" descr="Auctio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55051" y="2946493"/>
              <a:ext cx="457200" cy="4572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1652801" y="3410043"/>
              <a:ext cx="2590800" cy="2470150"/>
            </a:xfrm>
            <a:custGeom>
              <a:avLst/>
              <a:gdLst>
                <a:gd name="T0" fmla="*/ 1644 w 1644"/>
                <a:gd name="T1" fmla="*/ 32 h 1652"/>
                <a:gd name="T2" fmla="*/ 1188 w 1644"/>
                <a:gd name="T3" fmla="*/ 56 h 1652"/>
                <a:gd name="T4" fmla="*/ 564 w 1644"/>
                <a:gd name="T5" fmla="*/ 368 h 1652"/>
                <a:gd name="T6" fmla="*/ 120 w 1644"/>
                <a:gd name="T7" fmla="*/ 1064 h 1652"/>
                <a:gd name="T8" fmla="*/ 0 w 1644"/>
                <a:gd name="T9" fmla="*/ 1652 h 1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4"/>
                <a:gd name="T16" fmla="*/ 0 h 1652"/>
                <a:gd name="T17" fmla="*/ 1644 w 1644"/>
                <a:gd name="T18" fmla="*/ 1652 h 1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4" h="1652">
                  <a:moveTo>
                    <a:pt x="1644" y="32"/>
                  </a:moveTo>
                  <a:cubicBezTo>
                    <a:pt x="1506" y="16"/>
                    <a:pt x="1368" y="0"/>
                    <a:pt x="1188" y="56"/>
                  </a:cubicBezTo>
                  <a:cubicBezTo>
                    <a:pt x="1008" y="112"/>
                    <a:pt x="742" y="200"/>
                    <a:pt x="564" y="368"/>
                  </a:cubicBezTo>
                  <a:cubicBezTo>
                    <a:pt x="386" y="536"/>
                    <a:pt x="214" y="850"/>
                    <a:pt x="120" y="1064"/>
                  </a:cubicBezTo>
                  <a:cubicBezTo>
                    <a:pt x="26" y="1278"/>
                    <a:pt x="13" y="1465"/>
                    <a:pt x="0" y="16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 flipH="1">
              <a:off x="5519951" y="4051393"/>
              <a:ext cx="114300" cy="36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5539001" y="3937093"/>
              <a:ext cx="1463675" cy="1600200"/>
            </a:xfrm>
            <a:custGeom>
              <a:avLst/>
              <a:gdLst>
                <a:gd name="T0" fmla="*/ 708 w 1042"/>
                <a:gd name="T1" fmla="*/ 0 h 1140"/>
                <a:gd name="T2" fmla="*/ 996 w 1042"/>
                <a:gd name="T3" fmla="*/ 564 h 1140"/>
                <a:gd name="T4" fmla="*/ 432 w 1042"/>
                <a:gd name="T5" fmla="*/ 996 h 1140"/>
                <a:gd name="T6" fmla="*/ 0 w 1042"/>
                <a:gd name="T7" fmla="*/ 1140 h 1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2"/>
                <a:gd name="T13" fmla="*/ 0 h 1140"/>
                <a:gd name="T14" fmla="*/ 1042 w 1042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2" h="1140">
                  <a:moveTo>
                    <a:pt x="708" y="0"/>
                  </a:moveTo>
                  <a:cubicBezTo>
                    <a:pt x="875" y="199"/>
                    <a:pt x="1042" y="398"/>
                    <a:pt x="996" y="564"/>
                  </a:cubicBezTo>
                  <a:cubicBezTo>
                    <a:pt x="950" y="730"/>
                    <a:pt x="598" y="900"/>
                    <a:pt x="432" y="996"/>
                  </a:cubicBezTo>
                  <a:cubicBezTo>
                    <a:pt x="266" y="1092"/>
                    <a:pt x="133" y="1116"/>
                    <a:pt x="0" y="1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6"/>
            <p:cNvSpPr>
              <a:spLocks noChangeShapeType="1"/>
            </p:cNvSpPr>
            <p:nvPr/>
          </p:nvSpPr>
          <p:spPr bwMode="auto">
            <a:xfrm>
              <a:off x="7386851" y="3803743"/>
              <a:ext cx="89535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7"/>
            <p:cNvSpPr>
              <a:spLocks noChangeShapeType="1"/>
            </p:cNvSpPr>
            <p:nvPr/>
          </p:nvSpPr>
          <p:spPr bwMode="auto">
            <a:xfrm>
              <a:off x="6999501" y="3918043"/>
              <a:ext cx="711200" cy="156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AutoShape 68"/>
            <p:cNvSpPr>
              <a:spLocks noChangeArrowheads="1"/>
            </p:cNvSpPr>
            <p:nvPr/>
          </p:nvSpPr>
          <p:spPr bwMode="auto">
            <a:xfrm>
              <a:off x="436776" y="1987643"/>
              <a:ext cx="9618663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Web 2.0 Interfaces: Ajax, Web Services, Service Portals, REST</a:t>
              </a:r>
            </a:p>
          </p:txBody>
        </p:sp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719601" y="2527393"/>
              <a:ext cx="285750" cy="914400"/>
            </a:xfrm>
            <a:prstGeom prst="downArrow">
              <a:avLst>
                <a:gd name="adj1" fmla="val 50000"/>
                <a:gd name="adj2" fmla="val 8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8796551" y="2527393"/>
              <a:ext cx="285750" cy="914400"/>
            </a:xfrm>
            <a:prstGeom prst="downArrow">
              <a:avLst>
                <a:gd name="adj1" fmla="val 50000"/>
                <a:gd name="adj2" fmla="val 8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5672351" y="2508343"/>
              <a:ext cx="285750" cy="666750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pic>
          <p:nvPicPr>
            <p:cNvPr id="65" name="Picture 72" descr="MCj04352420000[1]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03788" y="9028205"/>
              <a:ext cx="666750" cy="1319213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6" name="Picture 73" descr="MCj04352420000[1]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54513" y="9020268"/>
              <a:ext cx="666750" cy="1319213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7" name="Picture 74" descr="MCj04352420000[1]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95726" y="9013918"/>
              <a:ext cx="666750" cy="1319213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5" name="AutoShape 79"/>
            <p:cNvSpPr>
              <a:spLocks noChangeArrowheads="1"/>
            </p:cNvSpPr>
            <p:nvPr/>
          </p:nvSpPr>
          <p:spPr bwMode="auto">
            <a:xfrm>
              <a:off x="-436350" y="9839418"/>
              <a:ext cx="1910307" cy="2803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002060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tIns="18288" bIns="18288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Desktop Computers</a:t>
              </a:r>
            </a:p>
          </p:txBody>
        </p:sp>
        <p:sp>
          <p:nvSpPr>
            <p:cNvPr id="70" name="Rectangle 83"/>
            <p:cNvSpPr>
              <a:spLocks noChangeArrowheads="1"/>
            </p:cNvSpPr>
            <p:nvPr/>
          </p:nvSpPr>
          <p:spPr bwMode="auto">
            <a:xfrm>
              <a:off x="-1206287" y="527143"/>
              <a:ext cx="1465263" cy="4254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>
                  <a:solidFill>
                    <a:srgbClr val="000000"/>
                  </a:solidFill>
                </a:rPr>
                <a:t>Applications</a:t>
              </a:r>
            </a:p>
          </p:txBody>
        </p:sp>
        <p:sp>
          <p:nvSpPr>
            <p:cNvPr id="71" name="Rectangle 84"/>
            <p:cNvSpPr>
              <a:spLocks noChangeArrowheads="1"/>
            </p:cNvSpPr>
            <p:nvPr/>
          </p:nvSpPr>
          <p:spPr bwMode="auto">
            <a:xfrm>
              <a:off x="-1206287" y="1327243"/>
              <a:ext cx="1465263" cy="4254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>
                  <a:solidFill>
                    <a:srgbClr val="000000"/>
                  </a:solidFill>
                </a:rPr>
                <a:t>Models</a:t>
              </a:r>
            </a:p>
          </p:txBody>
        </p:sp>
        <p:sp>
          <p:nvSpPr>
            <p:cNvPr id="72" name="Rectangle 85"/>
            <p:cNvSpPr>
              <a:spLocks noChangeArrowheads="1"/>
            </p:cNvSpPr>
            <p:nvPr/>
          </p:nvSpPr>
          <p:spPr bwMode="auto">
            <a:xfrm>
              <a:off x="-1187237" y="2013043"/>
              <a:ext cx="1465263" cy="4254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>
                  <a:solidFill>
                    <a:srgbClr val="000000"/>
                  </a:solidFill>
                </a:rPr>
                <a:t>Technology</a:t>
              </a:r>
            </a:p>
          </p:txBody>
        </p:sp>
        <p:sp>
          <p:nvSpPr>
            <p:cNvPr id="73" name="AutoShape 86"/>
            <p:cNvSpPr>
              <a:spLocks noChangeArrowheads="1"/>
            </p:cNvSpPr>
            <p:nvPr/>
          </p:nvSpPr>
          <p:spPr bwMode="auto">
            <a:xfrm>
              <a:off x="5675526" y="7512143"/>
              <a:ext cx="2060575" cy="1435100"/>
            </a:xfrm>
            <a:prstGeom prst="roundRect">
              <a:avLst>
                <a:gd name="adj" fmla="val 642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>
                  <a:solidFill>
                    <a:srgbClr val="000000"/>
                  </a:solidFill>
                </a:rPr>
                <a:t>InterCloud</a:t>
              </a:r>
            </a:p>
          </p:txBody>
        </p:sp>
        <p:sp>
          <p:nvSpPr>
            <p:cNvPr id="74" name="Cloud"/>
            <p:cNvSpPr>
              <a:spLocks noChangeAspect="1" noEditPoints="1" noChangeArrowheads="1"/>
            </p:cNvSpPr>
            <p:nvPr/>
          </p:nvSpPr>
          <p:spPr bwMode="auto">
            <a:xfrm>
              <a:off x="6053351" y="8958355"/>
              <a:ext cx="2019300" cy="9556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Cloud"/>
            <p:cNvSpPr>
              <a:spLocks noChangeAspect="1" noEditPoints="1" noChangeArrowheads="1"/>
            </p:cNvSpPr>
            <p:nvPr/>
          </p:nvSpPr>
          <p:spPr bwMode="auto">
            <a:xfrm>
              <a:off x="4653176" y="9185368"/>
              <a:ext cx="2019300" cy="9556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Cloud"/>
            <p:cNvSpPr>
              <a:spLocks noChangeAspect="1" noEditPoints="1" noChangeArrowheads="1"/>
            </p:cNvSpPr>
            <p:nvPr/>
          </p:nvSpPr>
          <p:spPr bwMode="auto">
            <a:xfrm>
              <a:off x="7082051" y="9198068"/>
              <a:ext cx="2019300" cy="9556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7" name="AutoShape 90"/>
            <p:cNvSpPr>
              <a:spLocks noChangeArrowheads="1"/>
            </p:cNvSpPr>
            <p:nvPr/>
          </p:nvSpPr>
          <p:spPr bwMode="auto">
            <a:xfrm>
              <a:off x="5639013" y="9852118"/>
              <a:ext cx="2671763" cy="2476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002060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tIns="18288" bIns="18288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Public Cloud Infrastructure</a:t>
              </a:r>
            </a:p>
          </p:txBody>
        </p:sp>
        <p:pic>
          <p:nvPicPr>
            <p:cNvPr id="78" name="Picture 91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77126" y="9283793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Picture 92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3251" y="9331418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93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2601" y="9093293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94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0901" y="9169493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95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4476" y="9255218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3826" y="9169493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4" name="Text Box 97"/>
            <p:cNvSpPr txBox="1">
              <a:spLocks noChangeArrowheads="1"/>
            </p:cNvSpPr>
            <p:nvPr/>
          </p:nvSpPr>
          <p:spPr bwMode="auto">
            <a:xfrm>
              <a:off x="4938926" y="9625105"/>
              <a:ext cx="1082675" cy="150813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800000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tIns="9144" bIns="9144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Amazon EC2 / S3</a:t>
              </a:r>
            </a:p>
          </p:txBody>
        </p:sp>
        <p:sp>
          <p:nvSpPr>
            <p:cNvPr id="85" name="Text Box 98"/>
            <p:cNvSpPr txBox="1">
              <a:spLocks noChangeArrowheads="1"/>
            </p:cNvSpPr>
            <p:nvPr/>
          </p:nvSpPr>
          <p:spPr bwMode="auto">
            <a:xfrm>
              <a:off x="7605926" y="9663205"/>
              <a:ext cx="1082675" cy="150813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800000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tIns="9144" bIns="9144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Microsoft Azure</a:t>
              </a:r>
            </a:p>
          </p:txBody>
        </p:sp>
        <p:pic>
          <p:nvPicPr>
            <p:cNvPr id="86" name="Picture 99" descr="MCj04338770000[1]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577476" y="9385393"/>
              <a:ext cx="390525" cy="39052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Picture 100" descr="MCj04326140000[1]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20276" y="9223468"/>
              <a:ext cx="428625" cy="42862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Picture 101" descr="MCj04326140000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767851" y="9252043"/>
              <a:ext cx="371475" cy="3714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9" name="Text Box 102"/>
            <p:cNvSpPr txBox="1">
              <a:spLocks noChangeArrowheads="1"/>
            </p:cNvSpPr>
            <p:nvPr/>
          </p:nvSpPr>
          <p:spPr bwMode="auto">
            <a:xfrm>
              <a:off x="6624851" y="9063130"/>
              <a:ext cx="1311275" cy="150813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800000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tIns="9144" bIns="9144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Google AppEngine</a:t>
              </a:r>
            </a:p>
          </p:txBody>
        </p:sp>
        <p:pic>
          <p:nvPicPr>
            <p:cNvPr id="90" name="Picture 103" descr="googleappengi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548651" y="9213943"/>
              <a:ext cx="442913" cy="3429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104" descr="googleappengi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920126" y="9223468"/>
              <a:ext cx="442913" cy="3429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" name="Rectangle 105"/>
            <p:cNvSpPr>
              <a:spLocks noChangeArrowheads="1"/>
            </p:cNvSpPr>
            <p:nvPr/>
          </p:nvSpPr>
          <p:spPr bwMode="auto">
            <a:xfrm rot="16200000">
              <a:off x="-3400843" y="5763348"/>
              <a:ext cx="4957435" cy="4254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>
                  <a:solidFill>
                    <a:srgbClr val="000000"/>
                  </a:solidFill>
                </a:rPr>
                <a:t>Core Technologies</a:t>
              </a:r>
            </a:p>
          </p:txBody>
        </p:sp>
        <p:sp>
          <p:nvSpPr>
            <p:cNvPr id="93" name="Rectangle 106"/>
            <p:cNvSpPr>
              <a:spLocks noChangeArrowheads="1"/>
            </p:cNvSpPr>
            <p:nvPr/>
          </p:nvSpPr>
          <p:spPr bwMode="auto">
            <a:xfrm rot="16200000">
              <a:off x="-1698755" y="9127875"/>
              <a:ext cx="1553261" cy="4254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>
                  <a:solidFill>
                    <a:srgbClr val="000000"/>
                  </a:solidFill>
                </a:rPr>
                <a:t>Infrastructure</a:t>
              </a:r>
            </a:p>
          </p:txBody>
        </p:sp>
        <p:sp>
          <p:nvSpPr>
            <p:cNvPr id="94" name="AutoShape 107"/>
            <p:cNvSpPr>
              <a:spLocks noChangeArrowheads="1"/>
            </p:cNvSpPr>
            <p:nvPr/>
          </p:nvSpPr>
          <p:spPr bwMode="auto">
            <a:xfrm>
              <a:off x="8072651" y="4460968"/>
              <a:ext cx="1774825" cy="660400"/>
            </a:xfrm>
            <a:prstGeom prst="roundRect">
              <a:avLst>
                <a:gd name="adj" fmla="val 6426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PaaS Vendor 1</a:t>
              </a:r>
            </a:p>
          </p:txBody>
        </p:sp>
        <p:sp>
          <p:nvSpPr>
            <p:cNvPr id="95" name="AutoShape 108"/>
            <p:cNvSpPr>
              <a:spLocks noChangeArrowheads="1"/>
            </p:cNvSpPr>
            <p:nvPr/>
          </p:nvSpPr>
          <p:spPr bwMode="auto">
            <a:xfrm>
              <a:off x="7677363" y="6534243"/>
              <a:ext cx="2006600" cy="508000"/>
            </a:xfrm>
            <a:prstGeom prst="roundRect">
              <a:avLst>
                <a:gd name="adj" fmla="val 6426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PaaS Vendor 3</a:t>
              </a:r>
            </a:p>
          </p:txBody>
        </p:sp>
        <p:sp>
          <p:nvSpPr>
            <p:cNvPr id="96" name="Line 109"/>
            <p:cNvSpPr>
              <a:spLocks noChangeShapeType="1"/>
            </p:cNvSpPr>
            <p:nvPr/>
          </p:nvSpPr>
          <p:spPr bwMode="auto">
            <a:xfrm>
              <a:off x="7221751" y="3854543"/>
              <a:ext cx="1308100" cy="2600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AutoShape 110"/>
            <p:cNvSpPr>
              <a:spLocks noChangeArrowheads="1"/>
            </p:cNvSpPr>
            <p:nvPr/>
          </p:nvSpPr>
          <p:spPr bwMode="auto">
            <a:xfrm>
              <a:off x="7261438" y="5489668"/>
              <a:ext cx="2536825" cy="660400"/>
            </a:xfrm>
            <a:prstGeom prst="roundRect">
              <a:avLst>
                <a:gd name="adj" fmla="val 6426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PaaS Vendor 2</a:t>
              </a:r>
            </a:p>
          </p:txBody>
        </p:sp>
        <p:sp>
          <p:nvSpPr>
            <p:cNvPr id="98" name="Text Box 111"/>
            <p:cNvSpPr txBox="1">
              <a:spLocks noChangeArrowheads="1"/>
            </p:cNvSpPr>
            <p:nvPr/>
          </p:nvSpPr>
          <p:spPr bwMode="auto">
            <a:xfrm>
              <a:off x="757428" y="-204695"/>
              <a:ext cx="9525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physics</a:t>
              </a:r>
            </a:p>
            <a:p>
              <a:r>
                <a:rPr lang="en-US" sz="1400" b="1" dirty="0">
                  <a:solidFill>
                    <a:srgbClr val="000000"/>
                  </a:solidFill>
                </a:rPr>
                <a:t>biology</a:t>
              </a:r>
            </a:p>
            <a:p>
              <a:r>
                <a:rPr lang="en-US" sz="1400" b="1" dirty="0">
                  <a:solidFill>
                    <a:srgbClr val="000000"/>
                  </a:solidFill>
                </a:rPr>
                <a:t>medicine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 Box 112"/>
            <p:cNvSpPr txBox="1">
              <a:spLocks noChangeArrowheads="1"/>
            </p:cNvSpPr>
            <p:nvPr/>
          </p:nvSpPr>
          <p:spPr bwMode="auto">
            <a:xfrm>
              <a:off x="1900428" y="-218982"/>
              <a:ext cx="127952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optimization</a:t>
              </a:r>
            </a:p>
            <a:p>
              <a:r>
                <a:rPr lang="en-US" sz="1400" b="1" dirty="0">
                  <a:solidFill>
                    <a:srgbClr val="000000"/>
                  </a:solidFill>
                </a:rPr>
                <a:t>     modeling</a:t>
              </a:r>
            </a:p>
            <a:p>
              <a:r>
                <a:rPr lang="en-US" sz="1400" b="1" dirty="0">
                  <a:solidFill>
                    <a:srgbClr val="000000"/>
                  </a:solidFill>
                </a:rPr>
                <a:t>     CAD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Text Box 113"/>
            <p:cNvSpPr txBox="1">
              <a:spLocks noChangeArrowheads="1"/>
            </p:cNvSpPr>
            <p:nvPr/>
          </p:nvSpPr>
          <p:spPr bwMode="auto">
            <a:xfrm>
              <a:off x="3867341" y="50893"/>
              <a:ext cx="936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teaching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Text Box 114"/>
            <p:cNvSpPr txBox="1">
              <a:spLocks noChangeArrowheads="1"/>
            </p:cNvSpPr>
            <p:nvPr/>
          </p:nvSpPr>
          <p:spPr bwMode="auto">
            <a:xfrm>
              <a:off x="5005578" y="-218982"/>
              <a:ext cx="13906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risk analysis</a:t>
              </a:r>
            </a:p>
            <a:p>
              <a:r>
                <a:rPr lang="en-US" sz="1400" b="1">
                  <a:solidFill>
                    <a:srgbClr val="000000"/>
                  </a:solidFill>
                </a:rPr>
                <a:t>       banking</a:t>
              </a:r>
            </a:p>
            <a:p>
              <a:r>
                <a:rPr lang="en-US" sz="1400" b="1">
                  <a:solidFill>
                    <a:srgbClr val="000000"/>
                  </a:solidFill>
                </a:rPr>
                <a:t>       finance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Text Box 115"/>
            <p:cNvSpPr txBox="1">
              <a:spLocks noChangeArrowheads="1"/>
            </p:cNvSpPr>
            <p:nvPr/>
          </p:nvSpPr>
          <p:spPr bwMode="auto">
            <a:xfrm>
              <a:off x="6654991" y="-199932"/>
              <a:ext cx="13906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3D rendering</a:t>
              </a:r>
            </a:p>
            <a:p>
              <a:r>
                <a:rPr lang="en-US" sz="1400" b="1">
                  <a:solidFill>
                    <a:srgbClr val="000000"/>
                  </a:solidFill>
                </a:rPr>
                <a:t>         imaging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AutoShape 116"/>
            <p:cNvSpPr>
              <a:spLocks noChangeArrowheads="1"/>
            </p:cNvSpPr>
            <p:nvPr/>
          </p:nvSpPr>
          <p:spPr bwMode="auto">
            <a:xfrm>
              <a:off x="1097176" y="8213818"/>
              <a:ext cx="4735513" cy="476250"/>
            </a:xfrm>
            <a:prstGeom prst="roundRect">
              <a:avLst>
                <a:gd name="adj" fmla="val 642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>
                  <a:solidFill>
                    <a:srgbClr val="000000"/>
                  </a:solidFill>
                </a:rPr>
                <a:t>Scalable Execution Application Manager</a:t>
              </a:r>
            </a:p>
          </p:txBody>
        </p:sp>
        <p:pic>
          <p:nvPicPr>
            <p:cNvPr id="104" name="Picture 117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6926" y="9474293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Picture 118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7226" y="9236168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" name="Picture 119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6951" y="9283793"/>
              <a:ext cx="333375" cy="333375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Picture 120" descr="MCj04352420000[1]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57576" y="9013918"/>
              <a:ext cx="666750" cy="1319213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8" name="AutoShape 75"/>
            <p:cNvSpPr>
              <a:spLocks noChangeArrowheads="1"/>
            </p:cNvSpPr>
            <p:nvPr/>
          </p:nvSpPr>
          <p:spPr bwMode="auto">
            <a:xfrm>
              <a:off x="1711538" y="9831480"/>
              <a:ext cx="2271713" cy="304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002060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tIns="18288" bIns="18288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Cluster Datacenter</a:t>
              </a:r>
            </a:p>
          </p:txBody>
        </p:sp>
        <p:sp>
          <p:nvSpPr>
            <p:cNvPr id="109" name="AutoShape 122"/>
            <p:cNvSpPr>
              <a:spLocks noChangeArrowheads="1"/>
            </p:cNvSpPr>
            <p:nvPr/>
          </p:nvSpPr>
          <p:spPr bwMode="auto">
            <a:xfrm>
              <a:off x="7778963" y="498568"/>
              <a:ext cx="1497013" cy="5619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5760" anchor="ctr"/>
            <a:lstStyle/>
            <a:p>
              <a:pPr algn="r"/>
              <a:r>
                <a:rPr lang="en-US" sz="1400" b="1"/>
                <a:t>social</a:t>
              </a:r>
            </a:p>
            <a:p>
              <a:pPr algn="r"/>
              <a:r>
                <a:rPr lang="en-US" sz="1400" b="1"/>
                <a:t>networking</a:t>
              </a:r>
            </a:p>
          </p:txBody>
        </p:sp>
        <p:sp>
          <p:nvSpPr>
            <p:cNvPr id="110" name="Text Box 123"/>
            <p:cNvSpPr txBox="1">
              <a:spLocks noChangeArrowheads="1"/>
            </p:cNvSpPr>
            <p:nvPr/>
          </p:nvSpPr>
          <p:spPr bwMode="auto">
            <a:xfrm>
              <a:off x="7681554" y="-62173"/>
              <a:ext cx="13906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blogging</a:t>
              </a:r>
            </a:p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photos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11" name="Picture 124" descr="icontexto-user-web20-blogger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985338" y="184243"/>
              <a:ext cx="457200" cy="4572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" name="Picture 125" descr="icontexto-user-web20-faceboo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796426" y="355693"/>
              <a:ext cx="457200" cy="45720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8" name="Picture 2" descr="C:\Documents and Settings\csve\Local Settings\Temporary Internet Files\Content.IE5\4PQ7052J\MC900431576[1]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61213" y="8790787"/>
              <a:ext cx="869795" cy="875594"/>
            </a:xfrm>
            <a:prstGeom prst="rect">
              <a:avLst/>
            </a:prstGeom>
            <a:noFill/>
          </p:spPr>
        </p:pic>
        <p:pic>
          <p:nvPicPr>
            <p:cNvPr id="125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-344160" y="9087531"/>
              <a:ext cx="638077" cy="638077"/>
            </a:xfrm>
            <a:prstGeom prst="rect">
              <a:avLst/>
            </a:prstGeom>
            <a:noFill/>
          </p:spPr>
        </p:pic>
        <p:pic>
          <p:nvPicPr>
            <p:cNvPr id="126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0067" y="9135625"/>
              <a:ext cx="638077" cy="638077"/>
            </a:xfrm>
            <a:prstGeom prst="rect">
              <a:avLst/>
            </a:prstGeom>
            <a:noFill/>
          </p:spPr>
        </p:pic>
        <p:pic>
          <p:nvPicPr>
            <p:cNvPr id="127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831" y="9175484"/>
              <a:ext cx="638077" cy="6380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40274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Federation Stack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40070" y="1277007"/>
            <a:ext cx="6589986" cy="4997669"/>
            <a:chOff x="1340070" y="1277007"/>
            <a:chExt cx="6589986" cy="4997669"/>
          </a:xfrm>
        </p:grpSpPr>
        <p:sp>
          <p:nvSpPr>
            <p:cNvPr id="41" name="Rectangle 40"/>
            <p:cNvSpPr/>
            <p:nvPr/>
          </p:nvSpPr>
          <p:spPr>
            <a:xfrm>
              <a:off x="1340070" y="1277007"/>
              <a:ext cx="6589986" cy="4997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97123" y="1576552"/>
              <a:ext cx="6238491" cy="1417352"/>
            </a:xfrm>
            <a:prstGeom prst="roundRect">
              <a:avLst>
                <a:gd name="adj" fmla="val 6656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4320" rtlCol="0" anchor="ctr"/>
            <a:lstStyle/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Motivations </a:t>
              </a:r>
            </a:p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Advantages</a:t>
              </a:r>
            </a:p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Opportunities </a:t>
              </a:r>
            </a:p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Obligations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507629" y="3242488"/>
              <a:ext cx="6238491" cy="1417352"/>
            </a:xfrm>
            <a:prstGeom prst="roundRect">
              <a:avLst>
                <a:gd name="adj" fmla="val 6656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Federation Model</a:t>
              </a:r>
            </a:p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Cloud Service, Provider, Agreements</a:t>
              </a:r>
            </a:p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Market and Pricing Models</a:t>
              </a:r>
            </a:p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Service Level Agreements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518135" y="4918841"/>
              <a:ext cx="6238491" cy="1107380"/>
            </a:xfrm>
            <a:prstGeom prst="roundRect">
              <a:avLst>
                <a:gd name="adj" fmla="val 6656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Ins="274320" rtlCol="0" anchor="t"/>
            <a:lstStyle/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Protocol, Interfaces, and Standards</a:t>
              </a:r>
            </a:p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Programmatic Interoperation</a:t>
              </a:r>
            </a:p>
            <a:p>
              <a:pPr indent="-2857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600" dirty="0" smtClean="0">
                  <a:solidFill>
                    <a:srgbClr val="000000"/>
                  </a:solidFill>
                </a:rPr>
                <a:t>Federation Platforms (RESERVOIR,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InterCloud</a:t>
              </a:r>
              <a:r>
                <a:rPr lang="en-US" sz="160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 rot="294844">
              <a:off x="1629527" y="5535764"/>
              <a:ext cx="1262893" cy="612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731440" y="5207428"/>
              <a:ext cx="469793" cy="909592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009968" y="5281002"/>
              <a:ext cx="448079" cy="867550"/>
            </a:xfrm>
            <a:prstGeom prst="rect">
              <a:avLst/>
            </a:prstGeom>
            <a:noFill/>
          </p:spPr>
        </p:pic>
        <p:pic>
          <p:nvPicPr>
            <p:cNvPr id="13" name="Picture 96" descr="MCj0442154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2294" y="5597239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6" descr="MCj0442154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8799" y="5412290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6" descr="MCj0442154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2860" y="5259412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206520" y="4808486"/>
              <a:ext cx="1939817" cy="2837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Infrastructural Level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248558" y="3132031"/>
              <a:ext cx="2749112" cy="3048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Logical and Operational Level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 rot="294844">
              <a:off x="1435083" y="4001254"/>
              <a:ext cx="1262893" cy="612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4101" name="Picture 5" descr="C:\Documents and Settings\Administrator\Local Settings\Temporary Internet Files\Content.IE5\S5CT05S7\MC900431631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4511" y="3832996"/>
              <a:ext cx="794188" cy="794188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Administrator\Local Settings\Temporary Internet Files\Content.IE5\S5CT05S7\MCj0442042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378132">
              <a:off x="2177888" y="4111564"/>
              <a:ext cx="467851" cy="6014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Cloud"/>
            <p:cNvSpPr>
              <a:spLocks noChangeAspect="1" noEditPoints="1" noChangeArrowheads="1"/>
            </p:cNvSpPr>
            <p:nvPr/>
          </p:nvSpPr>
          <p:spPr bwMode="auto">
            <a:xfrm rot="294844">
              <a:off x="2713790" y="3510138"/>
              <a:ext cx="955441" cy="4633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Cloud"/>
            <p:cNvSpPr>
              <a:spLocks noChangeAspect="1" noEditPoints="1" noChangeArrowheads="1"/>
            </p:cNvSpPr>
            <p:nvPr/>
          </p:nvSpPr>
          <p:spPr bwMode="auto">
            <a:xfrm rot="294844">
              <a:off x="3141013" y="4233233"/>
              <a:ext cx="654279" cy="31730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V="1">
              <a:off x="2222938" y="3736428"/>
              <a:ext cx="772512" cy="362606"/>
            </a:xfrm>
            <a:prstGeom prst="line">
              <a:avLst/>
            </a:prstGeom>
            <a:ln>
              <a:solidFill>
                <a:srgbClr val="0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3066396" y="3996562"/>
              <a:ext cx="536024" cy="78824"/>
            </a:xfrm>
            <a:prstGeom prst="line">
              <a:avLst/>
            </a:prstGeom>
            <a:ln>
              <a:solidFill>
                <a:srgbClr val="0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2259063" y="1424043"/>
              <a:ext cx="1918799" cy="2786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Conceptual Level</a:t>
              </a:r>
            </a:p>
          </p:txBody>
        </p:sp>
        <p:pic>
          <p:nvPicPr>
            <p:cNvPr id="4105" name="Picture 9" descr="C:\Documents and Settings\Administrator\Local Settings\Temporary Internet Files\Content.IE5\AD85KTOH\MC900434888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00344" y="2254612"/>
              <a:ext cx="630478" cy="630478"/>
            </a:xfrm>
            <a:prstGeom prst="rect">
              <a:avLst/>
            </a:prstGeom>
            <a:noFill/>
          </p:spPr>
        </p:pic>
        <p:pic>
          <p:nvPicPr>
            <p:cNvPr id="4106" name="Picture 10" descr="C:\Documents and Settings\Administrator\Local Settings\Temporary Internet Files\Content.IE5\S5CT05S7\MC900433953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53049" y="1830770"/>
              <a:ext cx="644416" cy="644416"/>
            </a:xfrm>
            <a:prstGeom prst="rect">
              <a:avLst/>
            </a:prstGeom>
            <a:noFill/>
          </p:spPr>
        </p:pic>
        <p:pic>
          <p:nvPicPr>
            <p:cNvPr id="4107" name="Picture 11" descr="C:\Documents and Settings\Administrator\Local Settings\Temporary Internet Files\Content.IE5\AD85KTOH\MC900432624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1978" y="2366798"/>
              <a:ext cx="581353" cy="581353"/>
            </a:xfrm>
            <a:prstGeom prst="rect">
              <a:avLst/>
            </a:prstGeom>
            <a:noFill/>
          </p:spPr>
        </p:pic>
        <p:sp>
          <p:nvSpPr>
            <p:cNvPr id="39" name="Cloud"/>
            <p:cNvSpPr>
              <a:spLocks noChangeAspect="1" noEditPoints="1" noChangeArrowheads="1"/>
            </p:cNvSpPr>
            <p:nvPr/>
          </p:nvSpPr>
          <p:spPr bwMode="auto">
            <a:xfrm rot="294844">
              <a:off x="1778370" y="1754910"/>
              <a:ext cx="955441" cy="4633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544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66252" y="484925"/>
            <a:ext cx="8763756" cy="5167744"/>
            <a:chOff x="221672" y="41565"/>
            <a:chExt cx="8763756" cy="5167744"/>
          </a:xfrm>
        </p:grpSpPr>
        <p:sp>
          <p:nvSpPr>
            <p:cNvPr id="72" name="Rectangle 71"/>
            <p:cNvSpPr/>
            <p:nvPr/>
          </p:nvSpPr>
          <p:spPr>
            <a:xfrm>
              <a:off x="221672" y="41565"/>
              <a:ext cx="8714510" cy="5167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73577" y="876300"/>
              <a:ext cx="5885511" cy="3764973"/>
            </a:xfrm>
            <a:prstGeom prst="roundRect">
              <a:avLst>
                <a:gd name="adj" fmla="val 3019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2107924" y="1821658"/>
              <a:ext cx="1325233" cy="34940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OCCI Interface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 rot="16200000">
              <a:off x="2107923" y="3539621"/>
              <a:ext cx="1325233" cy="34940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Provider’s APIs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06578" y="1399309"/>
              <a:ext cx="2128162" cy="2951018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37902" y="1399304"/>
              <a:ext cx="1758051" cy="2951018"/>
            </a:xfrm>
            <a:prstGeom prst="roundRect">
              <a:avLst>
                <a:gd name="adj" fmla="val 1965"/>
              </a:avLst>
            </a:prstGeom>
            <a:solidFill>
              <a:srgbClr val="F2F2F2">
                <a:alpha val="16000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1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786425" y="3229097"/>
              <a:ext cx="591164" cy="1144584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238373" y="3271139"/>
              <a:ext cx="591164" cy="1144584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71201" y="3276395"/>
              <a:ext cx="591164" cy="1144584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114" y="3820417"/>
              <a:ext cx="450541" cy="45054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975" y="3864328"/>
              <a:ext cx="392965" cy="392965"/>
            </a:xfrm>
            <a:prstGeom prst="rect">
              <a:avLst/>
            </a:prstGeom>
          </p:spPr>
        </p:pic>
        <p:pic>
          <p:nvPicPr>
            <p:cNvPr id="16" name="Picture 2" descr="C:\Users\csve\AppData\Local\Microsoft\Windows\Temporary Internet Files\Content.IE5\M512EYDP\MC900432614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851" y="2875288"/>
              <a:ext cx="534645" cy="5346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csve\AppData\Local\Microsoft\Windows\Temporary Internet Files\Content.IE5\M512EYDP\MC900432614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760" y="2944561"/>
              <a:ext cx="534645" cy="5346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6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79976" y="242644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6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38014" y="2209966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96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89539" y="2597891"/>
              <a:ext cx="391125" cy="4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6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74778" y="1946729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6998597" y="1267477"/>
              <a:ext cx="1037058" cy="27037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Resources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846282" y="1221297"/>
              <a:ext cx="1828801" cy="56396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Resource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Management Framework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 rot="10800000" flipV="1">
              <a:off x="5997303" y="2705116"/>
              <a:ext cx="479829" cy="270015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eft-Right Arrow 25"/>
            <p:cNvSpPr/>
            <p:nvPr/>
          </p:nvSpPr>
          <p:spPr>
            <a:xfrm rot="10800000" flipV="1">
              <a:off x="3073128" y="3527441"/>
              <a:ext cx="479829" cy="270015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eft-Right Arrow 26"/>
            <p:cNvSpPr/>
            <p:nvPr/>
          </p:nvSpPr>
          <p:spPr>
            <a:xfrm rot="10800000" flipV="1">
              <a:off x="3079478" y="1755791"/>
              <a:ext cx="479829" cy="270015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9" name="Picture 2" descr="C:\Documents and Settings\csve\Local Settings\Temporary Internet Files\Content.IE5\8DARKL23\MC900432664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12883" y="2468432"/>
              <a:ext cx="1208513" cy="1208513"/>
            </a:xfrm>
            <a:prstGeom prst="rect">
              <a:avLst/>
            </a:prstGeom>
            <a:noFill/>
          </p:spPr>
        </p:pic>
        <p:pic>
          <p:nvPicPr>
            <p:cNvPr id="28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527370" y="2100729"/>
              <a:ext cx="1087824" cy="983318"/>
            </a:xfrm>
            <a:prstGeom prst="rect">
              <a:avLst/>
            </a:prstGeom>
            <a:noFill/>
          </p:spPr>
        </p:pic>
        <p:grpSp>
          <p:nvGrpSpPr>
            <p:cNvPr id="34" name="Group 33"/>
            <p:cNvGrpSpPr/>
            <p:nvPr/>
          </p:nvGrpSpPr>
          <p:grpSpPr>
            <a:xfrm>
              <a:off x="306602" y="1068147"/>
              <a:ext cx="1179298" cy="1884603"/>
              <a:chOff x="306602" y="1191972"/>
              <a:chExt cx="1179298" cy="1884603"/>
            </a:xfrm>
          </p:grpSpPr>
          <p:pic>
            <p:nvPicPr>
              <p:cNvPr id="5" name="Picture 2" descr="C:\Documents and Settings\csve\Local Settings\Temporary Internet Files\Content.IE5\4PQ7052J\MC900432623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328649" y="1258435"/>
                <a:ext cx="583195" cy="547992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C:\Documents and Settings\csve\Local Settings\Temporary Internet Files\Content.IE5\4PQ7052J\MC900432623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752077" y="1552844"/>
                <a:ext cx="583195" cy="547992"/>
              </a:xfrm>
              <a:prstGeom prst="rect">
                <a:avLst/>
              </a:prstGeom>
              <a:noFill/>
            </p:spPr>
          </p:pic>
          <p:sp>
            <p:nvSpPr>
              <p:cNvPr id="30" name="Rounded Rectangle 29"/>
              <p:cNvSpPr/>
              <p:nvPr/>
            </p:nvSpPr>
            <p:spPr>
              <a:xfrm>
                <a:off x="306602" y="1191972"/>
                <a:ext cx="1179298" cy="1779828"/>
              </a:xfrm>
              <a:prstGeom prst="roundRect">
                <a:avLst>
                  <a:gd name="adj" fmla="val 3019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6" name="Picture 2" descr="C:\Documents and Settings\Administrator\Local Settings\Temporary Internet Files\Content.IE5\0NG589SB\MC900432622[1]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323850" y="1814513"/>
                <a:ext cx="609600" cy="607902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Documents and Settings\Administrator\Local Settings\Temporary Internet Files\Content.IE5\0NG589SB\MC900432625[1]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flipH="1">
                <a:off x="809911" y="2162318"/>
                <a:ext cx="533257" cy="533257"/>
              </a:xfrm>
              <a:prstGeom prst="rect">
                <a:avLst/>
              </a:prstGeom>
              <a:noFill/>
            </p:spPr>
          </p:pic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378876" y="2819400"/>
                <a:ext cx="992724" cy="25717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OCCI Clients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97077" y="3038475"/>
              <a:ext cx="1179298" cy="1647825"/>
              <a:chOff x="306602" y="1428750"/>
              <a:chExt cx="1179298" cy="1647825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06602" y="1428750"/>
                <a:ext cx="1179298" cy="1543050"/>
              </a:xfrm>
              <a:prstGeom prst="roundRect">
                <a:avLst>
                  <a:gd name="adj" fmla="val 3019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" name="Picture 2" descr="C:\Documents and Settings\Administrator\Local Settings\Temporary Internet Files\Content.IE5\0NG589SB\MC900432622[1]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323850" y="1814513"/>
                <a:ext cx="609600" cy="607902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C:\Documents and Settings\Administrator\Local Settings\Temporary Internet Files\Content.IE5\0NG589SB\MC900432625[1]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flipH="1">
                <a:off x="809911" y="2162318"/>
                <a:ext cx="533257" cy="533257"/>
              </a:xfrm>
              <a:prstGeom prst="rect">
                <a:avLst/>
              </a:prstGeom>
              <a:noFill/>
            </p:spPr>
          </p:pic>
          <p:sp>
            <p:nvSpPr>
              <p:cNvPr id="48" name="Text Box 5"/>
              <p:cNvSpPr txBox="1">
                <a:spLocks noChangeArrowheads="1"/>
              </p:cNvSpPr>
              <p:nvPr/>
            </p:nvSpPr>
            <p:spPr bwMode="auto">
              <a:xfrm>
                <a:off x="378876" y="2819400"/>
                <a:ext cx="1030824" cy="25717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Other Clients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28" name="Picture 4" descr="C:\Documents and Settings\Administrator\Local Settings\Temporary Internet Files\Content.IE5\YP27MHEV\MC900433954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809124" y="3152775"/>
              <a:ext cx="581526" cy="571500"/>
            </a:xfrm>
            <a:prstGeom prst="rect">
              <a:avLst/>
            </a:prstGeom>
            <a:noFill/>
          </p:spPr>
        </p:pic>
        <p:sp>
          <p:nvSpPr>
            <p:cNvPr id="50" name="Left-Right Arrow 49"/>
            <p:cNvSpPr/>
            <p:nvPr/>
          </p:nvSpPr>
          <p:spPr>
            <a:xfrm rot="10800000" flipV="1">
              <a:off x="1555476" y="1803417"/>
              <a:ext cx="987697" cy="215884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14687" y="1510010"/>
              <a:ext cx="93801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HTTP</a:t>
              </a:r>
              <a:endParaRPr lang="en-US" sz="5400" b="1" cap="none" spc="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6203675" y="697709"/>
              <a:ext cx="2302150" cy="34940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Provider’s Infrastructure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4" name="Left-Right Arrow 53"/>
            <p:cNvSpPr/>
            <p:nvPr/>
          </p:nvSpPr>
          <p:spPr>
            <a:xfrm rot="10800000" flipV="1">
              <a:off x="1555476" y="3575067"/>
              <a:ext cx="987697" cy="215884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81150" y="3181350"/>
              <a:ext cx="9396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any channel, 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</a:rPr>
                <a:t>any protocol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867025" y="4781550"/>
              <a:ext cx="5705475" cy="1588"/>
            </a:xfrm>
            <a:prstGeom prst="line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238375" y="4876800"/>
              <a:ext cx="12955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Most interoperable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86675" y="4895850"/>
              <a:ext cx="12987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Least interoperable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924550" y="2533651"/>
              <a:ext cx="628650" cy="6286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009900" y="1581151"/>
              <a:ext cx="628650" cy="6286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5753100" y="552450"/>
              <a:ext cx="800100" cy="2019300"/>
            </a:xfrm>
            <a:custGeom>
              <a:avLst/>
              <a:gdLst>
                <a:gd name="connsiteX0" fmla="*/ 647700 w 800100"/>
                <a:gd name="connsiteY0" fmla="*/ 2133600 h 2133600"/>
                <a:gd name="connsiteX1" fmla="*/ 742950 w 800100"/>
                <a:gd name="connsiteY1" fmla="*/ 1857375 h 2133600"/>
                <a:gd name="connsiteX2" fmla="*/ 790575 w 800100"/>
                <a:gd name="connsiteY2" fmla="*/ 1428750 h 2133600"/>
                <a:gd name="connsiteX3" fmla="*/ 685800 w 800100"/>
                <a:gd name="connsiteY3" fmla="*/ 1076325 h 2133600"/>
                <a:gd name="connsiteX4" fmla="*/ 428625 w 800100"/>
                <a:gd name="connsiteY4" fmla="*/ 723900 h 2133600"/>
                <a:gd name="connsiteX5" fmla="*/ 123825 w 800100"/>
                <a:gd name="connsiteY5" fmla="*/ 390525 h 2133600"/>
                <a:gd name="connsiteX6" fmla="*/ 0 w 800100"/>
                <a:gd name="connsiteY6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0" h="2133600">
                  <a:moveTo>
                    <a:pt x="647700" y="2133600"/>
                  </a:moveTo>
                  <a:cubicBezTo>
                    <a:pt x="683419" y="2054225"/>
                    <a:pt x="719138" y="1974850"/>
                    <a:pt x="742950" y="1857375"/>
                  </a:cubicBezTo>
                  <a:cubicBezTo>
                    <a:pt x="766762" y="1739900"/>
                    <a:pt x="800100" y="1558925"/>
                    <a:pt x="790575" y="1428750"/>
                  </a:cubicBezTo>
                  <a:cubicBezTo>
                    <a:pt x="781050" y="1298575"/>
                    <a:pt x="746125" y="1193800"/>
                    <a:pt x="685800" y="1076325"/>
                  </a:cubicBezTo>
                  <a:cubicBezTo>
                    <a:pt x="625475" y="958850"/>
                    <a:pt x="522287" y="838200"/>
                    <a:pt x="428625" y="723900"/>
                  </a:cubicBezTo>
                  <a:cubicBezTo>
                    <a:pt x="334963" y="609600"/>
                    <a:pt x="195262" y="511175"/>
                    <a:pt x="123825" y="390525"/>
                  </a:cubicBezTo>
                  <a:cubicBezTo>
                    <a:pt x="52388" y="269875"/>
                    <a:pt x="26194" y="134937"/>
                    <a:pt x="0" y="0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0625" y="95250"/>
              <a:ext cx="1560042" cy="430887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Communication is 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internal and proprietary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71775" y="161925"/>
              <a:ext cx="1835759" cy="430887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Communication is related to 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IMF interface requests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009900" y="3352801"/>
              <a:ext cx="628650" cy="6286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08338" y="3133725"/>
              <a:ext cx="2897187" cy="1390650"/>
            </a:xfrm>
            <a:custGeom>
              <a:avLst/>
              <a:gdLst>
                <a:gd name="connsiteX0" fmla="*/ 2897187 w 2897187"/>
                <a:gd name="connsiteY0" fmla="*/ 0 h 1390650"/>
                <a:gd name="connsiteX1" fmla="*/ 2763837 w 2897187"/>
                <a:gd name="connsiteY1" fmla="*/ 323850 h 1390650"/>
                <a:gd name="connsiteX2" fmla="*/ 2840037 w 2897187"/>
                <a:gd name="connsiteY2" fmla="*/ 676275 h 1390650"/>
                <a:gd name="connsiteX3" fmla="*/ 2801937 w 2897187"/>
                <a:gd name="connsiteY3" fmla="*/ 1133475 h 1390650"/>
                <a:gd name="connsiteX4" fmla="*/ 2516187 w 2897187"/>
                <a:gd name="connsiteY4" fmla="*/ 1352550 h 1390650"/>
                <a:gd name="connsiteX5" fmla="*/ 1697037 w 2897187"/>
                <a:gd name="connsiteY5" fmla="*/ 1362075 h 1390650"/>
                <a:gd name="connsiteX6" fmla="*/ 544512 w 2897187"/>
                <a:gd name="connsiteY6" fmla="*/ 1362075 h 1390650"/>
                <a:gd name="connsiteX7" fmla="*/ 77787 w 2897187"/>
                <a:gd name="connsiteY7" fmla="*/ 1200150 h 1390650"/>
                <a:gd name="connsiteX8" fmla="*/ 77787 w 2897187"/>
                <a:gd name="connsiteY8" fmla="*/ 83820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7187" h="1390650">
                  <a:moveTo>
                    <a:pt x="2897187" y="0"/>
                  </a:moveTo>
                  <a:cubicBezTo>
                    <a:pt x="2835274" y="105569"/>
                    <a:pt x="2773362" y="211138"/>
                    <a:pt x="2763837" y="323850"/>
                  </a:cubicBezTo>
                  <a:cubicBezTo>
                    <a:pt x="2754312" y="436563"/>
                    <a:pt x="2833687" y="541338"/>
                    <a:pt x="2840037" y="676275"/>
                  </a:cubicBezTo>
                  <a:cubicBezTo>
                    <a:pt x="2846387" y="811212"/>
                    <a:pt x="2855912" y="1020763"/>
                    <a:pt x="2801937" y="1133475"/>
                  </a:cubicBezTo>
                  <a:cubicBezTo>
                    <a:pt x="2747962" y="1246187"/>
                    <a:pt x="2700337" y="1314450"/>
                    <a:pt x="2516187" y="1352550"/>
                  </a:cubicBezTo>
                  <a:cubicBezTo>
                    <a:pt x="2332037" y="1390650"/>
                    <a:pt x="1697037" y="1362075"/>
                    <a:pt x="1697037" y="1362075"/>
                  </a:cubicBezTo>
                  <a:cubicBezTo>
                    <a:pt x="1368425" y="1363662"/>
                    <a:pt x="814387" y="1389063"/>
                    <a:pt x="544512" y="1362075"/>
                  </a:cubicBezTo>
                  <a:cubicBezTo>
                    <a:pt x="274637" y="1335088"/>
                    <a:pt x="155574" y="1287462"/>
                    <a:pt x="77787" y="1200150"/>
                  </a:cubicBezTo>
                  <a:cubicBezTo>
                    <a:pt x="0" y="1112838"/>
                    <a:pt x="38893" y="975519"/>
                    <a:pt x="77787" y="838200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71850" y="590550"/>
              <a:ext cx="249237" cy="1000125"/>
            </a:xfrm>
            <a:custGeom>
              <a:avLst/>
              <a:gdLst>
                <a:gd name="connsiteX0" fmla="*/ 142875 w 249237"/>
                <a:gd name="connsiteY0" fmla="*/ 0 h 1000125"/>
                <a:gd name="connsiteX1" fmla="*/ 161925 w 249237"/>
                <a:gd name="connsiteY1" fmla="*/ 123825 h 1000125"/>
                <a:gd name="connsiteX2" fmla="*/ 228600 w 249237"/>
                <a:gd name="connsiteY2" fmla="*/ 400050 h 1000125"/>
                <a:gd name="connsiteX3" fmla="*/ 38100 w 249237"/>
                <a:gd name="connsiteY3" fmla="*/ 790575 h 1000125"/>
                <a:gd name="connsiteX4" fmla="*/ 0 w 249237"/>
                <a:gd name="connsiteY4" fmla="*/ 1000125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237" h="1000125">
                  <a:moveTo>
                    <a:pt x="142875" y="0"/>
                  </a:moveTo>
                  <a:cubicBezTo>
                    <a:pt x="145256" y="28575"/>
                    <a:pt x="147638" y="57150"/>
                    <a:pt x="161925" y="123825"/>
                  </a:cubicBezTo>
                  <a:cubicBezTo>
                    <a:pt x="176212" y="190500"/>
                    <a:pt x="249237" y="288925"/>
                    <a:pt x="228600" y="400050"/>
                  </a:cubicBezTo>
                  <a:cubicBezTo>
                    <a:pt x="207963" y="511175"/>
                    <a:pt x="76200" y="690563"/>
                    <a:pt x="38100" y="790575"/>
                  </a:cubicBezTo>
                  <a:cubicBezTo>
                    <a:pt x="0" y="890587"/>
                    <a:pt x="0" y="945356"/>
                    <a:pt x="0" y="1000125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863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/>
          <p:cNvGrpSpPr/>
          <p:nvPr/>
        </p:nvGrpSpPr>
        <p:grpSpPr>
          <a:xfrm>
            <a:off x="0" y="-427758"/>
            <a:ext cx="9010650" cy="8390658"/>
            <a:chOff x="0" y="-427758"/>
            <a:chExt cx="9010650" cy="8390658"/>
          </a:xfrm>
        </p:grpSpPr>
        <p:sp>
          <p:nvSpPr>
            <p:cNvPr id="101" name="Rectangle 100"/>
            <p:cNvSpPr/>
            <p:nvPr/>
          </p:nvSpPr>
          <p:spPr>
            <a:xfrm>
              <a:off x="0" y="-427758"/>
              <a:ext cx="9010650" cy="8390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828800" y="2007327"/>
              <a:ext cx="6684119" cy="4603023"/>
              <a:chOff x="1828800" y="2007327"/>
              <a:chExt cx="6684119" cy="460302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764546" y="2514723"/>
                <a:ext cx="5686755" cy="2649563"/>
              </a:xfrm>
              <a:prstGeom prst="ellipse">
                <a:avLst/>
              </a:prstGeom>
              <a:solidFill>
                <a:srgbClr val="FFFFF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Cloud"/>
              <p:cNvSpPr>
                <a:spLocks noChangeAspect="1" noEditPoints="1" noChangeArrowheads="1"/>
              </p:cNvSpPr>
              <p:nvPr/>
            </p:nvSpPr>
            <p:spPr bwMode="auto">
              <a:xfrm rot="1143311">
                <a:off x="2808225" y="4362448"/>
                <a:ext cx="1662629" cy="76532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Cloud"/>
              <p:cNvSpPr>
                <a:spLocks noChangeAspect="1" noEditPoints="1" noChangeArrowheads="1"/>
              </p:cNvSpPr>
              <p:nvPr/>
            </p:nvSpPr>
            <p:spPr bwMode="auto">
              <a:xfrm rot="20392114">
                <a:off x="6850290" y="4128653"/>
                <a:ext cx="1662629" cy="76532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7" name="Picture 6" descr="1306757362_file-rolle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02210" y="3106887"/>
                <a:ext cx="796636" cy="796636"/>
              </a:xfrm>
              <a:prstGeom prst="rect">
                <a:avLst/>
              </a:prstGeom>
            </p:spPr>
          </p:pic>
          <p:pic>
            <p:nvPicPr>
              <p:cNvPr id="8" name="Picture 7" descr="1306757362_file-rolle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41301" y="3508669"/>
                <a:ext cx="1468581" cy="1468581"/>
              </a:xfrm>
              <a:prstGeom prst="rect">
                <a:avLst/>
              </a:prstGeom>
            </p:spPr>
          </p:pic>
          <p:pic>
            <p:nvPicPr>
              <p:cNvPr id="13" name="Picture 12" descr="1306758449_application-vnd.ms-excel cop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85669" y="2896476"/>
                <a:ext cx="823479" cy="823479"/>
              </a:xfrm>
              <a:prstGeom prst="rect">
                <a:avLst/>
              </a:prstGeom>
            </p:spPr>
          </p:pic>
          <p:pic>
            <p:nvPicPr>
              <p:cNvPr id="14" name="Picture 13" descr="1306758449_application-vnd.ms-excel cop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38069" y="3048876"/>
                <a:ext cx="823479" cy="823479"/>
              </a:xfrm>
              <a:prstGeom prst="rect">
                <a:avLst/>
              </a:prstGeom>
            </p:spPr>
          </p:pic>
          <p:pic>
            <p:nvPicPr>
              <p:cNvPr id="15" name="Picture 14" descr="1306758449_application-vnd.ms-excel cop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590469" y="3201276"/>
                <a:ext cx="823479" cy="823479"/>
              </a:xfrm>
              <a:prstGeom prst="rect">
                <a:avLst/>
              </a:prstGeom>
            </p:spPr>
          </p:pic>
          <p:pic>
            <p:nvPicPr>
              <p:cNvPr id="16" name="Picture 15" descr="1306758449_application-vnd.ms-excel cop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742869" y="3353676"/>
                <a:ext cx="823479" cy="823479"/>
              </a:xfrm>
              <a:prstGeom prst="rect">
                <a:avLst/>
              </a:prstGeom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4856047" y="3702632"/>
                <a:ext cx="872836" cy="1588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18" descr="1306757362_file-rolle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59954" y="2663541"/>
                <a:ext cx="637310" cy="637310"/>
              </a:xfrm>
              <a:prstGeom prst="rect">
                <a:avLst/>
              </a:prstGeom>
            </p:spPr>
          </p:pic>
          <p:sp>
            <p:nvSpPr>
              <p:cNvPr id="97" name="Text Box 5"/>
              <p:cNvSpPr txBox="1">
                <a:spLocks noChangeArrowheads="1"/>
              </p:cNvSpPr>
              <p:nvPr/>
            </p:nvSpPr>
            <p:spPr bwMode="auto">
              <a:xfrm>
                <a:off x="4934268" y="4713812"/>
                <a:ext cx="856932" cy="2287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Container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Text Box 5"/>
              <p:cNvSpPr txBox="1">
                <a:spLocks noChangeArrowheads="1"/>
              </p:cNvSpPr>
              <p:nvPr/>
            </p:nvSpPr>
            <p:spPr bwMode="auto">
              <a:xfrm>
                <a:off x="3590377" y="3771703"/>
                <a:ext cx="856932" cy="2287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Container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Text Box 5"/>
              <p:cNvSpPr txBox="1">
                <a:spLocks noChangeArrowheads="1"/>
              </p:cNvSpPr>
              <p:nvPr/>
            </p:nvSpPr>
            <p:spPr bwMode="auto">
              <a:xfrm>
                <a:off x="4199976" y="2829598"/>
                <a:ext cx="856932" cy="2287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Container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74" name="Straight Arrow Connector 173"/>
              <p:cNvCxnSpPr/>
              <p:nvPr/>
            </p:nvCxnSpPr>
            <p:spPr>
              <a:xfrm rot="10800000">
                <a:off x="2152650" y="6496050"/>
                <a:ext cx="857250" cy="1143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 rot="10800000" flipV="1">
                <a:off x="2133600" y="4457698"/>
                <a:ext cx="2571752" cy="165735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/>
              <p:nvPr/>
            </p:nvCxnSpPr>
            <p:spPr>
              <a:xfrm rot="10800000" flipV="1">
                <a:off x="1828800" y="4171950"/>
                <a:ext cx="2114550" cy="177165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flipH="1" flipV="1">
                <a:off x="5467355" y="2007327"/>
                <a:ext cx="152397" cy="155502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7" idx="0"/>
              </p:cNvCxnSpPr>
              <p:nvPr/>
            </p:nvCxnSpPr>
            <p:spPr>
              <a:xfrm flipH="1" flipV="1">
                <a:off x="3943350" y="2019301"/>
                <a:ext cx="57178" cy="108758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rot="10800000">
                <a:off x="2724150" y="2019301"/>
                <a:ext cx="1123952" cy="112395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7258050" y="2085270"/>
                <a:ext cx="536799" cy="98178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V="1">
                <a:off x="5810252" y="2085270"/>
                <a:ext cx="882364" cy="149613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Rounded Rectangle 99"/>
            <p:cNvSpPr/>
            <p:nvPr/>
          </p:nvSpPr>
          <p:spPr>
            <a:xfrm>
              <a:off x="2686050" y="5776913"/>
              <a:ext cx="6180850" cy="2033587"/>
            </a:xfrm>
            <a:prstGeom prst="roundRect">
              <a:avLst>
                <a:gd name="adj" fmla="val 3019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7123291" y="6143637"/>
              <a:ext cx="1430164" cy="1457748"/>
              <a:chOff x="6380341" y="5915037"/>
              <a:chExt cx="1430164" cy="1457748"/>
            </a:xfrm>
          </p:grpSpPr>
          <p:pic>
            <p:nvPicPr>
              <p:cNvPr id="112" name="Picture 111" descr="1306764176_exclamati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491304" y="5915037"/>
                <a:ext cx="957263" cy="957263"/>
              </a:xfrm>
              <a:prstGeom prst="rect">
                <a:avLst/>
              </a:prstGeom>
            </p:spPr>
          </p:pic>
          <p:pic>
            <p:nvPicPr>
              <p:cNvPr id="113" name="Picture 112" descr="1306764176_exclamati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557972" y="5972188"/>
                <a:ext cx="957263" cy="957263"/>
              </a:xfrm>
              <a:prstGeom prst="rect">
                <a:avLst/>
              </a:prstGeom>
            </p:spPr>
          </p:pic>
          <p:pic>
            <p:nvPicPr>
              <p:cNvPr id="114" name="Picture 113" descr="1306764176_exclamati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34164" y="6024565"/>
                <a:ext cx="957263" cy="957263"/>
              </a:xfrm>
              <a:prstGeom prst="rect">
                <a:avLst/>
              </a:prstGeom>
            </p:spPr>
          </p:pic>
          <p:sp>
            <p:nvSpPr>
              <p:cNvPr id="116" name="Text Box 5"/>
              <p:cNvSpPr txBox="1">
                <a:spLocks noChangeArrowheads="1"/>
              </p:cNvSpPr>
              <p:nvPr/>
            </p:nvSpPr>
            <p:spPr bwMode="auto">
              <a:xfrm>
                <a:off x="6380341" y="6922312"/>
                <a:ext cx="1430164" cy="45047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Information Services (Future)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5" name="Picture 114" descr="1306764176_exclamati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10356" y="6081705"/>
                <a:ext cx="957263" cy="957263"/>
              </a:xfrm>
              <a:prstGeom prst="rect">
                <a:avLst/>
              </a:prstGeom>
            </p:spPr>
          </p:pic>
        </p:grpSp>
        <p:grpSp>
          <p:nvGrpSpPr>
            <p:cNvPr id="121" name="Group 120"/>
            <p:cNvGrpSpPr/>
            <p:nvPr/>
          </p:nvGrpSpPr>
          <p:grpSpPr>
            <a:xfrm>
              <a:off x="4951638" y="6015037"/>
              <a:ext cx="1803999" cy="1693747"/>
              <a:chOff x="3941944" y="5857882"/>
              <a:chExt cx="1803999" cy="1693747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3498" y="6469178"/>
                <a:ext cx="1082451" cy="1082451"/>
              </a:xfrm>
              <a:prstGeom prst="rect">
                <a:avLst/>
              </a:prstGeom>
            </p:spPr>
          </p:pic>
          <p:pic>
            <p:nvPicPr>
              <p:cNvPr id="108" name="Picture 107" descr="1306764164_documen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02967" y="58578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9" name="Picture 108" descr="1306764164_documen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79159" y="591978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0" name="Picture 109" descr="1306764164_documen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55351" y="599121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1" name="Picture 110" descr="1306764164_documen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831543" y="606740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19" name="Text Box 5"/>
              <p:cNvSpPr txBox="1">
                <a:spLocks noChangeArrowheads="1"/>
              </p:cNvSpPr>
              <p:nvPr/>
            </p:nvSpPr>
            <p:spPr bwMode="auto">
              <a:xfrm>
                <a:off x="3946704" y="6327000"/>
                <a:ext cx="1020584" cy="2452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Data Services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Text Box 5"/>
              <p:cNvSpPr txBox="1">
                <a:spLocks noChangeArrowheads="1"/>
              </p:cNvSpPr>
              <p:nvPr/>
            </p:nvSpPr>
            <p:spPr bwMode="auto">
              <a:xfrm>
                <a:off x="3941944" y="7241429"/>
                <a:ext cx="1225372" cy="2452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Storage Services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2762409" y="6195983"/>
              <a:ext cx="1771507" cy="1447826"/>
              <a:chOff x="2286159" y="6000724"/>
              <a:chExt cx="1771507" cy="1447826"/>
            </a:xfrm>
          </p:grpSpPr>
          <p:sp>
            <p:nvSpPr>
              <p:cNvPr id="122" name="Text Box 5"/>
              <p:cNvSpPr txBox="1">
                <a:spLocks noChangeArrowheads="1"/>
              </p:cNvSpPr>
              <p:nvPr/>
            </p:nvSpPr>
            <p:spPr bwMode="auto">
              <a:xfrm>
                <a:off x="2732341" y="7048479"/>
                <a:ext cx="1225372" cy="40007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Cloud Data Management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050" name="Picture 2" descr="C:\Documents and Settings\Administrator\Local Settings\Temporary Internet Files\Content.IE5\S5CT05S7\MC900434888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0949080">
                <a:off x="2286159" y="6048420"/>
                <a:ext cx="1123807" cy="1123807"/>
              </a:xfrm>
              <a:prstGeom prst="rect">
                <a:avLst/>
              </a:prstGeom>
              <a:noFill/>
            </p:spPr>
          </p:pic>
          <p:pic>
            <p:nvPicPr>
              <p:cNvPr id="103" name="Picture 102" descr="1306763363_file-manage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38466" y="6000724"/>
                <a:ext cx="1219200" cy="1219200"/>
              </a:xfrm>
              <a:prstGeom prst="rect">
                <a:avLst/>
              </a:prstGeom>
            </p:spPr>
          </p:pic>
        </p:grpSp>
        <p:cxnSp>
          <p:nvCxnSpPr>
            <p:cNvPr id="153" name="Straight Arrow Connector 152"/>
            <p:cNvCxnSpPr/>
            <p:nvPr/>
          </p:nvCxnSpPr>
          <p:spPr>
            <a:xfrm rot="16200000" flipV="1">
              <a:off x="4019548" y="4210049"/>
              <a:ext cx="2019302" cy="1790704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16200000" flipV="1">
              <a:off x="5248276" y="5324475"/>
              <a:ext cx="1104900" cy="476249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09" idx="0"/>
            </p:cNvCxnSpPr>
            <p:nvPr/>
          </p:nvCxnSpPr>
          <p:spPr>
            <a:xfrm rot="5400000" flipH="1" flipV="1">
              <a:off x="5339981" y="4825622"/>
              <a:ext cx="2057390" cy="445247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 Box 5"/>
            <p:cNvSpPr txBox="1">
              <a:spLocks noChangeArrowheads="1"/>
            </p:cNvSpPr>
            <p:nvPr/>
          </p:nvSpPr>
          <p:spPr bwMode="auto">
            <a:xfrm>
              <a:off x="3247476" y="5657653"/>
              <a:ext cx="5305973" cy="2859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Storage Cloud Data Management Interface (CDMI)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62" name="Text Box 5"/>
            <p:cNvSpPr txBox="1">
              <a:spLocks noChangeArrowheads="1"/>
            </p:cNvSpPr>
            <p:nvPr/>
          </p:nvSpPr>
          <p:spPr bwMode="auto">
            <a:xfrm>
              <a:off x="6572250" y="4857553"/>
              <a:ext cx="1409699" cy="28594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Data Storage Cloud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64" name="Text Box 5"/>
            <p:cNvSpPr txBox="1">
              <a:spLocks noChangeArrowheads="1"/>
            </p:cNvSpPr>
            <p:nvPr/>
          </p:nvSpPr>
          <p:spPr bwMode="auto">
            <a:xfrm>
              <a:off x="3238500" y="5262797"/>
              <a:ext cx="2142276" cy="33790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Draw Resources on Demand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65" name="Text Box 5"/>
            <p:cNvSpPr txBox="1">
              <a:spLocks noChangeArrowheads="1"/>
            </p:cNvSpPr>
            <p:nvPr/>
          </p:nvSpPr>
          <p:spPr bwMode="auto">
            <a:xfrm rot="805471">
              <a:off x="7596254" y="2112809"/>
              <a:ext cx="1247056" cy="78281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Multiple,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Proprietary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Interfaces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66" name="Text Box 5"/>
            <p:cNvSpPr txBox="1">
              <a:spLocks noChangeArrowheads="1"/>
            </p:cNvSpPr>
            <p:nvPr/>
          </p:nvSpPr>
          <p:spPr bwMode="auto">
            <a:xfrm>
              <a:off x="1823906" y="2407377"/>
              <a:ext cx="1640731" cy="78281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iSCSI</a:t>
              </a:r>
              <a:r>
                <a:rPr lang="en-US" sz="1200" dirty="0" smtClean="0">
                  <a:solidFill>
                    <a:srgbClr val="000000"/>
                  </a:solidFill>
                </a:rPr>
                <a:t>, FC,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FCoE</a:t>
              </a:r>
              <a:r>
                <a:rPr lang="en-US" sz="1200" dirty="0" smtClean="0">
                  <a:solidFill>
                    <a:srgbClr val="000000"/>
                  </a:solidFill>
                </a:rPr>
                <a:t>,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LUNs, Targets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67" name="Text Box 5"/>
            <p:cNvSpPr txBox="1">
              <a:spLocks noChangeArrowheads="1"/>
            </p:cNvSpPr>
            <p:nvPr/>
          </p:nvSpPr>
          <p:spPr bwMode="auto">
            <a:xfrm>
              <a:off x="3881307" y="1969227"/>
              <a:ext cx="1262194" cy="73587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POSIX (NFS,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CIFS,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WebDAV</a:t>
              </a:r>
              <a:r>
                <a:rPr lang="en-US" sz="1200" dirty="0" smtClean="0">
                  <a:solidFill>
                    <a:srgbClr val="000000"/>
                  </a:solidFill>
                </a:rPr>
                <a:t>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5538657" y="2007327"/>
              <a:ext cx="881193" cy="48822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CDMI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69" name="Text Box 5"/>
            <p:cNvSpPr txBox="1">
              <a:spLocks noChangeArrowheads="1"/>
            </p:cNvSpPr>
            <p:nvPr/>
          </p:nvSpPr>
          <p:spPr bwMode="auto">
            <a:xfrm>
              <a:off x="666750" y="1986197"/>
              <a:ext cx="2142276" cy="33790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Export Data to the Cloud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228600" y="-257175"/>
              <a:ext cx="8638306" cy="2238375"/>
              <a:chOff x="228600" y="-257175"/>
              <a:chExt cx="8638306" cy="2238375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228600" y="-133350"/>
                <a:ext cx="8638306" cy="2114550"/>
              </a:xfrm>
              <a:prstGeom prst="roundRect">
                <a:avLst>
                  <a:gd name="adj" fmla="val 3019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2038668" y="297678"/>
                <a:ext cx="1144109" cy="1586542"/>
                <a:chOff x="2038668" y="297678"/>
                <a:chExt cx="1144109" cy="1586542"/>
              </a:xfrm>
            </p:grpSpPr>
            <p:pic>
              <p:nvPicPr>
                <p:cNvPr id="74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flipH="1">
                  <a:off x="2101662" y="297678"/>
                  <a:ext cx="766218" cy="1483515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80" descr="C:\Documents and Settings\Administrator\Local Settings\Temporary Internet Files\Content.IE5\0NG589SB\MCj04412880000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414382" y="838918"/>
                  <a:ext cx="768395" cy="691289"/>
                </a:xfrm>
                <a:prstGeom prst="rect">
                  <a:avLst/>
                </a:prstGeom>
                <a:noFill/>
              </p:spPr>
            </p:pic>
            <p:pic>
              <p:nvPicPr>
                <p:cNvPr id="80" name="Picture 79" descr="C:\Documents and Settings\Administrator\Local Settings\Temporary Internet Files\Content.IE5\0NG589SB\MCj04412880000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151146" y="963609"/>
                  <a:ext cx="768395" cy="69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8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038668" y="1433747"/>
                  <a:ext cx="1037058" cy="45047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Block Storage Client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3507250" y="256115"/>
                <a:ext cx="1050857" cy="1489560"/>
                <a:chOff x="3507250" y="256115"/>
                <a:chExt cx="1050857" cy="1489560"/>
              </a:xfrm>
            </p:grpSpPr>
            <p:pic>
              <p:nvPicPr>
                <p:cNvPr id="75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flipH="1">
                  <a:off x="3514825" y="256115"/>
                  <a:ext cx="766218" cy="1483515"/>
                </a:xfrm>
                <a:prstGeom prst="rect">
                  <a:avLst/>
                </a:prstGeom>
                <a:noFill/>
              </p:spPr>
            </p:pic>
            <p:sp>
              <p:nvSpPr>
                <p:cNvPr id="8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507250" y="1295202"/>
                  <a:ext cx="1037058" cy="45047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File System Client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82" name="Picture 81" descr="1306760918_Folder.pn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3879234" y="713508"/>
                  <a:ext cx="678873" cy="678873"/>
                </a:xfrm>
                <a:prstGeom prst="rect">
                  <a:avLst/>
                </a:prstGeom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4927988" y="214552"/>
                <a:ext cx="1195720" cy="1483515"/>
                <a:chOff x="4927988" y="214552"/>
                <a:chExt cx="1195720" cy="1483515"/>
              </a:xfrm>
            </p:grpSpPr>
            <p:pic>
              <p:nvPicPr>
                <p:cNvPr id="76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flipH="1">
                  <a:off x="4927988" y="214552"/>
                  <a:ext cx="766218" cy="1483515"/>
                </a:xfrm>
                <a:prstGeom prst="rect">
                  <a:avLst/>
                </a:prstGeom>
                <a:noFill/>
              </p:spPr>
            </p:pic>
            <p:sp>
              <p:nvSpPr>
                <p:cNvPr id="8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961976" y="1239784"/>
                  <a:ext cx="1161732" cy="45047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Object Storage Client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83" name="Picture 82" descr="1306761253_blockdevice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195417" y="644233"/>
                  <a:ext cx="831274" cy="831274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 93"/>
              <p:cNvGrpSpPr/>
              <p:nvPr/>
            </p:nvGrpSpPr>
            <p:grpSpPr>
              <a:xfrm>
                <a:off x="6313444" y="186842"/>
                <a:ext cx="1168009" cy="1483515"/>
                <a:chOff x="6313444" y="186842"/>
                <a:chExt cx="1168009" cy="1483515"/>
              </a:xfrm>
            </p:grpSpPr>
            <p:pic>
              <p:nvPicPr>
                <p:cNvPr id="84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flipH="1">
                  <a:off x="6313444" y="186842"/>
                  <a:ext cx="766218" cy="1483515"/>
                </a:xfrm>
                <a:prstGeom prst="rect">
                  <a:avLst/>
                </a:prstGeom>
                <a:noFill/>
              </p:spPr>
            </p:pic>
            <p:sp>
              <p:nvSpPr>
                <p:cNvPr id="8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319721" y="1253641"/>
                  <a:ext cx="1161732" cy="3119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XAM Client</a:t>
                  </a:r>
                </a:p>
              </p:txBody>
            </p:sp>
            <p:pic>
              <p:nvPicPr>
                <p:cNvPr id="85" name="Picture 84" descr="1306762112_application-vnd.sun.xml.calc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6692614" y="686669"/>
                  <a:ext cx="650296" cy="650296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/>
              <p:cNvGrpSpPr/>
              <p:nvPr/>
            </p:nvGrpSpPr>
            <p:grpSpPr>
              <a:xfrm>
                <a:off x="7504971" y="172989"/>
                <a:ext cx="1237247" cy="1489559"/>
                <a:chOff x="7504971" y="172989"/>
                <a:chExt cx="1237247" cy="1489559"/>
              </a:xfrm>
            </p:grpSpPr>
            <p:pic>
              <p:nvPicPr>
                <p:cNvPr id="77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flipH="1">
                  <a:off x="7504971" y="172989"/>
                  <a:ext cx="766218" cy="1483515"/>
                </a:xfrm>
                <a:prstGeom prst="rect">
                  <a:avLst/>
                </a:prstGeom>
                <a:noFill/>
              </p:spPr>
            </p:pic>
            <p:sp>
              <p:nvSpPr>
                <p:cNvPr id="9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580486" y="1212075"/>
                  <a:ext cx="1161732" cy="45047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Database / Table Client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5794" y="554179"/>
                  <a:ext cx="512618" cy="512618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4849" y="717011"/>
                  <a:ext cx="613022" cy="613022"/>
                </a:xfrm>
                <a:prstGeom prst="rect">
                  <a:avLst/>
                </a:prstGeom>
              </p:spPr>
            </p:pic>
          </p:grpSp>
          <p:sp>
            <p:nvSpPr>
              <p:cNvPr id="152" name="Text Box 5"/>
              <p:cNvSpPr txBox="1">
                <a:spLocks noChangeArrowheads="1"/>
              </p:cNvSpPr>
              <p:nvPr/>
            </p:nvSpPr>
            <p:spPr bwMode="auto">
              <a:xfrm>
                <a:off x="2952356" y="-257175"/>
                <a:ext cx="5029594" cy="25717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Clients Acting in the Role of Using Data Storage Interface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Text Box 5"/>
              <p:cNvSpPr txBox="1">
                <a:spLocks noChangeArrowheads="1"/>
              </p:cNvSpPr>
              <p:nvPr/>
            </p:nvSpPr>
            <p:spPr bwMode="auto">
              <a:xfrm>
                <a:off x="361949" y="0"/>
                <a:ext cx="1524001" cy="16954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Clients can be in the Cloud or Enterprise and provide additional services (data, </a:t>
                </a:r>
              </a:p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 computing, etc…)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214118" y="3124200"/>
              <a:ext cx="2205232" cy="4674393"/>
              <a:chOff x="214118" y="3124200"/>
              <a:chExt cx="2205232" cy="4674393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361950" y="3124200"/>
                <a:ext cx="2057400" cy="4674393"/>
              </a:xfrm>
              <a:prstGeom prst="roundRect">
                <a:avLst>
                  <a:gd name="adj" fmla="val 3019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Text Box 5"/>
              <p:cNvSpPr txBox="1">
                <a:spLocks noChangeArrowheads="1"/>
              </p:cNvSpPr>
              <p:nvPr/>
            </p:nvSpPr>
            <p:spPr bwMode="auto">
              <a:xfrm>
                <a:off x="876300" y="6858000"/>
                <a:ext cx="1290713" cy="76675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Data Storage Management Client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051" name="Picture 3" descr="C:\Documents and Settings\Administrator\Local Settings\Temporary Internet Files\Content.IE5\AD85KTOH\MC900433942[1]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20953744" flipH="1">
                <a:off x="838200" y="5791200"/>
                <a:ext cx="1295400" cy="1324841"/>
              </a:xfrm>
              <a:prstGeom prst="rect">
                <a:avLst/>
              </a:prstGeom>
              <a:noFill/>
            </p:spPr>
          </p:pic>
          <p:sp>
            <p:nvSpPr>
              <p:cNvPr id="178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-1457521" y="5481639"/>
                <a:ext cx="3643510" cy="30023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Clients Acting in the Role of Managing Data / Storage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Text Box 5"/>
              <p:cNvSpPr txBox="1">
                <a:spLocks noChangeArrowheads="1"/>
              </p:cNvSpPr>
              <p:nvPr/>
            </p:nvSpPr>
            <p:spPr bwMode="auto">
              <a:xfrm>
                <a:off x="723899" y="3352800"/>
                <a:ext cx="1524001" cy="19621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Management of the  Cloud Storage can be standalone or part of the overall management of your Cloud Computing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234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1714500"/>
            <a:ext cx="9144000" cy="5143500"/>
            <a:chOff x="0" y="1714500"/>
            <a:chExt cx="9144000" cy="5143500"/>
          </a:xfrm>
        </p:grpSpPr>
        <p:sp>
          <p:nvSpPr>
            <p:cNvPr id="66" name="Rectangle 65"/>
            <p:cNvSpPr/>
            <p:nvPr/>
          </p:nvSpPr>
          <p:spPr>
            <a:xfrm>
              <a:off x="0" y="1714500"/>
              <a:ext cx="9144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1950" y="2743201"/>
              <a:ext cx="2609850" cy="2952113"/>
              <a:chOff x="361950" y="3200401"/>
              <a:chExt cx="2609850" cy="2952113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61950" y="3200401"/>
                <a:ext cx="2609850" cy="2800350"/>
              </a:xfrm>
              <a:prstGeom prst="roundRect">
                <a:avLst>
                  <a:gd name="adj" fmla="val 3019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949337" y="5803110"/>
                <a:ext cx="1325233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VEE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Host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76250" y="4000501"/>
                <a:ext cx="2324100" cy="1619249"/>
                <a:chOff x="476250" y="4000501"/>
                <a:chExt cx="2571750" cy="1619249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476250" y="4000501"/>
                  <a:ext cx="2571750" cy="1619249"/>
                  <a:chOff x="476250" y="4000501"/>
                  <a:chExt cx="2571750" cy="1619249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476250" y="4762500"/>
                    <a:ext cx="2571749" cy="857250"/>
                    <a:chOff x="476250" y="4686300"/>
                    <a:chExt cx="2571749" cy="857250"/>
                  </a:xfrm>
                </p:grpSpPr>
                <p:sp>
                  <p:nvSpPr>
                    <p:cNvPr id="6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250" y="4686300"/>
                      <a:ext cx="2571749" cy="8572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1440" rtlCol="0" anchor="t"/>
                    <a:lstStyle/>
                    <a:p>
                      <a:pPr indent="-28575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Computational Resource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pic>
                  <p:nvPicPr>
                    <p:cNvPr id="7" name="Picture 3" descr="C:\Documents and Settings\csve\Local Settings\Temporary Internet Files\Content.IE5\KPABW9QF\MC900250279[1].wm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219001" y="5000597"/>
                      <a:ext cx="789881" cy="5429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212" y="4000501"/>
                    <a:ext cx="2552788" cy="68556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200" dirty="0" err="1" smtClean="0">
                        <a:solidFill>
                          <a:srgbClr val="000000"/>
                        </a:solidFill>
                      </a:rPr>
                      <a:t>Virtualizer</a:t>
                    </a:r>
                    <a:endParaRPr lang="en-US" sz="120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10" name="Picture 6" descr="C:\Documents and Settings\Administrator\Local Settings\Temporary Internet Files\Content.IE5\AD85KTOH\MCj0442147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52363" y="4103191"/>
                  <a:ext cx="576910" cy="5167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>
              <a:off x="3048000" y="2743201"/>
              <a:ext cx="2609850" cy="2952113"/>
              <a:chOff x="361950" y="3200401"/>
              <a:chExt cx="2609850" cy="295211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61950" y="3200401"/>
                <a:ext cx="2609850" cy="2800350"/>
              </a:xfrm>
              <a:prstGeom prst="roundRect">
                <a:avLst>
                  <a:gd name="adj" fmla="val 3019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949337" y="5803110"/>
                <a:ext cx="1325233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VEE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Host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76250" y="4000501"/>
                <a:ext cx="2324100" cy="1619249"/>
                <a:chOff x="476250" y="4000501"/>
                <a:chExt cx="2571750" cy="1619249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476250" y="4000501"/>
                  <a:ext cx="2571750" cy="1619249"/>
                  <a:chOff x="476250" y="4000501"/>
                  <a:chExt cx="2571750" cy="1619249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76250" y="4762500"/>
                    <a:ext cx="2571749" cy="857250"/>
                    <a:chOff x="476250" y="4686300"/>
                    <a:chExt cx="2571749" cy="857250"/>
                  </a:xfrm>
                </p:grpSpPr>
                <p:sp>
                  <p:nvSpPr>
                    <p:cNvPr id="22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250" y="4686300"/>
                      <a:ext cx="2571749" cy="8572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1440" rtlCol="0" anchor="t"/>
                    <a:lstStyle/>
                    <a:p>
                      <a:pPr indent="-28575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Computational Resource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pic>
                  <p:nvPicPr>
                    <p:cNvPr id="23" name="Picture 3" descr="C:\Documents and Settings\csve\Local Settings\Temporary Internet Files\Content.IE5\KPABW9QF\MC900250279[1].wm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219001" y="5000597"/>
                      <a:ext cx="789881" cy="5429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2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212" y="4000501"/>
                    <a:ext cx="2552788" cy="68556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200" dirty="0" err="1" smtClean="0">
                        <a:solidFill>
                          <a:srgbClr val="000000"/>
                        </a:solidFill>
                      </a:rPr>
                      <a:t>Virtualizer</a:t>
                    </a:r>
                    <a:endParaRPr lang="en-US" sz="120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19" name="Picture 6" descr="C:\Documents and Settings\Administrator\Local Settings\Temporary Internet Files\Content.IE5\AD85KTOH\MCj0442147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52363" y="4103191"/>
                  <a:ext cx="576910" cy="5167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4" name="Group 23"/>
            <p:cNvGrpSpPr/>
            <p:nvPr/>
          </p:nvGrpSpPr>
          <p:grpSpPr>
            <a:xfrm>
              <a:off x="6153150" y="2743201"/>
              <a:ext cx="2609850" cy="2952113"/>
              <a:chOff x="361950" y="3200401"/>
              <a:chExt cx="2609850" cy="2952113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61950" y="3200401"/>
                <a:ext cx="2609850" cy="2800350"/>
              </a:xfrm>
              <a:prstGeom prst="roundRect">
                <a:avLst>
                  <a:gd name="adj" fmla="val 3019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949337" y="5803110"/>
                <a:ext cx="1325233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VEE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Host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476250" y="4000501"/>
                <a:ext cx="2324100" cy="1619249"/>
                <a:chOff x="476250" y="4000501"/>
                <a:chExt cx="2571750" cy="1619249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76250" y="4000501"/>
                  <a:ext cx="2571750" cy="1619249"/>
                  <a:chOff x="476250" y="4000501"/>
                  <a:chExt cx="2571750" cy="1619249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76250" y="4762500"/>
                    <a:ext cx="2571749" cy="857250"/>
                    <a:chOff x="476250" y="4686300"/>
                    <a:chExt cx="2571749" cy="857250"/>
                  </a:xfrm>
                </p:grpSpPr>
                <p:sp>
                  <p:nvSpPr>
                    <p:cNvPr id="32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250" y="4686300"/>
                      <a:ext cx="2571749" cy="8572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1440" rtlCol="0" anchor="t"/>
                    <a:lstStyle/>
                    <a:p>
                      <a:pPr indent="-28575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Computational Resource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pic>
                  <p:nvPicPr>
                    <p:cNvPr id="33" name="Picture 3" descr="C:\Documents and Settings\csve\Local Settings\Temporary Internet Files\Content.IE5\KPABW9QF\MC900250279[1].wm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219001" y="5000597"/>
                      <a:ext cx="789881" cy="5429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3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212" y="4000501"/>
                    <a:ext cx="2552788" cy="68556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200" dirty="0" err="1" smtClean="0">
                        <a:solidFill>
                          <a:srgbClr val="000000"/>
                        </a:solidFill>
                      </a:rPr>
                      <a:t>Virtualizer</a:t>
                    </a:r>
                    <a:endParaRPr lang="en-US" sz="120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29" name="Picture 6" descr="C:\Documents and Settings\Administrator\Local Settings\Temporary Internet Files\Content.IE5\AD85KTOH\MCj0442147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52363" y="4103191"/>
                  <a:ext cx="576910" cy="5167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35" name="Rounded Rectangle 34"/>
            <p:cNvSpPr/>
            <p:nvPr/>
          </p:nvSpPr>
          <p:spPr>
            <a:xfrm>
              <a:off x="228600" y="2514600"/>
              <a:ext cx="5619750" cy="3962400"/>
            </a:xfrm>
            <a:prstGeom prst="roundRect">
              <a:avLst>
                <a:gd name="adj" fmla="val 3019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000750" y="2514600"/>
              <a:ext cx="2914650" cy="3962400"/>
            </a:xfrm>
            <a:prstGeom prst="roundRect">
              <a:avLst>
                <a:gd name="adj" fmla="val 3019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95300" y="5772150"/>
              <a:ext cx="2609850" cy="895350"/>
              <a:chOff x="2933700" y="5772150"/>
              <a:chExt cx="2609850" cy="895350"/>
            </a:xfrm>
          </p:grpSpPr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2933700" y="6191250"/>
                <a:ext cx="2609850" cy="4381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           RESERVOIR Site 1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 descr="1306768872_brows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52750" y="5772150"/>
                <a:ext cx="895350" cy="89535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6515100" y="5790372"/>
              <a:ext cx="2305050" cy="934278"/>
              <a:chOff x="6743700" y="5790372"/>
              <a:chExt cx="2305050" cy="934278"/>
            </a:xfrm>
          </p:grpSpPr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6743700" y="6191250"/>
                <a:ext cx="2114550" cy="45720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     RESERVOIR Site 2 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" name="Picture 45" descr="1306768872_brows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114472" y="5790372"/>
                <a:ext cx="934278" cy="93427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9" name="Rounded Rectangle 48"/>
            <p:cNvSpPr/>
            <p:nvPr/>
          </p:nvSpPr>
          <p:spPr>
            <a:xfrm>
              <a:off x="2057400" y="2095500"/>
              <a:ext cx="2628900" cy="1344561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85000"/>
                <a:alpha val="10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895850" y="2075936"/>
              <a:ext cx="2952750" cy="1344561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85000"/>
                <a:alpha val="10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16502" y="2106058"/>
              <a:ext cx="1217048" cy="1344561"/>
            </a:xfrm>
            <a:prstGeom prst="roundRect">
              <a:avLst>
                <a:gd name="adj" fmla="val 1965"/>
              </a:avLst>
            </a:prstGeom>
            <a:solidFill>
              <a:srgbClr val="D9D9D9">
                <a:alpha val="10000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52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106" y="288885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2356" y="288885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5956" y="290790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62206" y="290790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9406" y="290790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8206" y="288885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9506" y="286980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91106" y="286980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67356" y="286980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96" descr="MCj044215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4556" y="286980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ounded Rectangle 61"/>
            <p:cNvSpPr/>
            <p:nvPr/>
          </p:nvSpPr>
          <p:spPr>
            <a:xfrm>
              <a:off x="645243" y="1892124"/>
              <a:ext cx="974007" cy="47191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Service Application 1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506680" y="1905000"/>
              <a:ext cx="1656120" cy="3299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Service Application 3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572980" y="1905000"/>
              <a:ext cx="1656120" cy="329992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Service Application 2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218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00" y="2228046"/>
            <a:ext cx="7434469" cy="4026982"/>
            <a:chOff x="914400" y="2228046"/>
            <a:chExt cx="7434469" cy="4026982"/>
          </a:xfrm>
        </p:grpSpPr>
        <p:sp>
          <p:nvSpPr>
            <p:cNvPr id="5" name="Rectangle 4"/>
            <p:cNvSpPr/>
            <p:nvPr/>
          </p:nvSpPr>
          <p:spPr>
            <a:xfrm>
              <a:off x="914400" y="2228046"/>
              <a:ext cx="7434469" cy="4026982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2467" y="4220579"/>
              <a:ext cx="3406741" cy="297441"/>
            </a:xfrm>
            <a:prstGeom prst="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068916" y="5426762"/>
              <a:ext cx="5890227" cy="725713"/>
              <a:chOff x="2068916" y="5426762"/>
              <a:chExt cx="5890227" cy="725713"/>
            </a:xfrm>
          </p:grpSpPr>
          <p:sp>
            <p:nvSpPr>
              <p:cNvPr id="40" name="Rounded Rectangle 3"/>
              <p:cNvSpPr/>
              <p:nvPr/>
            </p:nvSpPr>
            <p:spPr>
              <a:xfrm>
                <a:off x="2068916" y="5557390"/>
                <a:ext cx="5890227" cy="5950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Computer and network hardware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4"/>
              <p:cNvSpPr/>
              <p:nvPr/>
            </p:nvSpPr>
            <p:spPr>
              <a:xfrm>
                <a:off x="2315659" y="5426762"/>
                <a:ext cx="1315437" cy="25842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Hardware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075542" y="3372831"/>
              <a:ext cx="5883602" cy="1099204"/>
              <a:chOff x="2075542" y="3218283"/>
              <a:chExt cx="5883602" cy="1099204"/>
            </a:xfrm>
          </p:grpSpPr>
          <p:sp>
            <p:nvSpPr>
              <p:cNvPr id="45" name="Rounded Rectangle 3"/>
              <p:cNvSpPr/>
              <p:nvPr/>
            </p:nvSpPr>
            <p:spPr>
              <a:xfrm>
                <a:off x="2075542" y="3322748"/>
                <a:ext cx="5883602" cy="994739"/>
              </a:xfrm>
              <a:prstGeom prst="roundRect">
                <a:avLst>
                  <a:gd name="adj" fmla="val 11488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Support for heterogeneous resource sharing, communication, and programming environments for application development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"/>
              <p:cNvSpPr/>
              <p:nvPr/>
            </p:nvSpPr>
            <p:spPr>
              <a:xfrm>
                <a:off x="2322284" y="3218283"/>
                <a:ext cx="2465615" cy="2650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Middleware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075543" y="2540981"/>
              <a:ext cx="5896480" cy="725713"/>
              <a:chOff x="2075543" y="2373554"/>
              <a:chExt cx="5896480" cy="725713"/>
            </a:xfrm>
          </p:grpSpPr>
          <p:sp>
            <p:nvSpPr>
              <p:cNvPr id="49" name="Rounded Rectangle 3"/>
              <p:cNvSpPr/>
              <p:nvPr/>
            </p:nvSpPr>
            <p:spPr>
              <a:xfrm>
                <a:off x="2075543" y="2504182"/>
                <a:ext cx="5896480" cy="5950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User interface for presentation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"/>
              <p:cNvSpPr/>
              <p:nvPr/>
            </p:nvSpPr>
            <p:spPr>
              <a:xfrm>
                <a:off x="2322285" y="2373554"/>
                <a:ext cx="1487715" cy="2650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Applications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 rot="16200000">
              <a:off x="341884" y="4282814"/>
              <a:ext cx="2355776" cy="30896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Distributed System Stack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075542" y="4591051"/>
              <a:ext cx="5883601" cy="725713"/>
              <a:chOff x="2075542" y="4591051"/>
              <a:chExt cx="5883601" cy="725713"/>
            </a:xfrm>
          </p:grpSpPr>
          <p:sp>
            <p:nvSpPr>
              <p:cNvPr id="36" name="Rounded Rectangle 3"/>
              <p:cNvSpPr/>
              <p:nvPr/>
            </p:nvSpPr>
            <p:spPr>
              <a:xfrm>
                <a:off x="2075542" y="4721679"/>
                <a:ext cx="5883601" cy="5950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Execution platform including network connectivity services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"/>
              <p:cNvSpPr/>
              <p:nvPr/>
            </p:nvSpPr>
            <p:spPr>
              <a:xfrm>
                <a:off x="2322285" y="4591051"/>
                <a:ext cx="1891906" cy="2650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Operative System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255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10355" y="252248"/>
            <a:ext cx="8639503" cy="6495390"/>
            <a:chOff x="110355" y="252248"/>
            <a:chExt cx="8639503" cy="6495390"/>
          </a:xfrm>
        </p:grpSpPr>
        <p:sp>
          <p:nvSpPr>
            <p:cNvPr id="55" name="Rectangle 54"/>
            <p:cNvSpPr/>
            <p:nvPr/>
          </p:nvSpPr>
          <p:spPr>
            <a:xfrm>
              <a:off x="110355" y="252248"/>
              <a:ext cx="8639503" cy="6495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8600" y="2112579"/>
              <a:ext cx="1752600" cy="4364421"/>
            </a:xfrm>
            <a:prstGeom prst="roundRect">
              <a:avLst>
                <a:gd name="adj" fmla="val 3019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690656" y="2096814"/>
              <a:ext cx="3448050" cy="4380186"/>
            </a:xfrm>
            <a:prstGeom prst="roundRect">
              <a:avLst>
                <a:gd name="adj" fmla="val 3019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0482" y="2049517"/>
              <a:ext cx="1752600" cy="4427483"/>
            </a:xfrm>
            <a:prstGeom prst="roundRect">
              <a:avLst>
                <a:gd name="adj" fmla="val 3019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090048" y="3795548"/>
              <a:ext cx="2727435" cy="839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VEE Manager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(VEEM)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100554" y="2339817"/>
              <a:ext cx="2727435" cy="685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             Service Manager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100554" y="5382655"/>
              <a:ext cx="2727435" cy="685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tlCol="0" anchor="ctr"/>
            <a:lstStyle/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VEE Hosts (e.g. </a:t>
              </a:r>
            </a:p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hypervisor, VJSC Host, …)</a:t>
              </a:r>
            </a:p>
          </p:txBody>
        </p:sp>
        <p:pic>
          <p:nvPicPr>
            <p:cNvPr id="10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813338" y="5011567"/>
              <a:ext cx="579096" cy="1121219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163743" y="4981903"/>
              <a:ext cx="683827" cy="1323993"/>
            </a:xfrm>
            <a:prstGeom prst="rect">
              <a:avLst/>
            </a:prstGeom>
            <a:noFill/>
          </p:spPr>
        </p:pic>
        <p:pic>
          <p:nvPicPr>
            <p:cNvPr id="12" name="Picture 6" descr="C:\Documents and Settings\Administrator\Local Settings\Temporary Internet Files\Content.IE5\AD85KTOH\MCj0442147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3832" y="5285605"/>
              <a:ext cx="521356" cy="516755"/>
            </a:xfrm>
            <a:prstGeom prst="rect">
              <a:avLst/>
            </a:prstGeom>
            <a:noFill/>
          </p:spPr>
        </p:pic>
        <p:sp>
          <p:nvSpPr>
            <p:cNvPr id="13" name="Left-Right Arrow 12"/>
            <p:cNvSpPr/>
            <p:nvPr/>
          </p:nvSpPr>
          <p:spPr>
            <a:xfrm rot="16200000" flipV="1">
              <a:off x="4077886" y="4861165"/>
              <a:ext cx="609866" cy="28377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-Right Arrow 13"/>
            <p:cNvSpPr/>
            <p:nvPr/>
          </p:nvSpPr>
          <p:spPr>
            <a:xfrm rot="16200000" flipV="1">
              <a:off x="4135693" y="3279358"/>
              <a:ext cx="609866" cy="28377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4" descr="C:\Documents and Settings\Administrator\Local Settings\Temporary Internet Files\Content.IE5\AD85KTOH\MC900431573[2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3787" y="3892081"/>
              <a:ext cx="717600" cy="695686"/>
            </a:xfrm>
            <a:prstGeom prst="rect">
              <a:avLst/>
            </a:prstGeom>
            <a:noFill/>
          </p:spPr>
        </p:pic>
        <p:pic>
          <p:nvPicPr>
            <p:cNvPr id="16" name="Picture 5" descr="C:\Documents and Settings\Administrator\Local Settings\Temporary Internet Files\Content.IE5\0NG589SB\MC900433852[2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6173" y="4130287"/>
              <a:ext cx="433123" cy="433123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Administrator\Local Settings\Temporary Internet Files\Content.IE5\S5CT05S7\MCj0442042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378132">
              <a:off x="3123821" y="2424646"/>
              <a:ext cx="467851" cy="6014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171881" y="2505718"/>
              <a:ext cx="99055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High Tower Text" pitchFamily="18" charset="0"/>
                </a:rPr>
                <a:t>QoS</a:t>
              </a:r>
              <a:endPara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igh Tower Text" pitchFamily="18" charset="0"/>
              </a:endParaRPr>
            </a:p>
          </p:txBody>
        </p:sp>
        <p:pic>
          <p:nvPicPr>
            <p:cNvPr id="19" name="Picture 96" descr="MCj0442154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82729" y="4178343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6" descr="MCj0442154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2580" y="4313482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7031422" y="3806059"/>
              <a:ext cx="1450427" cy="839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VEE Manager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(VEEM)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357299" y="3800804"/>
              <a:ext cx="1450427" cy="839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VEE Manager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(VEEM)</a:t>
              </a:r>
            </a:p>
          </p:txBody>
        </p:sp>
        <p:sp>
          <p:nvSpPr>
            <p:cNvPr id="24" name="Left-Right Arrow 23"/>
            <p:cNvSpPr/>
            <p:nvPr/>
          </p:nvSpPr>
          <p:spPr>
            <a:xfrm rot="10800000" flipV="1">
              <a:off x="1891862" y="4030848"/>
              <a:ext cx="1119351" cy="33619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-Right Arrow 24"/>
            <p:cNvSpPr/>
            <p:nvPr/>
          </p:nvSpPr>
          <p:spPr>
            <a:xfrm rot="10800000" flipV="1">
              <a:off x="5859516" y="4025592"/>
              <a:ext cx="1119351" cy="33619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383627" y="5377400"/>
              <a:ext cx="1413641" cy="685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tlCol="0" anchor="ctr"/>
            <a:lstStyle/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VEE Hosts</a:t>
              </a: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062993" y="5356379"/>
              <a:ext cx="1413641" cy="685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tlCol="0" anchor="ctr"/>
            <a:lstStyle/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VEE Hosts</a:t>
              </a: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7041967" y="2355579"/>
              <a:ext cx="1413641" cy="685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Service Manager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99309" y="2334462"/>
              <a:ext cx="1413641" cy="685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Service Manager</a:t>
              </a:r>
            </a:p>
          </p:txBody>
        </p:sp>
        <p:sp>
          <p:nvSpPr>
            <p:cNvPr id="30" name="Left-Right Arrow 29"/>
            <p:cNvSpPr/>
            <p:nvPr/>
          </p:nvSpPr>
          <p:spPr>
            <a:xfrm rot="16200000" flipV="1">
              <a:off x="772382" y="3274103"/>
              <a:ext cx="609866" cy="283779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-Right Arrow 30"/>
            <p:cNvSpPr/>
            <p:nvPr/>
          </p:nvSpPr>
          <p:spPr>
            <a:xfrm rot="16200000" flipV="1">
              <a:off x="798658" y="4861165"/>
              <a:ext cx="609866" cy="283779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-Right Arrow 31"/>
            <p:cNvSpPr/>
            <p:nvPr/>
          </p:nvSpPr>
          <p:spPr>
            <a:xfrm rot="16200000" flipV="1">
              <a:off x="7467474" y="3268849"/>
              <a:ext cx="609866" cy="283779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-Right Arrow 32"/>
            <p:cNvSpPr/>
            <p:nvPr/>
          </p:nvSpPr>
          <p:spPr>
            <a:xfrm rot="16200000" flipV="1">
              <a:off x="7500511" y="4863794"/>
              <a:ext cx="609866" cy="283779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495300" y="6290440"/>
              <a:ext cx="1144314" cy="32319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Site A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3816569" y="6285186"/>
              <a:ext cx="1144314" cy="32319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Site B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7216665" y="6264165"/>
              <a:ext cx="1144314" cy="32319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Site C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000979" y="3340557"/>
              <a:ext cx="789846" cy="659942"/>
              <a:chOff x="3934554" y="940257"/>
              <a:chExt cx="789846" cy="65994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934554" y="940257"/>
                <a:ext cx="621681" cy="659942"/>
                <a:chOff x="3934554" y="940257"/>
                <a:chExt cx="621681" cy="659942"/>
              </a:xfrm>
            </p:grpSpPr>
            <p:pic>
              <p:nvPicPr>
                <p:cNvPr id="38" name="Picture 37" descr="Text Document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948488" y="992452"/>
                  <a:ext cx="607747" cy="607747"/>
                </a:xfrm>
                <a:prstGeom prst="rect">
                  <a:avLst/>
                </a:prstGeom>
              </p:spPr>
            </p:pic>
            <p:pic>
              <p:nvPicPr>
                <p:cNvPr id="39" name="Picture 6" descr="C:\Documents and Settings\Administrator\Local Settings\Temporary Internet Files\Content.IE5\S5CT05S7\MCj04420420000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 rot="1172082">
                  <a:off x="3934554" y="940257"/>
                  <a:ext cx="324203" cy="416758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4294706" y="1186208"/>
                <a:ext cx="429694" cy="1853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SLA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972904" y="3331032"/>
              <a:ext cx="789846" cy="659942"/>
              <a:chOff x="3934554" y="940257"/>
              <a:chExt cx="789846" cy="65994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934554" y="940257"/>
                <a:ext cx="621681" cy="659942"/>
                <a:chOff x="3934554" y="940257"/>
                <a:chExt cx="621681" cy="659942"/>
              </a:xfrm>
            </p:grpSpPr>
            <p:pic>
              <p:nvPicPr>
                <p:cNvPr id="46" name="Picture 45" descr="Text Document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948488" y="992452"/>
                  <a:ext cx="607747" cy="607747"/>
                </a:xfrm>
                <a:prstGeom prst="rect">
                  <a:avLst/>
                </a:prstGeom>
              </p:spPr>
            </p:pic>
            <p:pic>
              <p:nvPicPr>
                <p:cNvPr id="47" name="Picture 6" descr="C:\Documents and Settings\Administrator\Local Settings\Temporary Internet Files\Content.IE5\S5CT05S7\MCj04420420000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 rot="1172082">
                  <a:off x="3934554" y="940257"/>
                  <a:ext cx="324203" cy="416758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4294706" y="1186208"/>
                <a:ext cx="429694" cy="1853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SLA</a:t>
                </a:r>
              </a:p>
            </p:txBody>
          </p:sp>
        </p:grp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3071979" y="796767"/>
              <a:ext cx="2727435" cy="685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             Service Provider</a:t>
              </a:r>
            </a:p>
          </p:txBody>
        </p:sp>
        <p:pic>
          <p:nvPicPr>
            <p:cNvPr id="3074" name="Picture 2" descr="C:\Documents and Settings\Administrator\Local Settings\Temporary Internet Files\Content.IE5\S5CT05S7\MC900434888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48143" y="352425"/>
              <a:ext cx="1076325" cy="1076325"/>
            </a:xfrm>
            <a:prstGeom prst="rect">
              <a:avLst/>
            </a:prstGeom>
            <a:noFill/>
          </p:spPr>
        </p:pic>
        <p:sp>
          <p:nvSpPr>
            <p:cNvPr id="50" name="Left-Right Arrow 49"/>
            <p:cNvSpPr/>
            <p:nvPr/>
          </p:nvSpPr>
          <p:spPr>
            <a:xfrm rot="16200000" flipV="1">
              <a:off x="4058674" y="1754538"/>
              <a:ext cx="744856" cy="28377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 descr="envelope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00613" y="1562138"/>
              <a:ext cx="609524" cy="609524"/>
            </a:xfrm>
            <a:prstGeom prst="rect">
              <a:avLst/>
            </a:prstGeom>
          </p:spPr>
        </p:pic>
        <p:pic>
          <p:nvPicPr>
            <p:cNvPr id="52" name="Picture 51" descr="1306761253_blockdevice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4425" y="1666875"/>
              <a:ext cx="466725" cy="466725"/>
            </a:xfrm>
            <a:prstGeom prst="rect">
              <a:avLst/>
            </a:prstGeom>
          </p:spPr>
        </p:pic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4647130" y="2043457"/>
              <a:ext cx="801169" cy="1949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manifest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905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0" y="0"/>
            <a:ext cx="9144000" cy="6701051"/>
            <a:chOff x="0" y="0"/>
            <a:chExt cx="9144000" cy="6701051"/>
          </a:xfrm>
        </p:grpSpPr>
        <p:sp>
          <p:nvSpPr>
            <p:cNvPr id="78" name="Rectangle 77"/>
            <p:cNvSpPr/>
            <p:nvPr/>
          </p:nvSpPr>
          <p:spPr>
            <a:xfrm>
              <a:off x="0" y="0"/>
              <a:ext cx="9144000" cy="670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loud"/>
            <p:cNvSpPr>
              <a:spLocks noChangeAspect="1" noEditPoints="1" noChangeArrowheads="1"/>
            </p:cNvSpPr>
            <p:nvPr/>
          </p:nvSpPr>
          <p:spPr bwMode="auto">
            <a:xfrm>
              <a:off x="1000731" y="4953000"/>
              <a:ext cx="2768740" cy="150494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4" name="Cloud"/>
            <p:cNvSpPr>
              <a:spLocks noChangeAspect="1" noEditPoints="1" noChangeArrowheads="1"/>
            </p:cNvSpPr>
            <p:nvPr/>
          </p:nvSpPr>
          <p:spPr bwMode="auto">
            <a:xfrm>
              <a:off x="353031" y="1905000"/>
              <a:ext cx="2768740" cy="148589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6029931" y="2628900"/>
              <a:ext cx="2768740" cy="150494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6" name="AutoShape 41"/>
            <p:cNvSpPr>
              <a:spLocks noChangeArrowheads="1"/>
            </p:cNvSpPr>
            <p:nvPr/>
          </p:nvSpPr>
          <p:spPr bwMode="auto">
            <a:xfrm>
              <a:off x="3329201" y="3022693"/>
              <a:ext cx="2176249" cy="1644557"/>
            </a:xfrm>
            <a:prstGeom prst="roundRect">
              <a:avLst>
                <a:gd name="adj" fmla="val 642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dirty="0" smtClean="0">
                  <a:solidFill>
                    <a:srgbClr val="000000"/>
                  </a:solidFill>
                </a:rPr>
                <a:t>Cloud Exchange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466456" y="3043685"/>
              <a:ext cx="992724" cy="55676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Cloud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Coordinator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409556" y="5272535"/>
              <a:ext cx="992724" cy="55676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Cloud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Coordinator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381356" y="3710435"/>
              <a:ext cx="992724" cy="55676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Cloud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Coordinator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552027" y="6076753"/>
              <a:ext cx="1705524" cy="4954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VM Manager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(e.g. Open Nebula)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219277" y="2819203"/>
              <a:ext cx="1172123" cy="4954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VM Manager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(e.g. EC2)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961477" y="2438203"/>
              <a:ext cx="1419773" cy="4954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VM Manager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(e.g. Eucalyptus)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487755" y="3322068"/>
              <a:ext cx="836470" cy="2157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545280" y="3988818"/>
              <a:ext cx="836470" cy="2157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3757613" y="4976814"/>
              <a:ext cx="581027" cy="1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4438650" y="4314825"/>
              <a:ext cx="2266950" cy="1287463"/>
            </a:xfrm>
            <a:custGeom>
              <a:avLst/>
              <a:gdLst>
                <a:gd name="connsiteX0" fmla="*/ 0 w 2266950"/>
                <a:gd name="connsiteY0" fmla="*/ 1257300 h 1287463"/>
                <a:gd name="connsiteX1" fmla="*/ 666750 w 2266950"/>
                <a:gd name="connsiteY1" fmla="*/ 1257300 h 1287463"/>
                <a:gd name="connsiteX2" fmla="*/ 1276350 w 2266950"/>
                <a:gd name="connsiteY2" fmla="*/ 1076325 h 1287463"/>
                <a:gd name="connsiteX3" fmla="*/ 1724025 w 2266950"/>
                <a:gd name="connsiteY3" fmla="*/ 828675 h 1287463"/>
                <a:gd name="connsiteX4" fmla="*/ 2085975 w 2266950"/>
                <a:gd name="connsiteY4" fmla="*/ 476250 h 1287463"/>
                <a:gd name="connsiteX5" fmla="*/ 2266950 w 2266950"/>
                <a:gd name="connsiteY5" fmla="*/ 0 h 128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950" h="1287463">
                  <a:moveTo>
                    <a:pt x="0" y="1257300"/>
                  </a:moveTo>
                  <a:cubicBezTo>
                    <a:pt x="227012" y="1272381"/>
                    <a:pt x="454025" y="1287463"/>
                    <a:pt x="666750" y="1257300"/>
                  </a:cubicBezTo>
                  <a:cubicBezTo>
                    <a:pt x="879475" y="1227138"/>
                    <a:pt x="1100138" y="1147763"/>
                    <a:pt x="1276350" y="1076325"/>
                  </a:cubicBezTo>
                  <a:cubicBezTo>
                    <a:pt x="1452563" y="1004888"/>
                    <a:pt x="1589088" y="928687"/>
                    <a:pt x="1724025" y="828675"/>
                  </a:cubicBezTo>
                  <a:cubicBezTo>
                    <a:pt x="1858962" y="728663"/>
                    <a:pt x="1995487" y="614363"/>
                    <a:pt x="2085975" y="476250"/>
                  </a:cubicBezTo>
                  <a:cubicBezTo>
                    <a:pt x="2176463" y="338137"/>
                    <a:pt x="2221706" y="169068"/>
                    <a:pt x="2266950" y="0"/>
                  </a:cubicBez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26" name="Picture 2" descr="C:\Documents and Settings\Administrator\Local Settings\Temporary Internet Files\Content.IE5\YP27MHEV\MC91021632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5090" y="3200401"/>
              <a:ext cx="1019995" cy="1085850"/>
            </a:xfrm>
            <a:prstGeom prst="rect">
              <a:avLst/>
            </a:prstGeom>
            <a:noFill/>
          </p:spPr>
        </p:pic>
        <p:pic>
          <p:nvPicPr>
            <p:cNvPr id="26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0056" y="547965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6381" y="521295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7281" y="5298680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4931" y="557490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9456" y="1869680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0581" y="557490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0456" y="1755380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2406" y="189825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6481" y="2431655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956" y="2574530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0781" y="2822180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96" descr="MCj044215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1306" y="2936480"/>
              <a:ext cx="414938" cy="4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2059039" y="1700268"/>
              <a:ext cx="969912" cy="4714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100" dirty="0" smtClean="0">
                  <a:solidFill>
                    <a:srgbClr val="000000"/>
                  </a:solidFill>
                </a:rPr>
                <a:t>User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100" dirty="0" smtClean="0">
                  <a:solidFill>
                    <a:srgbClr val="000000"/>
                  </a:solidFill>
                </a:rPr>
                <a:t>Interface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7621639" y="3567168"/>
              <a:ext cx="969912" cy="4714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100" dirty="0" smtClean="0">
                  <a:solidFill>
                    <a:srgbClr val="000000"/>
                  </a:solidFill>
                </a:rPr>
                <a:t>User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100" dirty="0" smtClean="0">
                  <a:solidFill>
                    <a:srgbClr val="000000"/>
                  </a:solidFill>
                </a:rPr>
                <a:t>Interface</a:t>
              </a: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1306564" y="4843518"/>
              <a:ext cx="969912" cy="4714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100" dirty="0" smtClean="0">
                  <a:solidFill>
                    <a:srgbClr val="000000"/>
                  </a:solidFill>
                </a:rPr>
                <a:t>User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100" dirty="0" smtClean="0">
                  <a:solidFill>
                    <a:srgbClr val="000000"/>
                  </a:solidFill>
                </a:rPr>
                <a:t>Interface</a:t>
              </a:r>
            </a:p>
          </p:txBody>
        </p:sp>
        <p:pic>
          <p:nvPicPr>
            <p:cNvPr id="1027" name="Picture 3" descr="C:\Documents and Settings\Administrator\Local Settings\Temporary Internet Files\Content.IE5\S5CT05S7\MC900432625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33349" y="4781550"/>
              <a:ext cx="619126" cy="619126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Administrator\Local Settings\Temporary Internet Files\Content.IE5\AD85KTOH\MC90043262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2811" y="190501"/>
              <a:ext cx="495300" cy="495300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Administrator\Local Settings\Temporary Internet Files\Content.IE5\0NG589SB\MC900432624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90625" y="352425"/>
              <a:ext cx="733425" cy="733425"/>
            </a:xfrm>
            <a:prstGeom prst="rect">
              <a:avLst/>
            </a:prstGeom>
            <a:noFill/>
          </p:spPr>
        </p:pic>
        <p:pic>
          <p:nvPicPr>
            <p:cNvPr id="1030" name="Picture 6" descr="C:\Documents and Settings\Administrator\Local Settings\Temporary Internet Files\Content.IE5\YP27MHEV\MC900434888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0443" y="457343"/>
              <a:ext cx="733282" cy="733282"/>
            </a:xfrm>
            <a:prstGeom prst="rect">
              <a:avLst/>
            </a:prstGeom>
            <a:noFill/>
          </p:spPr>
        </p:pic>
        <p:pic>
          <p:nvPicPr>
            <p:cNvPr id="1031" name="Picture 7" descr="C:\Documents and Settings\Administrator\Local Settings\Temporary Internet Files\Content.IE5\S5CT05S7\MC900432626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0462" y="795337"/>
              <a:ext cx="614363" cy="614363"/>
            </a:xfrm>
            <a:prstGeom prst="rect">
              <a:avLst/>
            </a:prstGeom>
            <a:noFill/>
          </p:spPr>
        </p:pic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189431" y="5320058"/>
              <a:ext cx="477319" cy="1949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User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658955" y="5046093"/>
              <a:ext cx="588820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876425" y="1200150"/>
              <a:ext cx="409575" cy="409574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2690813" y="1462090"/>
              <a:ext cx="323853" cy="9523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1418156" y="919508"/>
              <a:ext cx="477319" cy="1949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User</a:t>
              </a:r>
            </a:p>
          </p:txBody>
        </p:sp>
        <p:sp>
          <p:nvSpPr>
            <p:cNvPr id="57" name="Text Box 5"/>
            <p:cNvSpPr txBox="1">
              <a:spLocks noChangeArrowheads="1"/>
            </p:cNvSpPr>
            <p:nvPr/>
          </p:nvSpPr>
          <p:spPr bwMode="auto">
            <a:xfrm>
              <a:off x="2446856" y="1052858"/>
              <a:ext cx="696394" cy="1949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Broker</a:t>
              </a: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3723206" y="1300508"/>
              <a:ext cx="477319" cy="1949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User</a:t>
              </a:r>
            </a:p>
          </p:txBody>
        </p:sp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3446981" y="595658"/>
              <a:ext cx="477319" cy="1949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User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3095625" y="933450"/>
              <a:ext cx="628650" cy="276224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030" idx="3"/>
            </p:cNvCxnSpPr>
            <p:nvPr/>
          </p:nvCxnSpPr>
          <p:spPr>
            <a:xfrm flipV="1">
              <a:off x="3133725" y="552450"/>
              <a:ext cx="266700" cy="271534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C:\Documents and Settings\Administrator\Local Settings\Temporary Internet Files\Content.IE5\AD85KTOH\MC900432621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50" y="4295775"/>
              <a:ext cx="561975" cy="561975"/>
            </a:xfrm>
            <a:prstGeom prst="rect">
              <a:avLst/>
            </a:prstGeom>
            <a:noFill/>
          </p:spPr>
        </p:pic>
        <p:pic>
          <p:nvPicPr>
            <p:cNvPr id="1033" name="Picture 9" descr="C:\Documents and Settings\Administrator\Local Settings\Temporary Internet Files\Content.IE5\0NG589SB\MC900432623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505986" y="4391168"/>
              <a:ext cx="533257" cy="533257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7881938" y="4195764"/>
              <a:ext cx="228598" cy="104775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6200000" flipV="1">
              <a:off x="8205791" y="4195760"/>
              <a:ext cx="333375" cy="209555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428702" y="5333803"/>
              <a:ext cx="1419773" cy="495497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Resource</a:t>
              </a:r>
              <a:r>
                <a:rPr lang="en-US" sz="1200" dirty="0" smtClean="0">
                  <a:solidFill>
                    <a:srgbClr val="0070C0"/>
                  </a:solidFill>
                </a:rPr>
                <a:t> 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Negotiation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4123777" y="4743253"/>
              <a:ext cx="1419773" cy="495497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Publish / Query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Offers / Request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575144" y="4817366"/>
              <a:ext cx="477319" cy="1949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User</a:t>
              </a:r>
            </a:p>
          </p:txBody>
        </p:sp>
        <p:sp>
          <p:nvSpPr>
            <p:cNvPr id="77" name="Text Box 5"/>
            <p:cNvSpPr txBox="1">
              <a:spLocks noChangeArrowheads="1"/>
            </p:cNvSpPr>
            <p:nvPr/>
          </p:nvSpPr>
          <p:spPr bwMode="auto">
            <a:xfrm>
              <a:off x="8421478" y="4764840"/>
              <a:ext cx="477319" cy="1949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User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368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9" name="Rectangle 14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50127" y="1937982"/>
              <a:ext cx="7233313" cy="3296823"/>
            </a:xfrm>
            <a:prstGeom prst="ellipse">
              <a:avLst/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72954" y="2432842"/>
              <a:ext cx="5923130" cy="2649563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79440" y="367888"/>
              <a:ext cx="2004146" cy="1635316"/>
              <a:chOff x="6871217" y="3215719"/>
              <a:chExt cx="2004146" cy="163531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092277" y="3479546"/>
                <a:ext cx="1783086" cy="1040524"/>
              </a:xfrm>
              <a:prstGeom prst="ellipse">
                <a:avLst/>
              </a:prstGeom>
              <a:solidFill>
                <a:schemeClr val="bg1">
                  <a:lumMod val="75000"/>
                  <a:alpha val="16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6871217" y="3991033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0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654023" y="3215719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8100707" y="3220974"/>
                <a:ext cx="591164" cy="1144584"/>
              </a:xfrm>
              <a:prstGeom prst="rect">
                <a:avLst/>
              </a:prstGeom>
              <a:noFill/>
            </p:spPr>
          </p:pic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7489170" y="4314040"/>
                <a:ext cx="1204454" cy="353496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err="1" smtClean="0">
                    <a:solidFill>
                      <a:srgbClr val="000000"/>
                    </a:solidFill>
                  </a:rPr>
                  <a:t>Nirvanix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0764" y="3764997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625" y="3808908"/>
                <a:ext cx="392965" cy="392965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2524413" y="151800"/>
              <a:ext cx="2004146" cy="1635316"/>
              <a:chOff x="6871217" y="3215719"/>
              <a:chExt cx="2004146" cy="1635316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092277" y="3479546"/>
                <a:ext cx="1783086" cy="1040524"/>
              </a:xfrm>
              <a:prstGeom prst="ellipse">
                <a:avLst/>
              </a:prstGeom>
              <a:solidFill>
                <a:schemeClr val="bg1">
                  <a:lumMod val="75000"/>
                  <a:alpha val="16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6871217" y="3991033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654023" y="3215719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8100707" y="3220974"/>
                <a:ext cx="591164" cy="1144584"/>
              </a:xfrm>
              <a:prstGeom prst="rect">
                <a:avLst/>
              </a:prstGeom>
              <a:noFill/>
            </p:spPr>
          </p:pic>
          <p:sp>
            <p:nvSpPr>
              <p:cNvPr id="48" name="Text Box 5"/>
              <p:cNvSpPr txBox="1">
                <a:spLocks noChangeArrowheads="1"/>
              </p:cNvSpPr>
              <p:nvPr/>
            </p:nvSpPr>
            <p:spPr bwMode="auto">
              <a:xfrm>
                <a:off x="7489170" y="4314040"/>
                <a:ext cx="1204454" cy="353496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Coral CDN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0764" y="3764997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625" y="3808908"/>
                <a:ext cx="392965" cy="392965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4710330" y="222314"/>
              <a:ext cx="2004146" cy="1635316"/>
              <a:chOff x="6871217" y="3215719"/>
              <a:chExt cx="2004146" cy="1635316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7092277" y="3479546"/>
                <a:ext cx="1783086" cy="1040524"/>
              </a:xfrm>
              <a:prstGeom prst="ellipse">
                <a:avLst/>
              </a:prstGeom>
              <a:solidFill>
                <a:schemeClr val="bg1">
                  <a:lumMod val="75000"/>
                  <a:alpha val="16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6871217" y="3991033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54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654023" y="3215719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8100707" y="3220974"/>
                <a:ext cx="591164" cy="1144584"/>
              </a:xfrm>
              <a:prstGeom prst="rect">
                <a:avLst/>
              </a:prstGeom>
              <a:noFill/>
            </p:spPr>
          </p:pic>
          <p:sp>
            <p:nvSpPr>
              <p:cNvPr id="56" name="Text Box 5"/>
              <p:cNvSpPr txBox="1">
                <a:spLocks noChangeArrowheads="1"/>
              </p:cNvSpPr>
              <p:nvPr/>
            </p:nvSpPr>
            <p:spPr bwMode="auto">
              <a:xfrm>
                <a:off x="7489170" y="4314040"/>
                <a:ext cx="1204454" cy="353496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Windows Azure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0764" y="3764997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625" y="3808908"/>
                <a:ext cx="392965" cy="392965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6828007" y="906977"/>
              <a:ext cx="2004146" cy="1635316"/>
              <a:chOff x="6871217" y="3215719"/>
              <a:chExt cx="2004146" cy="163531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7092277" y="3479546"/>
                <a:ext cx="1783086" cy="1040524"/>
              </a:xfrm>
              <a:prstGeom prst="ellipse">
                <a:avLst/>
              </a:prstGeom>
              <a:solidFill>
                <a:srgbClr val="BFBFB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6871217" y="3991033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62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654023" y="3215719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63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8100707" y="3220974"/>
                <a:ext cx="591164" cy="1144584"/>
              </a:xfrm>
              <a:prstGeom prst="rect">
                <a:avLst/>
              </a:prstGeom>
              <a:noFill/>
            </p:spPr>
          </p:pic>
          <p:sp>
            <p:nvSpPr>
              <p:cNvPr id="64" name="Text Box 5"/>
              <p:cNvSpPr txBox="1">
                <a:spLocks noChangeArrowheads="1"/>
              </p:cNvSpPr>
              <p:nvPr/>
            </p:nvSpPr>
            <p:spPr bwMode="auto">
              <a:xfrm>
                <a:off x="7489170" y="4314040"/>
                <a:ext cx="1204454" cy="353496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Amazon S3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0764" y="3764997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625" y="3808908"/>
                <a:ext cx="392965" cy="392965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6871224" y="2929120"/>
              <a:ext cx="2004146" cy="1635316"/>
              <a:chOff x="6871217" y="3215719"/>
              <a:chExt cx="2004146" cy="1635316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7092277" y="3479546"/>
                <a:ext cx="1783086" cy="1040524"/>
              </a:xfrm>
              <a:prstGeom prst="ellipse">
                <a:avLst/>
              </a:prstGeom>
              <a:solidFill>
                <a:srgbClr val="BFBFB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6871217" y="3991033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70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654023" y="3215719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7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8100707" y="3220974"/>
                <a:ext cx="591164" cy="1144584"/>
              </a:xfrm>
              <a:prstGeom prst="rect">
                <a:avLst/>
              </a:prstGeom>
              <a:noFill/>
            </p:spPr>
          </p:pic>
          <p:sp>
            <p:nvSpPr>
              <p:cNvPr id="72" name="Text Box 5"/>
              <p:cNvSpPr txBox="1">
                <a:spLocks noChangeArrowheads="1"/>
              </p:cNvSpPr>
              <p:nvPr/>
            </p:nvSpPr>
            <p:spPr bwMode="auto">
              <a:xfrm>
                <a:off x="7489170" y="4314040"/>
                <a:ext cx="1204454" cy="35349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XYZ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0764" y="3764997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625" y="3808908"/>
                <a:ext cx="392965" cy="392965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4631780" y="4208721"/>
              <a:ext cx="1441471" cy="1318622"/>
              <a:chOff x="4877439" y="4004007"/>
              <a:chExt cx="1441471" cy="1318622"/>
            </a:xfrm>
          </p:grpSpPr>
          <p:sp>
            <p:nvSpPr>
              <p:cNvPr id="77" name="Text Box 5"/>
              <p:cNvSpPr txBox="1">
                <a:spLocks noChangeArrowheads="1"/>
              </p:cNvSpPr>
              <p:nvPr/>
            </p:nvSpPr>
            <p:spPr bwMode="auto">
              <a:xfrm>
                <a:off x="5091632" y="4877172"/>
                <a:ext cx="1227278" cy="4454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Web 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Service Access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6" name="Picture 2" descr="Z:\Documents\University of Melbourne\Aneka\CloudBook\Icons\1306768872_browser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77439" y="4004007"/>
                <a:ext cx="1219200" cy="121920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Documents and Settings\Administrator\Local Settings\Temporary Internet Files\Content.IE5\0NG589SB\MC900432614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541107" y="4234331"/>
                <a:ext cx="668627" cy="668627"/>
              </a:xfrm>
              <a:prstGeom prst="rect">
                <a:avLst/>
              </a:prstGeom>
              <a:noFill/>
            </p:spPr>
          </p:pic>
        </p:grpSp>
        <p:grpSp>
          <p:nvGrpSpPr>
            <p:cNvPr id="85" name="Group 84"/>
            <p:cNvGrpSpPr/>
            <p:nvPr/>
          </p:nvGrpSpPr>
          <p:grpSpPr>
            <a:xfrm>
              <a:off x="2851289" y="4557388"/>
              <a:ext cx="1312127" cy="1204243"/>
              <a:chOff x="654002" y="3288140"/>
              <a:chExt cx="1312127" cy="1204243"/>
            </a:xfrm>
          </p:grpSpPr>
          <p:sp>
            <p:nvSpPr>
              <p:cNvPr id="80" name="Text Box 5"/>
              <p:cNvSpPr txBox="1">
                <a:spLocks noChangeArrowheads="1"/>
              </p:cNvSpPr>
              <p:nvPr/>
            </p:nvSpPr>
            <p:spPr bwMode="auto">
              <a:xfrm>
                <a:off x="726619" y="4046926"/>
                <a:ext cx="1227278" cy="4454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Web Portal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9" name="Picture 5" descr="Z:\Documents\University of Melbourne\Aneka\CloudBook\Icons\web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54002" y="3288140"/>
                <a:ext cx="997258" cy="997258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Z:\Documents\University of Melbourne\Aneka\CloudBook\Icons\1306761253_blockdevice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37952" y="3648290"/>
                <a:ext cx="828177" cy="828177"/>
              </a:xfrm>
              <a:prstGeom prst="rect">
                <a:avLst/>
              </a:prstGeom>
              <a:noFill/>
            </p:spPr>
          </p:pic>
        </p:grpSp>
        <p:grpSp>
          <p:nvGrpSpPr>
            <p:cNvPr id="102" name="Group 101"/>
            <p:cNvGrpSpPr/>
            <p:nvPr/>
          </p:nvGrpSpPr>
          <p:grpSpPr>
            <a:xfrm>
              <a:off x="274797" y="4041078"/>
              <a:ext cx="2276103" cy="1048797"/>
              <a:chOff x="766125" y="4163910"/>
              <a:chExt cx="2276103" cy="1048797"/>
            </a:xfrm>
          </p:grpSpPr>
          <p:sp>
            <p:nvSpPr>
              <p:cNvPr id="86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1814728" y="4352705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sp>
            <p:nvSpPr>
              <p:cNvPr id="88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766125" y="4163910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037228" y="4376859"/>
                <a:ext cx="1593324" cy="504134"/>
                <a:chOff x="1495469" y="3863629"/>
                <a:chExt cx="2175783" cy="585542"/>
              </a:xfrm>
            </p:grpSpPr>
            <p:sp>
              <p:nvSpPr>
                <p:cNvPr id="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95469" y="3863629"/>
                  <a:ext cx="2175783" cy="58554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endParaRPr lang="en-US" sz="1100" dirty="0">
                    <a:solidFill>
                      <a:srgbClr val="0070C0"/>
                    </a:solidFill>
                  </a:endParaRPr>
                </a:p>
              </p:txBody>
            </p:sp>
            <p:pic>
              <p:nvPicPr>
                <p:cNvPr id="5" name="Picture 4" descr="logo_bk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697724" y="4012938"/>
                  <a:ext cx="1790700" cy="333375"/>
                </a:xfrm>
                <a:prstGeom prst="rect">
                  <a:avLst/>
                </a:prstGeom>
              </p:spPr>
            </p:pic>
          </p:grpSp>
          <p:sp>
            <p:nvSpPr>
              <p:cNvPr id="87" name="Cloud"/>
              <p:cNvSpPr>
                <a:spLocks noChangeAspect="1" noEditPoints="1" noChangeArrowheads="1"/>
              </p:cNvSpPr>
              <p:nvPr/>
            </p:nvSpPr>
            <p:spPr bwMode="auto">
              <a:xfrm rot="21383254">
                <a:off x="1215009" y="4769977"/>
                <a:ext cx="1117328" cy="43811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070779" y="2347420"/>
              <a:ext cx="1126507" cy="532261"/>
              <a:chOff x="1753170" y="2743202"/>
              <a:chExt cx="1126507" cy="532261"/>
            </a:xfrm>
          </p:grpSpPr>
          <p:sp>
            <p:nvSpPr>
              <p:cNvPr id="91" name="Text Box 5"/>
              <p:cNvSpPr txBox="1">
                <a:spLocks noChangeArrowheads="1"/>
              </p:cNvSpPr>
              <p:nvPr/>
            </p:nvSpPr>
            <p:spPr bwMode="auto">
              <a:xfrm>
                <a:off x="1831074" y="2743202"/>
                <a:ext cx="1048603" cy="53226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err="1" smtClean="0">
                    <a:solidFill>
                      <a:srgbClr val="000000"/>
                    </a:solidFill>
                  </a:rPr>
                  <a:t>Nirvanix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 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Connector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31" name="Picture 7" descr="Z:\Documents\University of Melbourne\Aneka\CloudBook\Icons\plug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53170" y="2772579"/>
                <a:ext cx="471416" cy="424275"/>
              </a:xfrm>
              <a:prstGeom prst="rect">
                <a:avLst/>
              </a:prstGeom>
              <a:noFill/>
              <a:effectLst/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2792673" y="2131331"/>
              <a:ext cx="1126507" cy="532261"/>
              <a:chOff x="1753170" y="2743202"/>
              <a:chExt cx="1126507" cy="532261"/>
            </a:xfrm>
          </p:grpSpPr>
          <p:sp>
            <p:nvSpPr>
              <p:cNvPr id="94" name="Text Box 5"/>
              <p:cNvSpPr txBox="1">
                <a:spLocks noChangeArrowheads="1"/>
              </p:cNvSpPr>
              <p:nvPr/>
            </p:nvSpPr>
            <p:spPr bwMode="auto">
              <a:xfrm>
                <a:off x="1831074" y="2743202"/>
                <a:ext cx="1048603" cy="53226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Coral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Connector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5" name="Picture 7" descr="Z:\Documents\University of Melbourne\Aneka\CloudBook\Icons\plug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53170" y="2772579"/>
                <a:ext cx="471416" cy="424275"/>
              </a:xfrm>
              <a:prstGeom prst="rect">
                <a:avLst/>
              </a:prstGeom>
              <a:noFill/>
              <a:effectLst/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4309849" y="2229139"/>
              <a:ext cx="1126507" cy="532261"/>
              <a:chOff x="1753170" y="2743202"/>
              <a:chExt cx="1126507" cy="532261"/>
            </a:xfrm>
          </p:grpSpPr>
          <p:sp>
            <p:nvSpPr>
              <p:cNvPr id="97" name="Text Box 5"/>
              <p:cNvSpPr txBox="1">
                <a:spLocks noChangeArrowheads="1"/>
              </p:cNvSpPr>
              <p:nvPr/>
            </p:nvSpPr>
            <p:spPr bwMode="auto">
              <a:xfrm>
                <a:off x="1831074" y="2743202"/>
                <a:ext cx="1048603" cy="53226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Azure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Connector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8" name="Picture 7" descr="Z:\Documents\University of Melbourne\Aneka\CloudBook\Icons\plug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53170" y="2772579"/>
                <a:ext cx="471416" cy="424275"/>
              </a:xfrm>
              <a:prstGeom prst="rect">
                <a:avLst/>
              </a:prstGeom>
              <a:noFill/>
              <a:effectLst/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5444888" y="2777325"/>
              <a:ext cx="1065091" cy="532261"/>
              <a:chOff x="1753170" y="2743202"/>
              <a:chExt cx="1065091" cy="532261"/>
            </a:xfrm>
          </p:grpSpPr>
          <p:sp>
            <p:nvSpPr>
              <p:cNvPr id="100" name="Text Box 5"/>
              <p:cNvSpPr txBox="1">
                <a:spLocks noChangeArrowheads="1"/>
              </p:cNvSpPr>
              <p:nvPr/>
            </p:nvSpPr>
            <p:spPr bwMode="auto">
              <a:xfrm>
                <a:off x="1831074" y="2743202"/>
                <a:ext cx="987187" cy="53226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S3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Connector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1" name="Picture 7" descr="Z:\Documents\University of Melbourne\Aneka\CloudBook\Icons\plug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53170" y="2772579"/>
                <a:ext cx="471416" cy="424275"/>
              </a:xfrm>
              <a:prstGeom prst="rect">
                <a:avLst/>
              </a:prstGeom>
              <a:noFill/>
              <a:effectLst/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5692823" y="3639408"/>
              <a:ext cx="1065091" cy="532261"/>
              <a:chOff x="1753170" y="2743202"/>
              <a:chExt cx="1065091" cy="532261"/>
            </a:xfrm>
          </p:grpSpPr>
          <p:sp>
            <p:nvSpPr>
              <p:cNvPr id="104" name="Text Box 5"/>
              <p:cNvSpPr txBox="1">
                <a:spLocks noChangeArrowheads="1"/>
              </p:cNvSpPr>
              <p:nvPr/>
            </p:nvSpPr>
            <p:spPr bwMode="auto">
              <a:xfrm>
                <a:off x="1831074" y="2743202"/>
                <a:ext cx="987187" cy="53226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XYZ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Connector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5" name="Picture 7" descr="Z:\Documents\University of Melbourne\Aneka\CloudBook\Icons\plug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53170" y="2772579"/>
                <a:ext cx="471416" cy="424275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106" name="Left-Right Arrow 105"/>
            <p:cNvSpPr/>
            <p:nvPr/>
          </p:nvSpPr>
          <p:spPr>
            <a:xfrm rot="16200000" flipV="1">
              <a:off x="3422140" y="1743465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Left-Right Arrow 106"/>
            <p:cNvSpPr/>
            <p:nvPr/>
          </p:nvSpPr>
          <p:spPr>
            <a:xfrm rot="16200000" flipV="1">
              <a:off x="1486432" y="1991400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Left-Right Arrow 107"/>
            <p:cNvSpPr/>
            <p:nvPr/>
          </p:nvSpPr>
          <p:spPr>
            <a:xfrm rot="18328752" flipV="1">
              <a:off x="5228195" y="1843549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Left-Right Arrow 108"/>
            <p:cNvSpPr/>
            <p:nvPr/>
          </p:nvSpPr>
          <p:spPr>
            <a:xfrm rot="19642803" flipV="1">
              <a:off x="6557434" y="2400404"/>
              <a:ext cx="651449" cy="281257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Left-Right Arrow 109"/>
            <p:cNvSpPr/>
            <p:nvPr/>
          </p:nvSpPr>
          <p:spPr>
            <a:xfrm rot="800653" flipV="1">
              <a:off x="6819016" y="3794750"/>
              <a:ext cx="651449" cy="281257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652817" y="3010500"/>
              <a:ext cx="1722152" cy="1056532"/>
              <a:chOff x="652817" y="3010500"/>
              <a:chExt cx="1722152" cy="1056532"/>
            </a:xfrm>
          </p:grpSpPr>
          <p:sp>
            <p:nvSpPr>
              <p:cNvPr id="113" name="Text Box 5"/>
              <p:cNvSpPr txBox="1">
                <a:spLocks noChangeArrowheads="1"/>
              </p:cNvSpPr>
              <p:nvPr/>
            </p:nvSpPr>
            <p:spPr bwMode="auto">
              <a:xfrm>
                <a:off x="652817" y="3216328"/>
                <a:ext cx="987187" cy="53226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err="1" smtClean="0">
                    <a:solidFill>
                      <a:srgbClr val="000000"/>
                    </a:solidFill>
                  </a:rPr>
                  <a:t>MetaCDN</a:t>
                </a:r>
                <a:endParaRPr lang="en-US" sz="1100" dirty="0" smtClean="0">
                  <a:solidFill>
                    <a:srgbClr val="000000"/>
                  </a:solidFill>
                </a:endParaRPr>
              </a:p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Manager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32" name="Picture 8" descr="C:\Documents and Settings\Administrator\Local Settings\Temporary Internet Files\Content.IE5\YP27MHEV\MC900431526[1]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232199" y="3023121"/>
                <a:ext cx="1016270" cy="1043911"/>
              </a:xfrm>
              <a:prstGeom prst="rect">
                <a:avLst/>
              </a:prstGeom>
              <a:noFill/>
            </p:spPr>
          </p:pic>
          <p:pic>
            <p:nvPicPr>
              <p:cNvPr id="112" name="Picture 6" descr="C:\Documents and Settings\Administrator\Local Settings\Temporary Internet Files\Content.IE5\S5CT05S7\MCj04420420000[1]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20378132">
                <a:off x="1742465" y="3010500"/>
                <a:ext cx="632504" cy="83518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17" name="Group 116"/>
            <p:cNvGrpSpPr/>
            <p:nvPr/>
          </p:nvGrpSpPr>
          <p:grpSpPr>
            <a:xfrm>
              <a:off x="2483891" y="2904701"/>
              <a:ext cx="1204203" cy="589763"/>
              <a:chOff x="2483891" y="3054829"/>
              <a:chExt cx="1204203" cy="589763"/>
            </a:xfrm>
          </p:grpSpPr>
          <p:sp>
            <p:nvSpPr>
              <p:cNvPr id="114" name="Text Box 5"/>
              <p:cNvSpPr txBox="1">
                <a:spLocks noChangeArrowheads="1"/>
              </p:cNvSpPr>
              <p:nvPr/>
            </p:nvSpPr>
            <p:spPr bwMode="auto">
              <a:xfrm>
                <a:off x="2483891" y="3054829"/>
                <a:ext cx="987187" cy="53226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err="1" smtClean="0">
                    <a:solidFill>
                      <a:srgbClr val="000000"/>
                    </a:solidFill>
                  </a:rPr>
                  <a:t>MetaCDN</a:t>
                </a:r>
                <a:endParaRPr lang="en-US" sz="1100" dirty="0" smtClean="0">
                  <a:solidFill>
                    <a:srgbClr val="000000"/>
                  </a:solidFill>
                </a:endParaRPr>
              </a:p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Database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7895" y="3084393"/>
                <a:ext cx="560199" cy="560199"/>
              </a:xfrm>
              <a:prstGeom prst="rect">
                <a:avLst/>
              </a:prstGeom>
            </p:spPr>
          </p:pic>
        </p:grpSp>
        <p:grpSp>
          <p:nvGrpSpPr>
            <p:cNvPr id="125" name="Group 124"/>
            <p:cNvGrpSpPr/>
            <p:nvPr/>
          </p:nvGrpSpPr>
          <p:grpSpPr>
            <a:xfrm>
              <a:off x="4123893" y="3057101"/>
              <a:ext cx="1277210" cy="696034"/>
              <a:chOff x="3318675" y="3671250"/>
              <a:chExt cx="1277210" cy="696034"/>
            </a:xfrm>
          </p:grpSpPr>
          <p:sp>
            <p:nvSpPr>
              <p:cNvPr id="120" name="Text Box 5"/>
              <p:cNvSpPr txBox="1">
                <a:spLocks noChangeArrowheads="1"/>
              </p:cNvSpPr>
              <p:nvPr/>
            </p:nvSpPr>
            <p:spPr bwMode="auto">
              <a:xfrm>
                <a:off x="3318675" y="3671250"/>
                <a:ext cx="987187" cy="53226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err="1" smtClean="0">
                    <a:solidFill>
                      <a:srgbClr val="000000"/>
                    </a:solidFill>
                  </a:rPr>
                  <a:t>MetaCDN</a:t>
                </a:r>
                <a:endParaRPr lang="en-US" sz="1100" dirty="0" smtClean="0">
                  <a:solidFill>
                    <a:srgbClr val="000000"/>
                  </a:solidFill>
                </a:endParaRPr>
              </a:p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Allocator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35" name="Picture 11" descr="C:\Documents and Settings\Administrator\Local Settings\Temporary Internet Files\Content.IE5\YP27MHEV\MC900432664[1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919468" y="3690867"/>
                <a:ext cx="676417" cy="676417"/>
              </a:xfrm>
              <a:prstGeom prst="rect">
                <a:avLst/>
              </a:prstGeom>
              <a:noFill/>
            </p:spPr>
          </p:pic>
        </p:grpSp>
        <p:grpSp>
          <p:nvGrpSpPr>
            <p:cNvPr id="131" name="Group 130"/>
            <p:cNvGrpSpPr/>
            <p:nvPr/>
          </p:nvGrpSpPr>
          <p:grpSpPr>
            <a:xfrm>
              <a:off x="3002507" y="3713351"/>
              <a:ext cx="1586862" cy="724447"/>
              <a:chOff x="3002507" y="3713351"/>
              <a:chExt cx="1586862" cy="724447"/>
            </a:xfrm>
          </p:grpSpPr>
          <p:sp>
            <p:nvSpPr>
              <p:cNvPr id="129" name="Text Box 5"/>
              <p:cNvSpPr txBox="1">
                <a:spLocks noChangeArrowheads="1"/>
              </p:cNvSpPr>
              <p:nvPr/>
            </p:nvSpPr>
            <p:spPr bwMode="auto">
              <a:xfrm>
                <a:off x="3002507" y="3905537"/>
                <a:ext cx="1551289" cy="53226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err="1" smtClean="0">
                    <a:solidFill>
                      <a:srgbClr val="000000"/>
                    </a:solidFill>
                  </a:rPr>
                  <a:t>MetaCDN</a:t>
                </a:r>
                <a:endParaRPr lang="en-US" sz="1100" dirty="0" smtClean="0">
                  <a:solidFill>
                    <a:srgbClr val="000000"/>
                  </a:solidFill>
                </a:endParaRPr>
              </a:p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Load Redirector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36" name="Picture 12" descr="C:\Documents and Settings\Administrator\Local Settings\Temporary Internet Files\Content.IE5\S5CT05S7\MC900432543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1428179">
                <a:off x="3841024" y="3713351"/>
                <a:ext cx="748345" cy="544751"/>
              </a:xfrm>
              <a:prstGeom prst="rect">
                <a:avLst/>
              </a:prstGeom>
              <a:noFill/>
            </p:spPr>
          </p:pic>
        </p:grpSp>
        <p:pic>
          <p:nvPicPr>
            <p:cNvPr id="1037" name="Picture 13" descr="C:\Documents and Settings\Administrator\Local Settings\Temporary Internet Files\Content.IE5\YP27MHEV\MC900432621[1]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968985" y="5595582"/>
              <a:ext cx="830197" cy="832513"/>
            </a:xfrm>
            <a:prstGeom prst="rect">
              <a:avLst/>
            </a:prstGeom>
            <a:noFill/>
          </p:spPr>
        </p:pic>
        <p:sp>
          <p:nvSpPr>
            <p:cNvPr id="137" name="Freeform 136"/>
            <p:cNvSpPr/>
            <p:nvPr/>
          </p:nvSpPr>
          <p:spPr>
            <a:xfrm>
              <a:off x="1719617" y="5418162"/>
              <a:ext cx="1146412" cy="668741"/>
            </a:xfrm>
            <a:custGeom>
              <a:avLst/>
              <a:gdLst>
                <a:gd name="connsiteX0" fmla="*/ 0 w 1146412"/>
                <a:gd name="connsiteY0" fmla="*/ 668741 h 668741"/>
                <a:gd name="connsiteX1" fmla="*/ 409433 w 1146412"/>
                <a:gd name="connsiteY1" fmla="*/ 518615 h 668741"/>
                <a:gd name="connsiteX2" fmla="*/ 709684 w 1146412"/>
                <a:gd name="connsiteY2" fmla="*/ 163774 h 668741"/>
                <a:gd name="connsiteX3" fmla="*/ 1146412 w 1146412"/>
                <a:gd name="connsiteY3" fmla="*/ 0 h 66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412" h="668741">
                  <a:moveTo>
                    <a:pt x="0" y="668741"/>
                  </a:moveTo>
                  <a:cubicBezTo>
                    <a:pt x="145576" y="635758"/>
                    <a:pt x="291152" y="602776"/>
                    <a:pt x="409433" y="518615"/>
                  </a:cubicBezTo>
                  <a:cubicBezTo>
                    <a:pt x="527714" y="434454"/>
                    <a:pt x="586854" y="250210"/>
                    <a:pt x="709684" y="163774"/>
                  </a:cubicBezTo>
                  <a:cubicBezTo>
                    <a:pt x="832514" y="77338"/>
                    <a:pt x="989463" y="38669"/>
                    <a:pt x="1146412" y="0"/>
                  </a:cubicBezTo>
                </a:path>
              </a:pathLst>
            </a:custGeom>
            <a:ln w="25400">
              <a:solidFill>
                <a:srgbClr val="00000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1960462" y="5473755"/>
              <a:ext cx="789846" cy="659942"/>
              <a:chOff x="5972904" y="4736776"/>
              <a:chExt cx="789846" cy="659942"/>
            </a:xfrm>
          </p:grpSpPr>
          <p:pic>
            <p:nvPicPr>
              <p:cNvPr id="133" name="Picture 132" descr="Text Document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986838" y="4788971"/>
                <a:ext cx="607747" cy="607747"/>
              </a:xfrm>
              <a:prstGeom prst="rect">
                <a:avLst/>
              </a:prstGeom>
            </p:spPr>
          </p:pic>
          <p:pic>
            <p:nvPicPr>
              <p:cNvPr id="134" name="Picture 6" descr="C:\Documents and Settings\Administrator\Local Settings\Temporary Internet Files\Content.IE5\S5CT05S7\MCj04420420000[1]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 rot="1172082">
                <a:off x="5972904" y="4736776"/>
                <a:ext cx="324203" cy="4167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5" name="Text Box 5"/>
              <p:cNvSpPr txBox="1">
                <a:spLocks noChangeArrowheads="1"/>
              </p:cNvSpPr>
              <p:nvPr/>
            </p:nvSpPr>
            <p:spPr bwMode="auto">
              <a:xfrm>
                <a:off x="6333056" y="4982727"/>
                <a:ext cx="429694" cy="1853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SLA</a:t>
                </a:r>
              </a:p>
            </p:txBody>
          </p:sp>
        </p:grpSp>
        <p:sp>
          <p:nvSpPr>
            <p:cNvPr id="138" name="Text Box 5"/>
            <p:cNvSpPr txBox="1">
              <a:spLocks noChangeArrowheads="1"/>
            </p:cNvSpPr>
            <p:nvPr/>
          </p:nvSpPr>
          <p:spPr bwMode="auto">
            <a:xfrm>
              <a:off x="1036061" y="6349835"/>
              <a:ext cx="656262" cy="25568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Users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7208978" y="5254412"/>
              <a:ext cx="1143447" cy="1037204"/>
              <a:chOff x="6990615" y="5199823"/>
              <a:chExt cx="1143447" cy="1037204"/>
            </a:xfrm>
          </p:grpSpPr>
          <p:pic>
            <p:nvPicPr>
              <p:cNvPr id="1040" name="Picture 16" descr="C:\Documents and Settings\Administrator\Local Settings\Temporary Internet Files\Content.IE5\YP27MHEV\MC900433852[1]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7656508" y="5640055"/>
                <a:ext cx="364963" cy="364963"/>
              </a:xfrm>
              <a:prstGeom prst="rect">
                <a:avLst/>
              </a:prstGeom>
              <a:noFill/>
            </p:spPr>
          </p:pic>
          <p:sp>
            <p:nvSpPr>
              <p:cNvPr id="142" name="Text Box 5"/>
              <p:cNvSpPr txBox="1">
                <a:spLocks noChangeArrowheads="1"/>
              </p:cNvSpPr>
              <p:nvPr/>
            </p:nvSpPr>
            <p:spPr bwMode="auto">
              <a:xfrm>
                <a:off x="7138880" y="5990445"/>
                <a:ext cx="995182" cy="24658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Applications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39" name="Picture 15" descr="C:\Documents and Settings\Administrator\Local Settings\Temporary Internet Files\Content.IE5\0NG589SB\MC900431573[1]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990615" y="5199823"/>
                <a:ext cx="897790" cy="903775"/>
              </a:xfrm>
              <a:prstGeom prst="rect">
                <a:avLst/>
              </a:prstGeom>
              <a:noFill/>
            </p:spPr>
          </p:pic>
        </p:grpSp>
        <p:sp>
          <p:nvSpPr>
            <p:cNvPr id="148" name="Freeform 147"/>
            <p:cNvSpPr/>
            <p:nvPr/>
          </p:nvSpPr>
          <p:spPr>
            <a:xfrm flipH="1">
              <a:off x="6045958" y="4970060"/>
              <a:ext cx="1405719" cy="668741"/>
            </a:xfrm>
            <a:custGeom>
              <a:avLst/>
              <a:gdLst>
                <a:gd name="connsiteX0" fmla="*/ 0 w 1146412"/>
                <a:gd name="connsiteY0" fmla="*/ 668741 h 668741"/>
                <a:gd name="connsiteX1" fmla="*/ 409433 w 1146412"/>
                <a:gd name="connsiteY1" fmla="*/ 518615 h 668741"/>
                <a:gd name="connsiteX2" fmla="*/ 709684 w 1146412"/>
                <a:gd name="connsiteY2" fmla="*/ 163774 h 668741"/>
                <a:gd name="connsiteX3" fmla="*/ 1146412 w 1146412"/>
                <a:gd name="connsiteY3" fmla="*/ 0 h 66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412" h="668741">
                  <a:moveTo>
                    <a:pt x="0" y="668741"/>
                  </a:moveTo>
                  <a:cubicBezTo>
                    <a:pt x="145576" y="635758"/>
                    <a:pt x="291152" y="602776"/>
                    <a:pt x="409433" y="518615"/>
                  </a:cubicBezTo>
                  <a:cubicBezTo>
                    <a:pt x="527714" y="434454"/>
                    <a:pt x="586854" y="250210"/>
                    <a:pt x="709684" y="163774"/>
                  </a:cubicBezTo>
                  <a:cubicBezTo>
                    <a:pt x="832514" y="77338"/>
                    <a:pt x="989463" y="38669"/>
                    <a:pt x="1146412" y="0"/>
                  </a:cubicBezTo>
                </a:path>
              </a:pathLst>
            </a:custGeom>
            <a:ln w="25400">
              <a:solidFill>
                <a:srgbClr val="00000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6439200" y="4861879"/>
              <a:ext cx="789846" cy="659942"/>
              <a:chOff x="5972904" y="4736776"/>
              <a:chExt cx="789846" cy="659942"/>
            </a:xfrm>
          </p:grpSpPr>
          <p:pic>
            <p:nvPicPr>
              <p:cNvPr id="145" name="Picture 144" descr="Text Document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986838" y="4788971"/>
                <a:ext cx="607747" cy="607747"/>
              </a:xfrm>
              <a:prstGeom prst="rect">
                <a:avLst/>
              </a:prstGeom>
            </p:spPr>
          </p:pic>
          <p:pic>
            <p:nvPicPr>
              <p:cNvPr id="146" name="Picture 6" descr="C:\Documents and Settings\Administrator\Local Settings\Temporary Internet Files\Content.IE5\S5CT05S7\MCj04420420000[1]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 rot="1172082">
                <a:off x="5972904" y="4736776"/>
                <a:ext cx="324203" cy="4167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7" name="Text Box 5"/>
              <p:cNvSpPr txBox="1">
                <a:spLocks noChangeArrowheads="1"/>
              </p:cNvSpPr>
              <p:nvPr/>
            </p:nvSpPr>
            <p:spPr bwMode="auto">
              <a:xfrm>
                <a:off x="6333056" y="4982727"/>
                <a:ext cx="429694" cy="1853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SLA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5986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121921" y="48769"/>
            <a:ext cx="9022080" cy="6775822"/>
            <a:chOff x="121921" y="48769"/>
            <a:chExt cx="9022080" cy="6775822"/>
          </a:xfrm>
        </p:grpSpPr>
        <p:sp>
          <p:nvSpPr>
            <p:cNvPr id="106" name="Rectangle 105"/>
            <p:cNvSpPr/>
            <p:nvPr/>
          </p:nvSpPr>
          <p:spPr>
            <a:xfrm>
              <a:off x="121921" y="48769"/>
              <a:ext cx="9022080" cy="677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1663" y="5026144"/>
              <a:ext cx="8336443" cy="1661315"/>
              <a:chOff x="221935" y="5026144"/>
              <a:chExt cx="8336443" cy="166131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42995" y="5298265"/>
                <a:ext cx="1783086" cy="1040524"/>
              </a:xfrm>
              <a:prstGeom prst="ellipse">
                <a:avLst/>
              </a:prstGeom>
              <a:solidFill>
                <a:srgbClr val="FFFFF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221935" y="5809752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04741" y="5034438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451425" y="5039693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482" y="5583716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343" y="5627627"/>
                <a:ext cx="392965" cy="392965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>
                <a:off x="2062099" y="5315970"/>
                <a:ext cx="1783086" cy="1040524"/>
              </a:xfrm>
              <a:prstGeom prst="ellipse">
                <a:avLst/>
              </a:prstGeom>
              <a:solidFill>
                <a:srgbClr val="FFFFF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1841039" y="5827457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15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623845" y="5052143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070529" y="5057398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0586" y="5601421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9447" y="5645332"/>
                <a:ext cx="392965" cy="392965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3698806" y="5310632"/>
                <a:ext cx="1783086" cy="1040524"/>
              </a:xfrm>
              <a:prstGeom prst="ellipse">
                <a:avLst/>
              </a:prstGeom>
              <a:solidFill>
                <a:srgbClr val="FFFFF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3477746" y="5822119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23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260552" y="5046805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707236" y="5052060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293" y="5596083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6154" y="5639994"/>
                <a:ext cx="392965" cy="392965"/>
              </a:xfrm>
              <a:prstGeom prst="rect">
                <a:avLst/>
              </a:prstGeom>
            </p:spPr>
          </p:pic>
          <p:sp>
            <p:nvSpPr>
              <p:cNvPr id="29" name="Oval 28"/>
              <p:cNvSpPr/>
              <p:nvPr/>
            </p:nvSpPr>
            <p:spPr>
              <a:xfrm>
                <a:off x="5202783" y="5302660"/>
                <a:ext cx="1783086" cy="1040524"/>
              </a:xfrm>
              <a:prstGeom prst="ellipse">
                <a:avLst/>
              </a:prstGeom>
              <a:solidFill>
                <a:srgbClr val="FFFFF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4957339" y="5814147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3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764529" y="5038833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6211213" y="5044088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70" y="5588111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0131" y="5632022"/>
                <a:ext cx="392965" cy="392965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6775292" y="5289971"/>
                <a:ext cx="1783086" cy="1040524"/>
              </a:xfrm>
              <a:prstGeom prst="ellipse">
                <a:avLst/>
              </a:prstGeom>
              <a:solidFill>
                <a:srgbClr val="FFFFFF">
                  <a:alpha val="16000"/>
                </a:srgb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6554232" y="5801458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39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7337038" y="5026144"/>
                <a:ext cx="591164" cy="1144584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7783722" y="5031399"/>
                <a:ext cx="591164" cy="1144584"/>
              </a:xfrm>
              <a:prstGeom prst="rect">
                <a:avLst/>
              </a:prstGeom>
              <a:noFill/>
            </p:spPr>
          </p:pic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7172185" y="6124465"/>
                <a:ext cx="1204454" cy="35349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XYZ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779" y="5575422"/>
                <a:ext cx="450541" cy="4505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2640" y="5619333"/>
                <a:ext cx="392965" cy="392965"/>
              </a:xfrm>
              <a:prstGeom prst="rect">
                <a:avLst/>
              </a:prstGeom>
            </p:spPr>
          </p:pic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839888" y="6132759"/>
                <a:ext cx="1204454" cy="35349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err="1" smtClean="0">
                    <a:solidFill>
                      <a:srgbClr val="000000"/>
                    </a:solidFill>
                  </a:rPr>
                  <a:t>Nirvanix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2458992" y="6150464"/>
                <a:ext cx="1204454" cy="35349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Coral CDN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4095699" y="6145126"/>
                <a:ext cx="1204454" cy="35349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Windows Azure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5599676" y="6137154"/>
                <a:ext cx="1204454" cy="35349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Amazon S3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553369" y="845655"/>
              <a:ext cx="8339257" cy="3881088"/>
              <a:chOff x="553369" y="845655"/>
              <a:chExt cx="8339257" cy="3881088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553369" y="1939014"/>
                <a:ext cx="8213413" cy="2448447"/>
              </a:xfrm>
              <a:prstGeom prst="roundRect">
                <a:avLst>
                  <a:gd name="adj" fmla="val 4703"/>
                </a:avLst>
              </a:prstGeom>
              <a:solidFill>
                <a:schemeClr val="bg1">
                  <a:lumMod val="85000"/>
                  <a:alpha val="16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3458437" y="845655"/>
                <a:ext cx="1441471" cy="1318622"/>
                <a:chOff x="4877439" y="4004007"/>
                <a:chExt cx="1441471" cy="1318622"/>
              </a:xfrm>
            </p:grpSpPr>
            <p:sp>
              <p:nvSpPr>
                <p:cNvPr id="4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091632" y="4877172"/>
                  <a:ext cx="1227278" cy="44545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Web </a:t>
                  </a:r>
                </a:p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Service Access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48" name="Picture 2" descr="Z:\Documents\University of Melbourne\Aneka\CloudBook\Icons\1306768872_browser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77439" y="4004007"/>
                  <a:ext cx="1219200" cy="1219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" name="Picture 3" descr="C:\Documents and Settings\Administrator\Local Settings\Temporary Internet Files\Content.IE5\0NG589SB\MC900432614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541107" y="4234331"/>
                  <a:ext cx="668627" cy="66862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0" name="Group 49"/>
              <p:cNvGrpSpPr/>
              <p:nvPr/>
            </p:nvGrpSpPr>
            <p:grpSpPr>
              <a:xfrm>
                <a:off x="2196025" y="957500"/>
                <a:ext cx="1312127" cy="1204243"/>
                <a:chOff x="654002" y="3288140"/>
                <a:chExt cx="1312127" cy="1204243"/>
              </a:xfrm>
            </p:grpSpPr>
            <p:sp>
              <p:nvSpPr>
                <p:cNvPr id="5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26619" y="4046926"/>
                  <a:ext cx="1227278" cy="44545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endParaRPr lang="en-US" sz="1200" dirty="0" smtClean="0">
                    <a:solidFill>
                      <a:srgbClr val="000000"/>
                    </a:solidFill>
                  </a:endParaRPr>
                </a:p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Web Portal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52" name="Picture 5" descr="Z:\Documents\University of Melbourne\Aneka\CloudBook\Icons\web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54002" y="3288140"/>
                  <a:ext cx="997258" cy="9972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4" descr="Z:\Documents\University of Melbourne\Aneka\CloudBook\Icons\1306761253_blockdevice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137952" y="3648290"/>
                  <a:ext cx="828177" cy="82817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6616523" y="1425403"/>
                <a:ext cx="2276103" cy="1048797"/>
                <a:chOff x="766125" y="4163910"/>
                <a:chExt cx="2276103" cy="1048797"/>
              </a:xfrm>
            </p:grpSpPr>
            <p:sp>
              <p:nvSpPr>
                <p:cNvPr id="55" name="Cloud"/>
                <p:cNvSpPr>
                  <a:spLocks noChangeAspect="1" noEditPoints="1" noChangeArrowheads="1"/>
                </p:cNvSpPr>
                <p:nvPr/>
              </p:nvSpPr>
              <p:spPr bwMode="auto">
                <a:xfrm rot="694213">
                  <a:off x="1814728" y="4352705"/>
                  <a:ext cx="1227500" cy="86000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/>
                </a:p>
              </p:txBody>
            </p:sp>
            <p:sp>
              <p:nvSpPr>
                <p:cNvPr id="56" name="Cloud"/>
                <p:cNvSpPr>
                  <a:spLocks noChangeAspect="1" noEditPoints="1" noChangeArrowheads="1"/>
                </p:cNvSpPr>
                <p:nvPr/>
              </p:nvSpPr>
              <p:spPr bwMode="auto">
                <a:xfrm rot="694213">
                  <a:off x="766125" y="4163910"/>
                  <a:ext cx="1227500" cy="86000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1037228" y="4376859"/>
                  <a:ext cx="1593324" cy="504134"/>
                  <a:chOff x="1495469" y="3863629"/>
                  <a:chExt cx="2175783" cy="585542"/>
                </a:xfrm>
              </p:grpSpPr>
              <p:sp>
                <p:nvSpPr>
                  <p:cNvPr id="5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5469" y="3863629"/>
                    <a:ext cx="2175783" cy="58554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endParaRPr lang="en-US" sz="11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60" name="Picture 59" descr="logo_bk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1697724" y="4012938"/>
                    <a:ext cx="1790700" cy="3333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8" name="Cloud"/>
                <p:cNvSpPr>
                  <a:spLocks noChangeAspect="1" noEditPoints="1" noChangeArrowheads="1"/>
                </p:cNvSpPr>
                <p:nvPr/>
              </p:nvSpPr>
              <p:spPr bwMode="auto">
                <a:xfrm rot="21383254">
                  <a:off x="1215009" y="4769977"/>
                  <a:ext cx="1117328" cy="438118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1020508" y="4194482"/>
                <a:ext cx="1126507" cy="532261"/>
                <a:chOff x="1753170" y="2743202"/>
                <a:chExt cx="1126507" cy="532261"/>
              </a:xfrm>
            </p:grpSpPr>
            <p:sp>
              <p:nvSpPr>
                <p:cNvPr id="6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31074" y="2743202"/>
                  <a:ext cx="1048603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err="1" smtClean="0">
                      <a:solidFill>
                        <a:srgbClr val="000000"/>
                      </a:solidFill>
                    </a:rPr>
                    <a:t>Nirvanix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  </a:t>
                  </a:r>
                </a:p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Connector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3" name="Picture 7" descr="Z:\Documents\University of Melbourne\Aneka\CloudBook\Icons\plug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53170" y="2772579"/>
                  <a:ext cx="471416" cy="424275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64" name="Group 63"/>
              <p:cNvGrpSpPr/>
              <p:nvPr/>
            </p:nvGrpSpPr>
            <p:grpSpPr>
              <a:xfrm>
                <a:off x="2442743" y="4191358"/>
                <a:ext cx="1126507" cy="532261"/>
                <a:chOff x="1753170" y="2743202"/>
                <a:chExt cx="1126507" cy="532261"/>
              </a:xfrm>
            </p:grpSpPr>
            <p:sp>
              <p:nvSpPr>
                <p:cNvPr id="6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31074" y="2743202"/>
                  <a:ext cx="1048603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Coral</a:t>
                  </a:r>
                </a:p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Connector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6" name="Picture 7" descr="Z:\Documents\University of Melbourne\Aneka\CloudBook\Icons\plug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53170" y="2772579"/>
                  <a:ext cx="471416" cy="424275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67" name="Group 66"/>
              <p:cNvGrpSpPr/>
              <p:nvPr/>
            </p:nvGrpSpPr>
            <p:grpSpPr>
              <a:xfrm>
                <a:off x="4309849" y="4179859"/>
                <a:ext cx="1126507" cy="532261"/>
                <a:chOff x="1753170" y="2743202"/>
                <a:chExt cx="1126507" cy="532261"/>
              </a:xfrm>
            </p:grpSpPr>
            <p:sp>
              <p:nvSpPr>
                <p:cNvPr id="6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31074" y="2743202"/>
                  <a:ext cx="1048603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Azure</a:t>
                  </a:r>
                </a:p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Connector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9" name="Picture 7" descr="Z:\Documents\University of Melbourne\Aneka\CloudBook\Icons\plug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53170" y="2772579"/>
                  <a:ext cx="471416" cy="424275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70" name="Group 69"/>
              <p:cNvGrpSpPr/>
              <p:nvPr/>
            </p:nvGrpSpPr>
            <p:grpSpPr>
              <a:xfrm>
                <a:off x="5847224" y="4167213"/>
                <a:ext cx="1065091" cy="532261"/>
                <a:chOff x="1753170" y="2743202"/>
                <a:chExt cx="1065091" cy="532261"/>
              </a:xfrm>
            </p:grpSpPr>
            <p:sp>
              <p:nvSpPr>
                <p:cNvPr id="7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31074" y="2743202"/>
                  <a:ext cx="987187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S3</a:t>
                  </a:r>
                </a:p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Connector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72" name="Picture 7" descr="Z:\Documents\University of Melbourne\Aneka\CloudBook\Icons\plug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53170" y="2772579"/>
                  <a:ext cx="471416" cy="424275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7180247" y="4163664"/>
                <a:ext cx="1065091" cy="532261"/>
                <a:chOff x="1753170" y="2743202"/>
                <a:chExt cx="1065091" cy="532261"/>
              </a:xfrm>
            </p:grpSpPr>
            <p:sp>
              <p:nvSpPr>
                <p:cNvPr id="7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31074" y="2743202"/>
                  <a:ext cx="987187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XYZ</a:t>
                  </a:r>
                </a:p>
                <a:p>
                  <a:pPr indent="-285750" algn="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Connector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75" name="Picture 7" descr="Z:\Documents\University of Melbourne\Aneka\CloudBook\Icons\plug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53170" y="2772579"/>
                  <a:ext cx="471416" cy="424275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76" name="Group 75"/>
              <p:cNvGrpSpPr/>
              <p:nvPr/>
            </p:nvGrpSpPr>
            <p:grpSpPr>
              <a:xfrm>
                <a:off x="5640998" y="2582501"/>
                <a:ext cx="1722152" cy="1056532"/>
                <a:chOff x="652817" y="3010500"/>
                <a:chExt cx="1722152" cy="1056532"/>
              </a:xfrm>
            </p:grpSpPr>
            <p:sp>
              <p:nvSpPr>
                <p:cNvPr id="7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2817" y="3216328"/>
                  <a:ext cx="987187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err="1" smtClean="0">
                      <a:solidFill>
                        <a:srgbClr val="000000"/>
                      </a:solidFill>
                    </a:rPr>
                    <a:t>MetaCDN</a:t>
                  </a:r>
                  <a:endParaRPr lang="en-US" sz="1100" dirty="0" smtClean="0">
                    <a:solidFill>
                      <a:srgbClr val="000000"/>
                    </a:solidFill>
                  </a:endParaRPr>
                </a:p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Manager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78" name="Picture 8" descr="C:\Documents and Settings\Administrator\Local Settings\Temporary Internet Files\Content.IE5\YP27MHEV\MC900431526[1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232199" y="3023121"/>
                  <a:ext cx="1016270" cy="1043911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" name="Picture 6" descr="C:\Documents and Settings\Administrator\Local Settings\Temporary Internet Files\Content.IE5\S5CT05S7\MCj04420420000[1].pn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378132">
                  <a:off x="1742465" y="3010500"/>
                  <a:ext cx="632504" cy="835186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80" name="Group 79"/>
              <p:cNvGrpSpPr/>
              <p:nvPr/>
            </p:nvGrpSpPr>
            <p:grpSpPr>
              <a:xfrm>
                <a:off x="2098255" y="3375492"/>
                <a:ext cx="1204203" cy="589763"/>
                <a:chOff x="2483891" y="3054829"/>
                <a:chExt cx="1204203" cy="589763"/>
              </a:xfrm>
            </p:grpSpPr>
            <p:sp>
              <p:nvSpPr>
                <p:cNvPr id="8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483891" y="3054829"/>
                  <a:ext cx="987187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err="1" smtClean="0">
                      <a:solidFill>
                        <a:srgbClr val="000000"/>
                      </a:solidFill>
                    </a:rPr>
                    <a:t>MetaCDN</a:t>
                  </a:r>
                  <a:endParaRPr lang="en-US" sz="1100" dirty="0" smtClean="0">
                    <a:solidFill>
                      <a:srgbClr val="000000"/>
                    </a:solidFill>
                  </a:endParaRPr>
                </a:p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Database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7895" y="3084393"/>
                  <a:ext cx="560199" cy="560199"/>
                </a:xfrm>
                <a:prstGeom prst="rect">
                  <a:avLst/>
                </a:prstGeom>
              </p:spPr>
            </p:pic>
          </p:grpSp>
          <p:grpSp>
            <p:nvGrpSpPr>
              <p:cNvPr id="83" name="Group 82"/>
              <p:cNvGrpSpPr/>
              <p:nvPr/>
            </p:nvGrpSpPr>
            <p:grpSpPr>
              <a:xfrm>
                <a:off x="4212137" y="3350799"/>
                <a:ext cx="1277210" cy="696034"/>
                <a:chOff x="3318675" y="3671250"/>
                <a:chExt cx="1277210" cy="696034"/>
              </a:xfrm>
            </p:grpSpPr>
            <p:sp>
              <p:nvSpPr>
                <p:cNvPr id="8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318675" y="3671250"/>
                  <a:ext cx="987187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err="1" smtClean="0">
                      <a:solidFill>
                        <a:srgbClr val="000000"/>
                      </a:solidFill>
                    </a:rPr>
                    <a:t>MetaCDN</a:t>
                  </a:r>
                  <a:endParaRPr lang="en-US" sz="1100" dirty="0" smtClean="0">
                    <a:solidFill>
                      <a:srgbClr val="000000"/>
                    </a:solidFill>
                  </a:endParaRPr>
                </a:p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Allocator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85" name="Picture 11" descr="C:\Documents and Settings\Administrator\Local Settings\Temporary Internet Files\Content.IE5\YP27MHEV\MC900432664[1].pn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919468" y="3690867"/>
                  <a:ext cx="676417" cy="67641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6" name="Group 85"/>
              <p:cNvGrpSpPr/>
              <p:nvPr/>
            </p:nvGrpSpPr>
            <p:grpSpPr>
              <a:xfrm>
                <a:off x="2838590" y="2306328"/>
                <a:ext cx="1586862" cy="724447"/>
                <a:chOff x="3002507" y="3713351"/>
                <a:chExt cx="1586862" cy="724447"/>
              </a:xfrm>
            </p:grpSpPr>
            <p:sp>
              <p:nvSpPr>
                <p:cNvPr id="8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002507" y="3905537"/>
                  <a:ext cx="1551289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err="1" smtClean="0">
                      <a:solidFill>
                        <a:srgbClr val="000000"/>
                      </a:solidFill>
                    </a:rPr>
                    <a:t>MetaCDN</a:t>
                  </a:r>
                  <a:endParaRPr lang="en-US" sz="1100" dirty="0" smtClean="0">
                    <a:solidFill>
                      <a:srgbClr val="000000"/>
                    </a:solidFill>
                  </a:endParaRPr>
                </a:p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Load Redirector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88" name="Picture 12" descr="C:\Documents and Settings\Administrator\Local Settings\Temporary Internet Files\Content.IE5\S5CT05S7\MC900432543[1].pn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 rot="1428179">
                  <a:off x="3841024" y="3713351"/>
                  <a:ext cx="748345" cy="544751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3" name="Group 102"/>
            <p:cNvGrpSpPr/>
            <p:nvPr/>
          </p:nvGrpSpPr>
          <p:grpSpPr>
            <a:xfrm>
              <a:off x="453919" y="270798"/>
              <a:ext cx="830197" cy="1009934"/>
              <a:chOff x="605409" y="618907"/>
              <a:chExt cx="830197" cy="1009934"/>
            </a:xfrm>
          </p:grpSpPr>
          <p:pic>
            <p:nvPicPr>
              <p:cNvPr id="89" name="Picture 13" descr="C:\Documents and Settings\Administrator\Local Settings\Temporary Internet Files\Content.IE5\YP27MHEV\MC900432621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flipH="1">
                <a:off x="605409" y="618907"/>
                <a:ext cx="830197" cy="832513"/>
              </a:xfrm>
              <a:prstGeom prst="rect">
                <a:avLst/>
              </a:prstGeom>
              <a:noFill/>
            </p:spPr>
          </p:pic>
          <p:sp>
            <p:nvSpPr>
              <p:cNvPr id="94" name="Text Box 5"/>
              <p:cNvSpPr txBox="1">
                <a:spLocks noChangeArrowheads="1"/>
              </p:cNvSpPr>
              <p:nvPr/>
            </p:nvSpPr>
            <p:spPr bwMode="auto">
              <a:xfrm>
                <a:off x="672485" y="1373160"/>
                <a:ext cx="656262" cy="25568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Users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198457" y="195111"/>
              <a:ext cx="1143447" cy="1037204"/>
              <a:chOff x="6990615" y="5199823"/>
              <a:chExt cx="1143447" cy="1037204"/>
            </a:xfrm>
          </p:grpSpPr>
          <p:pic>
            <p:nvPicPr>
              <p:cNvPr id="96" name="Picture 16" descr="C:\Documents and Settings\Administrator\Local Settings\Temporary Internet Files\Content.IE5\YP27MHEV\MC900433852[1]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656508" y="5640055"/>
                <a:ext cx="364963" cy="364963"/>
              </a:xfrm>
              <a:prstGeom prst="rect">
                <a:avLst/>
              </a:prstGeom>
              <a:noFill/>
            </p:spPr>
          </p:pic>
          <p:sp>
            <p:nvSpPr>
              <p:cNvPr id="97" name="Text Box 5"/>
              <p:cNvSpPr txBox="1">
                <a:spLocks noChangeArrowheads="1"/>
              </p:cNvSpPr>
              <p:nvPr/>
            </p:nvSpPr>
            <p:spPr bwMode="auto">
              <a:xfrm>
                <a:off x="7138880" y="5990445"/>
                <a:ext cx="995182" cy="24658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Applications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8" name="Picture 15" descr="C:\Documents and Settings\Administrator\Local Settings\Temporary Internet Files\Content.IE5\0NG589SB\MC900431573[1]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6990615" y="5199823"/>
                <a:ext cx="897790" cy="903775"/>
              </a:xfrm>
              <a:prstGeom prst="rect">
                <a:avLst/>
              </a:prstGeom>
              <a:noFill/>
            </p:spPr>
          </p:pic>
        </p:grpSp>
        <p:sp>
          <p:nvSpPr>
            <p:cNvPr id="104" name="Freeform 103"/>
            <p:cNvSpPr/>
            <p:nvPr/>
          </p:nvSpPr>
          <p:spPr>
            <a:xfrm flipV="1">
              <a:off x="1195872" y="902780"/>
              <a:ext cx="1146412" cy="507512"/>
            </a:xfrm>
            <a:custGeom>
              <a:avLst/>
              <a:gdLst>
                <a:gd name="connsiteX0" fmla="*/ 0 w 1146412"/>
                <a:gd name="connsiteY0" fmla="*/ 668741 h 668741"/>
                <a:gd name="connsiteX1" fmla="*/ 409433 w 1146412"/>
                <a:gd name="connsiteY1" fmla="*/ 518615 h 668741"/>
                <a:gd name="connsiteX2" fmla="*/ 709684 w 1146412"/>
                <a:gd name="connsiteY2" fmla="*/ 163774 h 668741"/>
                <a:gd name="connsiteX3" fmla="*/ 1146412 w 1146412"/>
                <a:gd name="connsiteY3" fmla="*/ 0 h 66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412" h="668741">
                  <a:moveTo>
                    <a:pt x="0" y="668741"/>
                  </a:moveTo>
                  <a:cubicBezTo>
                    <a:pt x="145576" y="635758"/>
                    <a:pt x="291152" y="602776"/>
                    <a:pt x="409433" y="518615"/>
                  </a:cubicBezTo>
                  <a:cubicBezTo>
                    <a:pt x="527714" y="434454"/>
                    <a:pt x="586854" y="250210"/>
                    <a:pt x="709684" y="163774"/>
                  </a:cubicBezTo>
                  <a:cubicBezTo>
                    <a:pt x="832514" y="77338"/>
                    <a:pt x="989463" y="38669"/>
                    <a:pt x="1146412" y="0"/>
                  </a:cubicBezTo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 flipH="1" flipV="1">
              <a:off x="4645882" y="598989"/>
              <a:ext cx="1665748" cy="504812"/>
            </a:xfrm>
            <a:custGeom>
              <a:avLst/>
              <a:gdLst>
                <a:gd name="connsiteX0" fmla="*/ 0 w 1146412"/>
                <a:gd name="connsiteY0" fmla="*/ 668741 h 668741"/>
                <a:gd name="connsiteX1" fmla="*/ 409433 w 1146412"/>
                <a:gd name="connsiteY1" fmla="*/ 518615 h 668741"/>
                <a:gd name="connsiteX2" fmla="*/ 709684 w 1146412"/>
                <a:gd name="connsiteY2" fmla="*/ 163774 h 668741"/>
                <a:gd name="connsiteX3" fmla="*/ 1146412 w 1146412"/>
                <a:gd name="connsiteY3" fmla="*/ 0 h 66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412" h="668741">
                  <a:moveTo>
                    <a:pt x="0" y="668741"/>
                  </a:moveTo>
                  <a:cubicBezTo>
                    <a:pt x="145576" y="635758"/>
                    <a:pt x="291152" y="602776"/>
                    <a:pt x="409433" y="518615"/>
                  </a:cubicBezTo>
                  <a:cubicBezTo>
                    <a:pt x="527714" y="434454"/>
                    <a:pt x="586854" y="250210"/>
                    <a:pt x="709684" y="163774"/>
                  </a:cubicBezTo>
                  <a:cubicBezTo>
                    <a:pt x="832514" y="77338"/>
                    <a:pt x="989463" y="38669"/>
                    <a:pt x="1146412" y="0"/>
                  </a:cubicBezTo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106579" y="438944"/>
              <a:ext cx="789846" cy="659942"/>
              <a:chOff x="5972904" y="4736776"/>
              <a:chExt cx="789846" cy="659942"/>
            </a:xfrm>
          </p:grpSpPr>
          <p:pic>
            <p:nvPicPr>
              <p:cNvPr id="100" name="Picture 99" descr="Text Document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5986838" y="4788971"/>
                <a:ext cx="607747" cy="607747"/>
              </a:xfrm>
              <a:prstGeom prst="rect">
                <a:avLst/>
              </a:prstGeom>
            </p:spPr>
          </p:pic>
          <p:pic>
            <p:nvPicPr>
              <p:cNvPr id="101" name="Picture 6" descr="C:\Documents and Settings\Administrator\Local Settings\Temporary Internet Files\Content.IE5\S5CT05S7\MCj04420420000[1]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1172082">
                <a:off x="5972904" y="4736776"/>
                <a:ext cx="324203" cy="4167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2" name="Text Box 5"/>
              <p:cNvSpPr txBox="1">
                <a:spLocks noChangeArrowheads="1"/>
              </p:cNvSpPr>
              <p:nvPr/>
            </p:nvSpPr>
            <p:spPr bwMode="auto">
              <a:xfrm>
                <a:off x="6333056" y="4982727"/>
                <a:ext cx="429694" cy="1853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SLA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430964" y="707601"/>
              <a:ext cx="789846" cy="659942"/>
              <a:chOff x="5972904" y="4736776"/>
              <a:chExt cx="789846" cy="659942"/>
            </a:xfrm>
          </p:grpSpPr>
          <p:pic>
            <p:nvPicPr>
              <p:cNvPr id="91" name="Picture 90" descr="Text Document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5986838" y="4788971"/>
                <a:ext cx="607747" cy="607747"/>
              </a:xfrm>
              <a:prstGeom prst="rect">
                <a:avLst/>
              </a:prstGeom>
            </p:spPr>
          </p:pic>
          <p:pic>
            <p:nvPicPr>
              <p:cNvPr id="92" name="Picture 6" descr="C:\Documents and Settings\Administrator\Local Settings\Temporary Internet Files\Content.IE5\S5CT05S7\MCj04420420000[1]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1172082">
                <a:off x="5972904" y="4736776"/>
                <a:ext cx="324203" cy="4167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6333056" y="4982727"/>
                <a:ext cx="429694" cy="1853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SLA</a:t>
                </a:r>
              </a:p>
            </p:txBody>
          </p:sp>
        </p:grpSp>
        <p:sp>
          <p:nvSpPr>
            <p:cNvPr id="107" name="Left-Right Arrow 106"/>
            <p:cNvSpPr/>
            <p:nvPr/>
          </p:nvSpPr>
          <p:spPr>
            <a:xfrm rot="16200000" flipV="1">
              <a:off x="1396610" y="4953356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Left-Right Arrow 107"/>
            <p:cNvSpPr/>
            <p:nvPr/>
          </p:nvSpPr>
          <p:spPr>
            <a:xfrm rot="16200000" flipV="1">
              <a:off x="2839594" y="4934287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Left-Right Arrow 108"/>
            <p:cNvSpPr/>
            <p:nvPr/>
          </p:nvSpPr>
          <p:spPr>
            <a:xfrm rot="16200000" flipV="1">
              <a:off x="4672722" y="4915218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Left-Right Arrow 109"/>
            <p:cNvSpPr/>
            <p:nvPr/>
          </p:nvSpPr>
          <p:spPr>
            <a:xfrm rot="16200000" flipV="1">
              <a:off x="6188858" y="4896149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Left-Right Arrow 110"/>
            <p:cNvSpPr/>
            <p:nvPr/>
          </p:nvSpPr>
          <p:spPr>
            <a:xfrm rot="16200000" flipV="1">
              <a:off x="7607458" y="4877080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962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9" name="Rectangle 14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290807" y="2552094"/>
              <a:ext cx="7820166" cy="3657600"/>
            </a:xfrm>
            <a:prstGeom prst="ellipse">
              <a:avLst/>
            </a:prstGeom>
            <a:solidFill>
              <a:schemeClr val="bg1">
                <a:lumMod val="8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60400" y="3048000"/>
              <a:ext cx="6959600" cy="3083257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Left-Right Arrow 108"/>
            <p:cNvSpPr/>
            <p:nvPr/>
          </p:nvSpPr>
          <p:spPr>
            <a:xfrm rot="17593415" flipV="1">
              <a:off x="6375255" y="2853189"/>
              <a:ext cx="825976" cy="350185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 Box 5"/>
            <p:cNvSpPr txBox="1">
              <a:spLocks noChangeArrowheads="1"/>
            </p:cNvSpPr>
            <p:nvPr/>
          </p:nvSpPr>
          <p:spPr bwMode="auto">
            <a:xfrm>
              <a:off x="2654742" y="3500834"/>
              <a:ext cx="1409258" cy="7028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rtlCol="0" anchor="ctr"/>
            <a:lstStyle/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100" dirty="0" smtClean="0">
                  <a:solidFill>
                    <a:srgbClr val="000000"/>
                  </a:solidFill>
                </a:rPr>
                <a:t>Comparative </a:t>
              </a:r>
            </a:p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100" dirty="0" smtClean="0">
                  <a:solidFill>
                    <a:srgbClr val="000000"/>
                  </a:solidFill>
                </a:rPr>
                <a:t>Listing of </a:t>
              </a:r>
            </a:p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100" dirty="0" smtClean="0">
                  <a:solidFill>
                    <a:srgbClr val="000000"/>
                  </a:solidFill>
                </a:rPr>
                <a:t>Offerings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38" name="Text Box 5"/>
            <p:cNvSpPr txBox="1">
              <a:spLocks noChangeArrowheads="1"/>
            </p:cNvSpPr>
            <p:nvPr/>
          </p:nvSpPr>
          <p:spPr bwMode="auto">
            <a:xfrm>
              <a:off x="853181" y="1373000"/>
              <a:ext cx="656262" cy="25568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Buyers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1461001" y="5267328"/>
              <a:ext cx="2223104" cy="1225243"/>
              <a:chOff x="1372101" y="5229228"/>
              <a:chExt cx="2223104" cy="1225243"/>
            </a:xfrm>
          </p:grpSpPr>
          <p:sp>
            <p:nvSpPr>
              <p:cNvPr id="86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2322228" y="5594469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sp>
            <p:nvSpPr>
              <p:cNvPr id="88" name="Cloud"/>
              <p:cNvSpPr>
                <a:spLocks noChangeAspect="1" noEditPoints="1" noChangeArrowheads="1"/>
              </p:cNvSpPr>
              <p:nvPr/>
            </p:nvSpPr>
            <p:spPr bwMode="auto">
              <a:xfrm rot="694213">
                <a:off x="1372101" y="5293130"/>
                <a:ext cx="1227500" cy="86000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111" name="Picture 110" descr="spotcloud-logo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02270" y="5229228"/>
                <a:ext cx="1124725" cy="1057072"/>
              </a:xfrm>
              <a:prstGeom prst="rect">
                <a:avLst/>
              </a:prstGeom>
            </p:spPr>
          </p:pic>
          <p:sp>
            <p:nvSpPr>
              <p:cNvPr id="87" name="Cloud"/>
              <p:cNvSpPr>
                <a:spLocks noChangeAspect="1" noEditPoints="1" noChangeArrowheads="1"/>
              </p:cNvSpPr>
              <p:nvPr/>
            </p:nvSpPr>
            <p:spPr bwMode="auto">
              <a:xfrm rot="21383254">
                <a:off x="1694373" y="5856993"/>
                <a:ext cx="1117328" cy="43811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874862" y="5816173"/>
                <a:ext cx="172034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SpotCloud</a:t>
                </a:r>
                <a:endParaRPr lang="en-US" sz="28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2050" name="Picture 2" descr="C:\Documents and Settings\Administrator\Local Settings\Temporary Internet Files\Content.IE5\S5CT05S7\MC900434888[2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802" y="591451"/>
              <a:ext cx="968991" cy="968991"/>
            </a:xfrm>
            <a:prstGeom prst="rect">
              <a:avLst/>
            </a:prstGeom>
            <a:noFill/>
          </p:spPr>
        </p:pic>
        <p:pic>
          <p:nvPicPr>
            <p:cNvPr id="1037" name="Picture 13" descr="C:\Documents and Settings\Administrator\Local Settings\Temporary Internet Files\Content.IE5\YP27MHEV\MC900432621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67993" y="591451"/>
              <a:ext cx="830197" cy="832513"/>
            </a:xfrm>
            <a:prstGeom prst="rect">
              <a:avLst/>
            </a:prstGeom>
            <a:noFill/>
          </p:spPr>
        </p:pic>
        <p:grpSp>
          <p:nvGrpSpPr>
            <p:cNvPr id="125" name="Group 124"/>
            <p:cNvGrpSpPr/>
            <p:nvPr/>
          </p:nvGrpSpPr>
          <p:grpSpPr>
            <a:xfrm>
              <a:off x="6710291" y="299917"/>
              <a:ext cx="2293035" cy="1899138"/>
              <a:chOff x="6710291" y="211017"/>
              <a:chExt cx="2293035" cy="1899138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6710291" y="211017"/>
                <a:ext cx="2293035" cy="1899138"/>
              </a:xfrm>
              <a:prstGeom prst="roundRect">
                <a:avLst>
                  <a:gd name="adj" fmla="val 9900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6809812" y="316121"/>
                <a:ext cx="2008273" cy="1635316"/>
                <a:chOff x="6809812" y="316121"/>
                <a:chExt cx="2008273" cy="1635316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034999" y="579948"/>
                  <a:ext cx="1783086" cy="1040524"/>
                </a:xfrm>
                <a:prstGeom prst="ellipse">
                  <a:avLst/>
                </a:prstGeom>
                <a:solidFill>
                  <a:schemeClr val="bg1">
                    <a:lumMod val="50000"/>
                    <a:alpha val="16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Cloud"/>
                <p:cNvSpPr>
                  <a:spLocks noChangeAspect="1" noEditPoints="1" noChangeArrowheads="1"/>
                </p:cNvSpPr>
                <p:nvPr/>
              </p:nvSpPr>
              <p:spPr bwMode="auto">
                <a:xfrm rot="694213">
                  <a:off x="6813939" y="1091435"/>
                  <a:ext cx="1227500" cy="86000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/>
                </a:p>
              </p:txBody>
            </p:sp>
            <p:pic>
              <p:nvPicPr>
                <p:cNvPr id="62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7596745" y="316121"/>
                  <a:ext cx="591164" cy="114458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8043429" y="321376"/>
                  <a:ext cx="591164" cy="1144584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232893" y="1414441"/>
                  <a:ext cx="1403453" cy="464947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Capacity Provider (Compute)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054" name="Picture 6" descr="C:\Documents and Settings\Administrator\Local Settings\Temporary Internet Files\Content.IE5\0NG589SB\MC900434883[1]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6809812" y="705682"/>
                  <a:ext cx="791570" cy="8182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5" name="Picture 7" descr="C:\Documents and Settings\Administrator\Local Settings\Temporary Internet Files\Content.IE5\YP27MHEV\MC900432614[1]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451372" y="832038"/>
                  <a:ext cx="586740" cy="58674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7" name="Group 95"/>
            <p:cNvGrpSpPr/>
            <p:nvPr/>
          </p:nvGrpSpPr>
          <p:grpSpPr>
            <a:xfrm>
              <a:off x="6551019" y="2030786"/>
              <a:ext cx="1126507" cy="559156"/>
              <a:chOff x="1753170" y="2772579"/>
              <a:chExt cx="1126507" cy="559156"/>
            </a:xfrm>
          </p:grpSpPr>
          <p:sp>
            <p:nvSpPr>
              <p:cNvPr id="97" name="Text Box 5"/>
              <p:cNvSpPr txBox="1">
                <a:spLocks noChangeArrowheads="1"/>
              </p:cNvSpPr>
              <p:nvPr/>
            </p:nvSpPr>
            <p:spPr bwMode="auto">
              <a:xfrm>
                <a:off x="1831074" y="2799474"/>
                <a:ext cx="1048603" cy="53226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err="1" smtClean="0">
                    <a:solidFill>
                      <a:srgbClr val="000000"/>
                    </a:solidFill>
                  </a:rPr>
                  <a:t>SpotCloud</a:t>
                </a:r>
                <a:endParaRPr lang="en-US" sz="1100" dirty="0" smtClean="0">
                  <a:solidFill>
                    <a:srgbClr val="000000"/>
                  </a:solidFill>
                </a:endParaRP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Connector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8" name="Picture 7" descr="Z:\Documents\University of Melbourne\Aneka\CloudBook\Icons\plug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53170" y="2772579"/>
                <a:ext cx="471416" cy="424275"/>
              </a:xfrm>
              <a:prstGeom prst="rect">
                <a:avLst/>
              </a:prstGeom>
              <a:noFill/>
              <a:effectLst/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4077289" y="138330"/>
              <a:ext cx="2293035" cy="1899138"/>
              <a:chOff x="6595405" y="4668131"/>
              <a:chExt cx="2293035" cy="1899138"/>
            </a:xfrm>
          </p:grpSpPr>
          <p:grpSp>
            <p:nvGrpSpPr>
              <p:cNvPr id="10" name="Group 66"/>
              <p:cNvGrpSpPr/>
              <p:nvPr/>
            </p:nvGrpSpPr>
            <p:grpSpPr>
              <a:xfrm>
                <a:off x="6748394" y="4783428"/>
                <a:ext cx="2004146" cy="1635316"/>
                <a:chOff x="6871217" y="3131311"/>
                <a:chExt cx="2004146" cy="1635316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7092277" y="3395138"/>
                  <a:ext cx="1783086" cy="1040524"/>
                </a:xfrm>
                <a:prstGeom prst="ellipse">
                  <a:avLst/>
                </a:prstGeom>
                <a:solidFill>
                  <a:schemeClr val="bg1">
                    <a:lumMod val="50000"/>
                    <a:alpha val="16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Cloud"/>
                <p:cNvSpPr>
                  <a:spLocks noChangeAspect="1" noEditPoints="1" noChangeArrowheads="1"/>
                </p:cNvSpPr>
                <p:nvPr/>
              </p:nvSpPr>
              <p:spPr bwMode="auto">
                <a:xfrm rot="694213">
                  <a:off x="6871217" y="3906625"/>
                  <a:ext cx="1227500" cy="86000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  <a:tileRect/>
                </a:gra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just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en-US"/>
                </a:p>
              </p:txBody>
            </p:sp>
            <p:pic>
              <p:nvPicPr>
                <p:cNvPr id="70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7654023" y="3131311"/>
                  <a:ext cx="591164" cy="114458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1" name="Picture 2" descr="C:\Documents and Settings\csve\Local Settings\Temporary Internet Files\Content.IE5\KPABW9QF\MC90043524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8100707" y="3136566"/>
                  <a:ext cx="591164" cy="1144584"/>
                </a:xfrm>
                <a:prstGeom prst="rect">
                  <a:avLst/>
                </a:prstGeom>
                <a:noFill/>
              </p:spPr>
            </p:pic>
            <p:sp>
              <p:nvSpPr>
                <p:cNvPr id="7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096829" y="4229631"/>
                  <a:ext cx="1596795" cy="516531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Capacity Provider (Storage)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0764" y="3680589"/>
                  <a:ext cx="450541" cy="450541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29625" y="3724500"/>
                  <a:ext cx="392965" cy="392965"/>
                </a:xfrm>
                <a:prstGeom prst="rect">
                  <a:avLst/>
                </a:prstGeom>
              </p:spPr>
            </p:pic>
          </p:grpSp>
          <p:pic>
            <p:nvPicPr>
              <p:cNvPr id="2053" name="Picture 5" descr="C:\Documents and Settings\Administrator\Local Settings\Temporary Internet Files\Content.IE5\AD85KTOH\MC900434894[1]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736055" y="5046819"/>
                <a:ext cx="797509" cy="892213"/>
              </a:xfrm>
              <a:prstGeom prst="rect">
                <a:avLst/>
              </a:prstGeom>
              <a:noFill/>
            </p:spPr>
          </p:pic>
          <p:sp>
            <p:nvSpPr>
              <p:cNvPr id="123" name="Rounded Rectangle 122"/>
              <p:cNvSpPr/>
              <p:nvPr/>
            </p:nvSpPr>
            <p:spPr>
              <a:xfrm>
                <a:off x="6595405" y="4668131"/>
                <a:ext cx="2293035" cy="1899138"/>
              </a:xfrm>
              <a:prstGeom prst="roundRect">
                <a:avLst>
                  <a:gd name="adj" fmla="val 9900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2"/>
            <p:cNvGrpSpPr/>
            <p:nvPr/>
          </p:nvGrpSpPr>
          <p:grpSpPr>
            <a:xfrm>
              <a:off x="4213513" y="1906249"/>
              <a:ext cx="1126507" cy="532261"/>
              <a:chOff x="1753170" y="2743202"/>
              <a:chExt cx="1126507" cy="532261"/>
            </a:xfrm>
          </p:grpSpPr>
          <p:sp>
            <p:nvSpPr>
              <p:cNvPr id="94" name="Text Box 5"/>
              <p:cNvSpPr txBox="1">
                <a:spLocks noChangeArrowheads="1"/>
              </p:cNvSpPr>
              <p:nvPr/>
            </p:nvSpPr>
            <p:spPr bwMode="auto">
              <a:xfrm>
                <a:off x="1831074" y="2743202"/>
                <a:ext cx="1048603" cy="53226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err="1" smtClean="0">
                    <a:solidFill>
                      <a:srgbClr val="000000"/>
                    </a:solidFill>
                  </a:rPr>
                  <a:t>SpotCloud</a:t>
                </a:r>
                <a:endParaRPr lang="en-US" sz="1100" dirty="0" smtClean="0">
                  <a:solidFill>
                    <a:srgbClr val="000000"/>
                  </a:solidFill>
                </a:endParaRP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Connector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5" name="Picture 7" descr="Z:\Documents\University of Melbourne\Aneka\CloudBook\Icons\plug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53170" y="2772579"/>
                <a:ext cx="471416" cy="424275"/>
              </a:xfrm>
              <a:prstGeom prst="rect">
                <a:avLst/>
              </a:prstGeom>
              <a:noFill/>
              <a:effectLst/>
            </p:spPr>
          </p:pic>
        </p:grpSp>
        <p:grpSp>
          <p:nvGrpSpPr>
            <p:cNvPr id="141" name="Group 140"/>
            <p:cNvGrpSpPr/>
            <p:nvPr/>
          </p:nvGrpSpPr>
          <p:grpSpPr>
            <a:xfrm>
              <a:off x="4121834" y="4744130"/>
              <a:ext cx="1378631" cy="1117212"/>
              <a:chOff x="4121834" y="4960030"/>
              <a:chExt cx="1378631" cy="1117212"/>
            </a:xfrm>
          </p:grpSpPr>
          <p:sp>
            <p:nvSpPr>
              <p:cNvPr id="114" name="Text Box 5"/>
              <p:cNvSpPr txBox="1">
                <a:spLocks noChangeArrowheads="1"/>
              </p:cNvSpPr>
              <p:nvPr/>
            </p:nvSpPr>
            <p:spPr bwMode="auto">
              <a:xfrm>
                <a:off x="4121834" y="5591645"/>
                <a:ext cx="1378631" cy="4855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VM  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Package Repository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2961" y="4960030"/>
                <a:ext cx="560199" cy="560199"/>
              </a:xfrm>
              <a:prstGeom prst="rect">
                <a:avLst/>
              </a:prstGeom>
            </p:spPr>
          </p:pic>
          <p:pic>
            <p:nvPicPr>
              <p:cNvPr id="2058" name="Picture 10" descr="C:\Documents and Settings\Administrator\Local Settings\Temporary Internet Files\Content.IE5\S5CT05S7\MC900442154[1]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136130" y="5159555"/>
                <a:ext cx="692606" cy="692606"/>
              </a:xfrm>
              <a:prstGeom prst="rect">
                <a:avLst/>
              </a:prstGeom>
              <a:noFill/>
            </p:spPr>
          </p:pic>
          <p:pic>
            <p:nvPicPr>
              <p:cNvPr id="128" name="Picture 10" descr="C:\Documents and Settings\Administrator\Local Settings\Temporary Internet Files\Content.IE5\S5CT05S7\MC900442154[1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344800" y="5424496"/>
                <a:ext cx="483934" cy="483934"/>
              </a:xfrm>
              <a:prstGeom prst="rect">
                <a:avLst/>
              </a:prstGeom>
              <a:noFill/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361" y="5112430"/>
                <a:ext cx="560199" cy="560199"/>
              </a:xfrm>
              <a:prstGeom prst="rect">
                <a:avLst/>
              </a:prstGeom>
            </p:spPr>
          </p:pic>
          <p:pic>
            <p:nvPicPr>
              <p:cNvPr id="130" name="Picture 10" descr="C:\Documents and Settings\Administrator\Local Settings\Temporary Internet Files\Content.IE5\S5CT05S7\MC900442154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595670" y="5289449"/>
                <a:ext cx="529885" cy="529885"/>
              </a:xfrm>
              <a:prstGeom prst="rect">
                <a:avLst/>
              </a:prstGeom>
              <a:noFill/>
            </p:spPr>
          </p:pic>
          <p:pic>
            <p:nvPicPr>
              <p:cNvPr id="131" name="Picture 10" descr="C:\Documents and Settings\Administrator\Local Settings\Temporary Internet Files\Content.IE5\S5CT05S7\MC900442154[1]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551127" y="5054047"/>
                <a:ext cx="488624" cy="488624"/>
              </a:xfrm>
              <a:prstGeom prst="rect">
                <a:avLst/>
              </a:prstGeom>
              <a:noFill/>
            </p:spPr>
          </p:pic>
        </p:grpSp>
        <p:grpSp>
          <p:nvGrpSpPr>
            <p:cNvPr id="139" name="Group 138"/>
            <p:cNvGrpSpPr/>
            <p:nvPr/>
          </p:nvGrpSpPr>
          <p:grpSpPr>
            <a:xfrm>
              <a:off x="996637" y="4140864"/>
              <a:ext cx="2211194" cy="1474086"/>
              <a:chOff x="2726571" y="4276073"/>
              <a:chExt cx="2211194" cy="1474086"/>
            </a:xfrm>
          </p:grpSpPr>
          <p:grpSp>
            <p:nvGrpSpPr>
              <p:cNvPr id="23" name="Group 130"/>
              <p:cNvGrpSpPr/>
              <p:nvPr/>
            </p:nvGrpSpPr>
            <p:grpSpPr>
              <a:xfrm>
                <a:off x="2726571" y="4276073"/>
                <a:ext cx="1845429" cy="1005802"/>
                <a:chOff x="7124341" y="4895036"/>
                <a:chExt cx="1845429" cy="1005802"/>
              </a:xfrm>
            </p:grpSpPr>
            <p:sp>
              <p:nvSpPr>
                <p:cNvPr id="12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24341" y="5368577"/>
                  <a:ext cx="1845429" cy="5322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182880" rtlCol="0" anchor="ctr"/>
                <a:lstStyle/>
                <a:p>
                  <a:pPr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100" dirty="0" smtClean="0">
                      <a:solidFill>
                        <a:srgbClr val="000000"/>
                      </a:solidFill>
                    </a:rPr>
                    <a:t>Transactions Bookkeeping and Billing Engine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36" name="Picture 12" descr="C:\Documents and Settings\Administrator\Local Settings\Temporary Internet Files\Content.IE5\S5CT05S7\MC900432543[1].png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8016713" y="4895036"/>
                  <a:ext cx="748345" cy="54475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059" name="Picture 11" descr="C:\Documents and Settings\Administrator\Local Settings\Temporary Internet Files\Content.IE5\0NG589SB\MC900431631[1]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 rot="533305">
                <a:off x="3967973" y="4780367"/>
                <a:ext cx="969792" cy="969792"/>
              </a:xfrm>
              <a:prstGeom prst="rect">
                <a:avLst/>
              </a:prstGeom>
              <a:noFill/>
            </p:spPr>
          </p:pic>
        </p:grpSp>
        <p:grpSp>
          <p:nvGrpSpPr>
            <p:cNvPr id="140" name="Group 139"/>
            <p:cNvGrpSpPr/>
            <p:nvPr/>
          </p:nvGrpSpPr>
          <p:grpSpPr>
            <a:xfrm>
              <a:off x="4490702" y="3495410"/>
              <a:ext cx="1626902" cy="1124010"/>
              <a:chOff x="5216167" y="4117690"/>
              <a:chExt cx="1626902" cy="1124010"/>
            </a:xfrm>
          </p:grpSpPr>
          <p:sp>
            <p:nvSpPr>
              <p:cNvPr id="113" name="Text Box 5"/>
              <p:cNvSpPr txBox="1">
                <a:spLocks noChangeArrowheads="1"/>
              </p:cNvSpPr>
              <p:nvPr/>
            </p:nvSpPr>
            <p:spPr bwMode="auto">
              <a:xfrm>
                <a:off x="5216167" y="4398029"/>
                <a:ext cx="1494122" cy="53226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err="1" smtClean="0">
                    <a:solidFill>
                      <a:srgbClr val="000000"/>
                    </a:solidFill>
                  </a:rPr>
                  <a:t>QoS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and SLA Monitoring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060" name="Picture 12" descr="C:\Documents and Settings\Administrator\Local Settings\Temporary Internet Files\Content.IE5\0NG589SB\MC900431538[1]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994046" y="4117690"/>
                <a:ext cx="778798" cy="721598"/>
              </a:xfrm>
              <a:prstGeom prst="rect">
                <a:avLst/>
              </a:prstGeom>
              <a:noFill/>
            </p:spPr>
          </p:pic>
          <p:pic>
            <p:nvPicPr>
              <p:cNvPr id="112" name="Picture 6" descr="C:\Documents and Settings\Administrator\Local Settings\Temporary Internet Files\Content.IE5\S5CT05S7\MCj04420420000[1]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715820">
                <a:off x="6210565" y="4406514"/>
                <a:ext cx="632504" cy="83518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59" name="Group 158"/>
            <p:cNvGrpSpPr/>
            <p:nvPr/>
          </p:nvGrpSpPr>
          <p:grpSpPr>
            <a:xfrm>
              <a:off x="5709334" y="4134530"/>
              <a:ext cx="1378631" cy="1117212"/>
              <a:chOff x="5709334" y="4350430"/>
              <a:chExt cx="1378631" cy="1117212"/>
            </a:xfrm>
          </p:grpSpPr>
          <p:sp>
            <p:nvSpPr>
              <p:cNvPr id="150" name="Text Box 5"/>
              <p:cNvSpPr txBox="1">
                <a:spLocks noChangeArrowheads="1"/>
              </p:cNvSpPr>
              <p:nvPr/>
            </p:nvSpPr>
            <p:spPr bwMode="auto">
              <a:xfrm>
                <a:off x="5709334" y="4982045"/>
                <a:ext cx="1378631" cy="4855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User 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Profiles Database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0461" y="4350430"/>
                <a:ext cx="560199" cy="560199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2861" y="4502830"/>
                <a:ext cx="560199" cy="560199"/>
              </a:xfrm>
              <a:prstGeom prst="rect">
                <a:avLst/>
              </a:prstGeom>
            </p:spPr>
          </p:pic>
          <p:pic>
            <p:nvPicPr>
              <p:cNvPr id="2061" name="Picture 13" descr="Z:\Documents\University of Melbourne\Aneka\CloudBook\Icons\user-profile.png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6134100" y="4648200"/>
                <a:ext cx="596900" cy="596900"/>
              </a:xfrm>
              <a:prstGeom prst="rect">
                <a:avLst/>
              </a:prstGeom>
              <a:noFill/>
            </p:spPr>
          </p:pic>
          <p:pic>
            <p:nvPicPr>
              <p:cNvPr id="158" name="Picture 13" descr="Z:\Documents\University of Melbourne\Aneka\CloudBook\Icons\user-profile.png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5867400" y="4699000"/>
                <a:ext cx="596900" cy="596900"/>
              </a:xfrm>
              <a:prstGeom prst="rect">
                <a:avLst/>
              </a:prstGeom>
              <a:noFill/>
            </p:spPr>
          </p:pic>
        </p:grpSp>
        <p:pic>
          <p:nvPicPr>
            <p:cNvPr id="2062" name="Picture 14" descr="Z:\Documents\University of Melbourne\Aneka\CloudBook\Icons\1306758449_application-vnd.ms-excel copy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467100" y="3365500"/>
              <a:ext cx="965199" cy="965199"/>
            </a:xfrm>
            <a:prstGeom prst="rect">
              <a:avLst/>
            </a:prstGeom>
            <a:noFill/>
          </p:spPr>
        </p:pic>
        <p:sp>
          <p:nvSpPr>
            <p:cNvPr id="160" name="Left-Right Arrow 159"/>
            <p:cNvSpPr/>
            <p:nvPr/>
          </p:nvSpPr>
          <p:spPr>
            <a:xfrm rot="16410444" flipV="1">
              <a:off x="4572206" y="2593703"/>
              <a:ext cx="585955" cy="350185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Left-Right Arrow 160"/>
            <p:cNvSpPr/>
            <p:nvPr/>
          </p:nvSpPr>
          <p:spPr>
            <a:xfrm rot="3468976" flipV="1">
              <a:off x="579114" y="2589284"/>
              <a:ext cx="2423191" cy="350185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Picture 161" descr="1306757362_file-roller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35100" y="1765300"/>
              <a:ext cx="1219200" cy="1219200"/>
            </a:xfrm>
            <a:prstGeom prst="rect">
              <a:avLst/>
            </a:prstGeom>
          </p:spPr>
        </p:pic>
        <p:grpSp>
          <p:nvGrpSpPr>
            <p:cNvPr id="24" name="Group 135"/>
            <p:cNvGrpSpPr/>
            <p:nvPr/>
          </p:nvGrpSpPr>
          <p:grpSpPr>
            <a:xfrm>
              <a:off x="1269582" y="2071720"/>
              <a:ext cx="789846" cy="659942"/>
              <a:chOff x="5972904" y="4736776"/>
              <a:chExt cx="789846" cy="659942"/>
            </a:xfrm>
          </p:grpSpPr>
          <p:pic>
            <p:nvPicPr>
              <p:cNvPr id="133" name="Picture 132" descr="Text Document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986838" y="4788971"/>
                <a:ext cx="607747" cy="607747"/>
              </a:xfrm>
              <a:prstGeom prst="rect">
                <a:avLst/>
              </a:prstGeom>
            </p:spPr>
          </p:pic>
          <p:pic>
            <p:nvPicPr>
              <p:cNvPr id="134" name="Picture 6" descr="C:\Documents and Settings\Administrator\Local Settings\Temporary Internet Files\Content.IE5\S5CT05S7\MCj04420420000[1].png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 rot="1172082">
                <a:off x="5972904" y="4736776"/>
                <a:ext cx="324203" cy="4167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5" name="Text Box 5"/>
              <p:cNvSpPr txBox="1">
                <a:spLocks noChangeArrowheads="1"/>
              </p:cNvSpPr>
              <p:nvPr/>
            </p:nvSpPr>
            <p:spPr bwMode="auto">
              <a:xfrm>
                <a:off x="6333056" y="4982727"/>
                <a:ext cx="429694" cy="1853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SLA</a:t>
                </a:r>
              </a:p>
            </p:txBody>
          </p:sp>
        </p:grpSp>
        <p:pic>
          <p:nvPicPr>
            <p:cNvPr id="2064" name="Picture 16" descr="C:\Documents and Settings\Administrator\Local Settings\Temporary Internet Files\Content.IE5\YP27MHEV\MC900440391[1]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302000" y="3797300"/>
              <a:ext cx="520700" cy="520700"/>
            </a:xfrm>
            <a:prstGeom prst="rect">
              <a:avLst/>
            </a:prstGeom>
            <a:noFill/>
          </p:spPr>
        </p:pic>
        <p:sp>
          <p:nvSpPr>
            <p:cNvPr id="163" name="Text Box 5"/>
            <p:cNvSpPr txBox="1">
              <a:spLocks noChangeArrowheads="1"/>
            </p:cNvSpPr>
            <p:nvPr/>
          </p:nvSpPr>
          <p:spPr bwMode="auto">
            <a:xfrm>
              <a:off x="1782134" y="2482770"/>
              <a:ext cx="948366" cy="2604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Deployment </a:t>
              </a: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6306234" y="6048845"/>
              <a:ext cx="2647266" cy="656755"/>
              <a:chOff x="6306234" y="6048845"/>
              <a:chExt cx="2647266" cy="656755"/>
            </a:xfrm>
          </p:grpSpPr>
          <p:sp>
            <p:nvSpPr>
              <p:cNvPr id="166" name="Text Box 5"/>
              <p:cNvSpPr txBox="1">
                <a:spLocks noChangeArrowheads="1"/>
              </p:cNvSpPr>
              <p:nvPr/>
            </p:nvSpPr>
            <p:spPr bwMode="auto">
              <a:xfrm>
                <a:off x="6306234" y="6048845"/>
                <a:ext cx="1758266" cy="65675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288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65" name="Picture 164" descr="enomaly.gif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6429375" y="6124576"/>
                <a:ext cx="2524125" cy="536162"/>
              </a:xfrm>
              <a:prstGeom prst="rect">
                <a:avLst/>
              </a:prstGeom>
            </p:spPr>
          </p:pic>
        </p:grpSp>
        <p:sp>
          <p:nvSpPr>
            <p:cNvPr id="168" name="Freeform 167"/>
            <p:cNvSpPr/>
            <p:nvPr/>
          </p:nvSpPr>
          <p:spPr>
            <a:xfrm>
              <a:off x="7321550" y="4495800"/>
              <a:ext cx="1238250" cy="1536700"/>
            </a:xfrm>
            <a:custGeom>
              <a:avLst/>
              <a:gdLst>
                <a:gd name="connsiteX0" fmla="*/ 501650 w 1238250"/>
                <a:gd name="connsiteY0" fmla="*/ 0 h 1536700"/>
                <a:gd name="connsiteX1" fmla="*/ 1187450 w 1238250"/>
                <a:gd name="connsiteY1" fmla="*/ 431800 h 1536700"/>
                <a:gd name="connsiteX2" fmla="*/ 196850 w 1238250"/>
                <a:gd name="connsiteY2" fmla="*/ 1219200 h 1536700"/>
                <a:gd name="connsiteX3" fmla="*/ 6350 w 1238250"/>
                <a:gd name="connsiteY3" fmla="*/ 153670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0" h="1536700">
                  <a:moveTo>
                    <a:pt x="501650" y="0"/>
                  </a:moveTo>
                  <a:cubicBezTo>
                    <a:pt x="869950" y="114300"/>
                    <a:pt x="1238250" y="228600"/>
                    <a:pt x="1187450" y="431800"/>
                  </a:cubicBezTo>
                  <a:cubicBezTo>
                    <a:pt x="1136650" y="635000"/>
                    <a:pt x="393700" y="1035050"/>
                    <a:pt x="196850" y="1219200"/>
                  </a:cubicBezTo>
                  <a:cubicBezTo>
                    <a:pt x="0" y="1403350"/>
                    <a:pt x="3175" y="1470025"/>
                    <a:pt x="6350" y="153670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06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Stuff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1441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583096" y="410817"/>
            <a:ext cx="8309113" cy="6215270"/>
            <a:chOff x="583096" y="410817"/>
            <a:chExt cx="8309113" cy="6215270"/>
          </a:xfrm>
        </p:grpSpPr>
        <p:sp>
          <p:nvSpPr>
            <p:cNvPr id="57" name="Rectangle 56"/>
            <p:cNvSpPr/>
            <p:nvPr/>
          </p:nvSpPr>
          <p:spPr>
            <a:xfrm>
              <a:off x="583096" y="410817"/>
              <a:ext cx="8309113" cy="621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95129" y="755376"/>
              <a:ext cx="4399723" cy="1709528"/>
              <a:chOff x="795129" y="755376"/>
              <a:chExt cx="4399723" cy="170952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ounded Rectangle 10"/>
              <p:cNvSpPr/>
              <p:nvPr/>
            </p:nvSpPr>
            <p:spPr>
              <a:xfrm>
                <a:off x="2451652" y="755376"/>
                <a:ext cx="2743200" cy="98066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Index / Map Management</a:t>
                </a:r>
              </a:p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Nodes Management</a:t>
                </a:r>
              </a:p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Infrastructure Management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93915" y="1325216"/>
                <a:ext cx="2133599" cy="954157"/>
              </a:xfrm>
              <a:prstGeom prst="ellipse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0" name="Picture 2" descr="C:\Documents and Settings\Administrator\Local Settings\Temporary Internet Files\Content.IE5\S5CT05S7\MCj04352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18152" y="1243910"/>
                <a:ext cx="516642" cy="1022212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C:\Documents and Settings\Administrator\Local Settings\Temporary Internet Files\Content.IE5\S5CT05S7\MCj04352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6744" y="932484"/>
                <a:ext cx="516642" cy="1022212"/>
              </a:xfrm>
              <a:prstGeom prst="rect">
                <a:avLst/>
              </a:prstGeom>
              <a:noFill/>
            </p:spPr>
          </p:pic>
          <p:sp>
            <p:nvSpPr>
              <p:cNvPr id="7" name="Arc 6"/>
              <p:cNvSpPr/>
              <p:nvPr/>
            </p:nvSpPr>
            <p:spPr>
              <a:xfrm rot="19165876">
                <a:off x="795129" y="1046921"/>
                <a:ext cx="1775791" cy="901148"/>
              </a:xfrm>
              <a:prstGeom prst="arc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stealth" w="med" len="me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c 7"/>
              <p:cNvSpPr/>
              <p:nvPr/>
            </p:nvSpPr>
            <p:spPr>
              <a:xfrm rot="8567187">
                <a:off x="1437860" y="1000538"/>
                <a:ext cx="1775791" cy="901148"/>
              </a:xfrm>
              <a:prstGeom prst="arc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stealth" w="med" len="me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258970" y="2173359"/>
                <a:ext cx="1364973" cy="291545"/>
              </a:xfrm>
              <a:prstGeom prst="roundRect">
                <a:avLst/>
              </a:prstGeom>
              <a:gradFill>
                <a:gsLst>
                  <a:gs pos="0">
                    <a:srgbClr val="FFFA8F"/>
                  </a:gs>
                  <a:gs pos="64999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D6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</a:rPr>
                  <a:t>Failover master</a:t>
                </a:r>
                <a:endParaRPr lang="en-US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498037" y="5029202"/>
              <a:ext cx="3366051" cy="1384849"/>
              <a:chOff x="2736576" y="4141307"/>
              <a:chExt cx="3366051" cy="138484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Rounded Rectangle 17"/>
              <p:cNvSpPr/>
              <p:nvPr/>
            </p:nvSpPr>
            <p:spPr>
              <a:xfrm>
                <a:off x="3359427" y="4141307"/>
                <a:ext cx="2743200" cy="98066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Storage management</a:t>
                </a:r>
              </a:p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Local caching</a:t>
                </a:r>
              </a:p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File lookup forwarding</a:t>
                </a:r>
              </a:p>
              <a:p>
                <a:pPr algn="r"/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736576" y="4618382"/>
                <a:ext cx="1729407" cy="788505"/>
              </a:xfrm>
              <a:prstGeom prst="ellipse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C:\Documents and Settings\Administrator\Local Settings\Temporary Internet Files\Content.IE5\S5CT05S7\MCj04352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13821" y="4298536"/>
                <a:ext cx="516642" cy="1022212"/>
              </a:xfrm>
              <a:prstGeom prst="rect">
                <a:avLst/>
              </a:prstGeom>
              <a:noFill/>
            </p:spPr>
          </p:pic>
          <p:sp>
            <p:nvSpPr>
              <p:cNvPr id="14" name="Flowchart: Magnetic Disk 13"/>
              <p:cNvSpPr/>
              <p:nvPr/>
            </p:nvSpPr>
            <p:spPr>
              <a:xfrm>
                <a:off x="3458818" y="4452731"/>
                <a:ext cx="371060" cy="437321"/>
              </a:xfrm>
              <a:prstGeom prst="flowChartMagneticDisk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Magnetic Disk 15"/>
              <p:cNvSpPr/>
              <p:nvPr/>
            </p:nvSpPr>
            <p:spPr>
              <a:xfrm>
                <a:off x="3882888" y="4505739"/>
                <a:ext cx="371060" cy="437321"/>
              </a:xfrm>
              <a:prstGeom prst="flowChartMagneticDisk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Magnetic Disk 14"/>
              <p:cNvSpPr/>
              <p:nvPr/>
            </p:nvSpPr>
            <p:spPr>
              <a:xfrm>
                <a:off x="3597966" y="4684644"/>
                <a:ext cx="371060" cy="437321"/>
              </a:xfrm>
              <a:prstGeom prst="flowChartMagneticDisk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213667" y="5241237"/>
                <a:ext cx="907760" cy="284919"/>
              </a:xfrm>
              <a:prstGeom prst="roundRect">
                <a:avLst/>
              </a:prstGeom>
              <a:gradFill>
                <a:gsLst>
                  <a:gs pos="0">
                    <a:srgbClr val="FFFA8F"/>
                  </a:gs>
                  <a:gs pos="64999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D6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</a:rPr>
                  <a:t>Slave</a:t>
                </a:r>
                <a:endParaRPr lang="en-US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876802" y="1828804"/>
              <a:ext cx="3366051" cy="1384849"/>
              <a:chOff x="2736576" y="4141307"/>
              <a:chExt cx="3366051" cy="138484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ounded Rectangle 21"/>
              <p:cNvSpPr/>
              <p:nvPr/>
            </p:nvSpPr>
            <p:spPr>
              <a:xfrm>
                <a:off x="3359427" y="4141307"/>
                <a:ext cx="2743200" cy="98066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Storage management</a:t>
                </a:r>
              </a:p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Local caching</a:t>
                </a:r>
              </a:p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File lookup forwarding</a:t>
                </a:r>
              </a:p>
              <a:p>
                <a:pPr algn="r"/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736576" y="4618382"/>
                <a:ext cx="1729407" cy="788505"/>
              </a:xfrm>
              <a:prstGeom prst="ellipse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" descr="C:\Documents and Settings\Administrator\Local Settings\Temporary Internet Files\Content.IE5\S5CT05S7\MCj04352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13821" y="4298536"/>
                <a:ext cx="516642" cy="1022212"/>
              </a:xfrm>
              <a:prstGeom prst="rect">
                <a:avLst/>
              </a:prstGeom>
              <a:noFill/>
            </p:spPr>
          </p:pic>
          <p:sp>
            <p:nvSpPr>
              <p:cNvPr id="25" name="Flowchart: Magnetic Disk 24"/>
              <p:cNvSpPr/>
              <p:nvPr/>
            </p:nvSpPr>
            <p:spPr>
              <a:xfrm>
                <a:off x="3458818" y="4452731"/>
                <a:ext cx="371060" cy="437321"/>
              </a:xfrm>
              <a:prstGeom prst="flowChartMagneticDisk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Magnetic Disk 25"/>
              <p:cNvSpPr/>
              <p:nvPr/>
            </p:nvSpPr>
            <p:spPr>
              <a:xfrm>
                <a:off x="3882888" y="4505739"/>
                <a:ext cx="371060" cy="437321"/>
              </a:xfrm>
              <a:prstGeom prst="flowChartMagneticDisk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Magnetic Disk 26"/>
              <p:cNvSpPr/>
              <p:nvPr/>
            </p:nvSpPr>
            <p:spPr>
              <a:xfrm>
                <a:off x="3597966" y="4684644"/>
                <a:ext cx="371060" cy="437321"/>
              </a:xfrm>
              <a:prstGeom prst="flowChartMagneticDisk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213667" y="5241237"/>
                <a:ext cx="907760" cy="284919"/>
              </a:xfrm>
              <a:prstGeom prst="roundRect">
                <a:avLst/>
              </a:prstGeom>
              <a:gradFill>
                <a:gsLst>
                  <a:gs pos="0">
                    <a:srgbClr val="FFFA8F"/>
                  </a:gs>
                  <a:gs pos="64999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D6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</a:rPr>
                  <a:t>Slave</a:t>
                </a:r>
                <a:endParaRPr lang="en-US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188228" y="3611221"/>
              <a:ext cx="3366051" cy="1384849"/>
              <a:chOff x="2736576" y="4141307"/>
              <a:chExt cx="3366051" cy="138484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Rounded Rectangle 29"/>
              <p:cNvSpPr/>
              <p:nvPr/>
            </p:nvSpPr>
            <p:spPr>
              <a:xfrm>
                <a:off x="3359427" y="4141307"/>
                <a:ext cx="2743200" cy="98066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Storage management</a:t>
                </a:r>
              </a:p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Local caching</a:t>
                </a:r>
              </a:p>
              <a:p>
                <a:pPr algn="r"/>
                <a:r>
                  <a:rPr lang="en-US" sz="1400" dirty="0" smtClean="0">
                    <a:solidFill>
                      <a:srgbClr val="000000"/>
                    </a:solidFill>
                  </a:rPr>
                  <a:t>File lookup forwarding</a:t>
                </a:r>
              </a:p>
              <a:p>
                <a:pPr algn="r"/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736576" y="4618382"/>
                <a:ext cx="1729407" cy="788505"/>
              </a:xfrm>
              <a:prstGeom prst="ellipse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2" descr="C:\Documents and Settings\Administrator\Local Settings\Temporary Internet Files\Content.IE5\S5CT05S7\MCj04352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13821" y="4298536"/>
                <a:ext cx="516642" cy="1022212"/>
              </a:xfrm>
              <a:prstGeom prst="rect">
                <a:avLst/>
              </a:prstGeom>
              <a:noFill/>
            </p:spPr>
          </p:pic>
          <p:sp>
            <p:nvSpPr>
              <p:cNvPr id="33" name="Flowchart: Magnetic Disk 32"/>
              <p:cNvSpPr/>
              <p:nvPr/>
            </p:nvSpPr>
            <p:spPr>
              <a:xfrm>
                <a:off x="3458818" y="4452731"/>
                <a:ext cx="371060" cy="437321"/>
              </a:xfrm>
              <a:prstGeom prst="flowChartMagneticDisk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Magnetic Disk 33"/>
              <p:cNvSpPr/>
              <p:nvPr/>
            </p:nvSpPr>
            <p:spPr>
              <a:xfrm>
                <a:off x="3882888" y="4505739"/>
                <a:ext cx="371060" cy="437321"/>
              </a:xfrm>
              <a:prstGeom prst="flowChartMagneticDisk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Magnetic Disk 34"/>
              <p:cNvSpPr/>
              <p:nvPr/>
            </p:nvSpPr>
            <p:spPr>
              <a:xfrm>
                <a:off x="3597966" y="4684644"/>
                <a:ext cx="371060" cy="437321"/>
              </a:xfrm>
              <a:prstGeom prst="flowChartMagneticDisk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3213667" y="5241237"/>
                <a:ext cx="907760" cy="284919"/>
              </a:xfrm>
              <a:prstGeom prst="roundRect">
                <a:avLst/>
              </a:prstGeom>
              <a:gradFill>
                <a:gsLst>
                  <a:gs pos="0">
                    <a:srgbClr val="FFFA8F"/>
                  </a:gs>
                  <a:gs pos="64999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D6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</a:rPr>
                  <a:t>Slave</a:t>
                </a:r>
                <a:endParaRPr lang="en-US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rot="16200000" flipV="1">
              <a:off x="1305339" y="3293165"/>
              <a:ext cx="2557669" cy="1007168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2690191" y="2292627"/>
              <a:ext cx="2093844" cy="397565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>
              <a:off x="2663688" y="2478157"/>
              <a:ext cx="2544419" cy="1828802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3107635" y="3213652"/>
              <a:ext cx="2027583" cy="1404730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4843668" y="3187149"/>
              <a:ext cx="655987" cy="390938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04591" y="4638263"/>
              <a:ext cx="1510752" cy="318053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873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304800" y="689113"/>
            <a:ext cx="8706673" cy="5963478"/>
            <a:chOff x="304800" y="689113"/>
            <a:chExt cx="8706673" cy="5963478"/>
          </a:xfrm>
        </p:grpSpPr>
        <p:sp>
          <p:nvSpPr>
            <p:cNvPr id="57" name="Rectangle 56"/>
            <p:cNvSpPr/>
            <p:nvPr/>
          </p:nvSpPr>
          <p:spPr>
            <a:xfrm>
              <a:off x="304800" y="689113"/>
              <a:ext cx="8706673" cy="5963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81873" y="2968486"/>
              <a:ext cx="7792278" cy="3538331"/>
              <a:chOff x="781873" y="2968486"/>
              <a:chExt cx="7792278" cy="3538331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781873" y="3154017"/>
                <a:ext cx="7792278" cy="3352800"/>
              </a:xfrm>
              <a:prstGeom prst="roundRect">
                <a:avLst>
                  <a:gd name="adj" fmla="val 7197"/>
                </a:avLst>
              </a:prstGeom>
              <a:gradFill>
                <a:gsLst>
                  <a:gs pos="0">
                    <a:schemeClr val="bg1"/>
                  </a:gs>
                  <a:gs pos="89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033664" y="2981741"/>
                <a:ext cx="4333463" cy="1669770"/>
                <a:chOff x="795129" y="795134"/>
                <a:chExt cx="4333463" cy="166977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2385392" y="795134"/>
                  <a:ext cx="2743200" cy="702366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File Map (GUID </a:t>
                  </a:r>
                  <a:r>
                    <a:rPr lang="en-US" sz="1400" dirty="0" smtClean="0">
                      <a:solidFill>
                        <a:srgbClr val="000000"/>
                      </a:solidFill>
                      <a:sym typeface="Wingdings" pitchFamily="2" charset="2"/>
                    </a:rPr>
                    <a:t> Location)</a:t>
                  </a:r>
                </a:p>
                <a:p>
                  <a:pPr algn="r"/>
                  <a:r>
                    <a:rPr lang="en-US" sz="1400" dirty="0" smtClean="0">
                      <a:solidFill>
                        <a:srgbClr val="000000"/>
                      </a:solidFill>
                      <a:sym typeface="Wingdings" pitchFamily="2" charset="2"/>
                    </a:rPr>
                    <a:t>Bucket List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993915" y="1325216"/>
                  <a:ext cx="2133599" cy="954157"/>
                </a:xfrm>
                <a:prstGeom prst="ellipse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050" name="Picture 2" descr="C:\Documents and Settings\Administrator\Local Settings\Temporary Internet Files\Content.IE5\S5CT05S7\MCj04352420000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18152" y="1243910"/>
                  <a:ext cx="516642" cy="10222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" name="Picture 2" descr="C:\Documents and Settings\Administrator\Local Settings\Temporary Internet Files\Content.IE5\S5CT05S7\MCj04352420000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36744" y="932484"/>
                  <a:ext cx="516642" cy="1022212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Arc 6"/>
                <p:cNvSpPr/>
                <p:nvPr/>
              </p:nvSpPr>
              <p:spPr>
                <a:xfrm rot="19165876">
                  <a:off x="795129" y="1046921"/>
                  <a:ext cx="1775791" cy="901148"/>
                </a:xfrm>
                <a:prstGeom prst="arc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headEnd type="stealth" w="med" len="med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 rot="8567187">
                  <a:off x="1437860" y="1000538"/>
                  <a:ext cx="1775791" cy="901148"/>
                </a:xfrm>
                <a:prstGeom prst="arc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headEnd type="stealth" w="med" len="med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1258970" y="2173359"/>
                  <a:ext cx="1364973" cy="291545"/>
                </a:xfrm>
                <a:prstGeom prst="roundRect">
                  <a:avLst/>
                </a:prstGeom>
                <a:gradFill>
                  <a:gsLst>
                    <a:gs pos="0">
                      <a:srgbClr val="FFFA8F"/>
                    </a:gs>
                    <a:gs pos="64999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n>
                  <a:solidFill>
                    <a:srgbClr val="D6A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Failover master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830952" y="5073790"/>
                <a:ext cx="2014328" cy="1247497"/>
                <a:chOff x="4876802" y="1986033"/>
                <a:chExt cx="2014328" cy="124749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Oval 22"/>
                <p:cNvSpPr/>
                <p:nvPr/>
              </p:nvSpPr>
              <p:spPr>
                <a:xfrm>
                  <a:off x="4876802" y="2305879"/>
                  <a:ext cx="1729407" cy="788505"/>
                </a:xfrm>
                <a:prstGeom prst="ellipse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4" name="Picture 2" descr="C:\Documents and Settings\Administrator\Local Settings\Temporary Internet Files\Content.IE5\S5CT05S7\MCj04352420000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54047" y="1986033"/>
                  <a:ext cx="516642" cy="1022212"/>
                </a:xfrm>
                <a:prstGeom prst="rect">
                  <a:avLst/>
                </a:prstGeom>
                <a:noFill/>
              </p:spPr>
            </p:pic>
            <p:sp>
              <p:nvSpPr>
                <p:cNvPr id="25" name="Flowchart: Magnetic Disk 24"/>
                <p:cNvSpPr/>
                <p:nvPr/>
              </p:nvSpPr>
              <p:spPr>
                <a:xfrm>
                  <a:off x="5599044" y="2140228"/>
                  <a:ext cx="371060" cy="437321"/>
                </a:xfrm>
                <a:prstGeom prst="flowChartMagneticDisk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19050">
                  <a:solidFill>
                    <a:srgbClr val="BC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Flowchart: Magnetic Disk 25"/>
                <p:cNvSpPr/>
                <p:nvPr/>
              </p:nvSpPr>
              <p:spPr>
                <a:xfrm>
                  <a:off x="6023114" y="2193236"/>
                  <a:ext cx="371060" cy="437321"/>
                </a:xfrm>
                <a:prstGeom prst="flowChartMagneticDisk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19050">
                  <a:solidFill>
                    <a:srgbClr val="BC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Flowchart: Magnetic Disk 26"/>
                <p:cNvSpPr/>
                <p:nvPr/>
              </p:nvSpPr>
              <p:spPr>
                <a:xfrm>
                  <a:off x="5738192" y="2372141"/>
                  <a:ext cx="371060" cy="437321"/>
                </a:xfrm>
                <a:prstGeom prst="flowChartMagneticDisk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19050">
                  <a:solidFill>
                    <a:srgbClr val="BC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5353892" y="2928734"/>
                  <a:ext cx="1537238" cy="304796"/>
                </a:xfrm>
                <a:prstGeom prst="roundRect">
                  <a:avLst/>
                </a:prstGeom>
                <a:gradFill>
                  <a:gsLst>
                    <a:gs pos="0">
                      <a:srgbClr val="FFFA8F"/>
                    </a:gs>
                    <a:gs pos="64999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n>
                  <a:solidFill>
                    <a:srgbClr val="D6A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Slave – Bucket 1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3783487" y="5120171"/>
                <a:ext cx="1729407" cy="1220993"/>
                <a:chOff x="5188228" y="3768450"/>
                <a:chExt cx="1729407" cy="122099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Oval 30"/>
                <p:cNvSpPr/>
                <p:nvPr/>
              </p:nvSpPr>
              <p:spPr>
                <a:xfrm>
                  <a:off x="5188228" y="4088296"/>
                  <a:ext cx="1729407" cy="788505"/>
                </a:xfrm>
                <a:prstGeom prst="ellipse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32" name="Picture 2" descr="C:\Documents and Settings\Administrator\Local Settings\Temporary Internet Files\Content.IE5\S5CT05S7\MCj04352420000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65473" y="3768450"/>
                  <a:ext cx="516642" cy="1022212"/>
                </a:xfrm>
                <a:prstGeom prst="rect">
                  <a:avLst/>
                </a:prstGeom>
                <a:noFill/>
              </p:spPr>
            </p:pic>
            <p:sp>
              <p:nvSpPr>
                <p:cNvPr id="33" name="Flowchart: Magnetic Disk 32"/>
                <p:cNvSpPr/>
                <p:nvPr/>
              </p:nvSpPr>
              <p:spPr>
                <a:xfrm>
                  <a:off x="5910470" y="3922645"/>
                  <a:ext cx="371060" cy="437321"/>
                </a:xfrm>
                <a:prstGeom prst="flowChartMagneticDisk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19050">
                  <a:solidFill>
                    <a:srgbClr val="BC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Flowchart: Magnetic Disk 33"/>
                <p:cNvSpPr/>
                <p:nvPr/>
              </p:nvSpPr>
              <p:spPr>
                <a:xfrm>
                  <a:off x="6334540" y="3975653"/>
                  <a:ext cx="371060" cy="437321"/>
                </a:xfrm>
                <a:prstGeom prst="flowChartMagneticDisk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19050">
                  <a:solidFill>
                    <a:srgbClr val="BC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lowchart: Magnetic Disk 34"/>
                <p:cNvSpPr/>
                <p:nvPr/>
              </p:nvSpPr>
              <p:spPr>
                <a:xfrm>
                  <a:off x="6049618" y="4154558"/>
                  <a:ext cx="371060" cy="437321"/>
                </a:xfrm>
                <a:prstGeom prst="flowChartMagneticDisk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19050">
                  <a:solidFill>
                    <a:srgbClr val="BC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5320762" y="4684647"/>
                  <a:ext cx="1537238" cy="304796"/>
                </a:xfrm>
                <a:prstGeom prst="roundRect">
                  <a:avLst/>
                </a:prstGeom>
                <a:gradFill>
                  <a:gsLst>
                    <a:gs pos="0">
                      <a:srgbClr val="FFFA8F"/>
                    </a:gs>
                    <a:gs pos="64999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n>
                  <a:solidFill>
                    <a:srgbClr val="D6A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Slave – Bucket 2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1146310" y="5093665"/>
                <a:ext cx="1742658" cy="1254125"/>
                <a:chOff x="2498037" y="5186431"/>
                <a:chExt cx="1742658" cy="125412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Oval 12"/>
                <p:cNvSpPr/>
                <p:nvPr/>
              </p:nvSpPr>
              <p:spPr>
                <a:xfrm>
                  <a:off x="2498037" y="5506277"/>
                  <a:ext cx="1729407" cy="788505"/>
                </a:xfrm>
                <a:prstGeom prst="ellipse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2" name="Picture 2" descr="C:\Documents and Settings\Administrator\Local Settings\Temporary Internet Files\Content.IE5\S5CT05S7\MCj04352420000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75282" y="5186431"/>
                  <a:ext cx="516642" cy="1022212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Flowchart: Magnetic Disk 13"/>
                <p:cNvSpPr/>
                <p:nvPr/>
              </p:nvSpPr>
              <p:spPr>
                <a:xfrm>
                  <a:off x="3220279" y="5340626"/>
                  <a:ext cx="371060" cy="437321"/>
                </a:xfrm>
                <a:prstGeom prst="flowChartMagneticDisk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19050">
                  <a:solidFill>
                    <a:srgbClr val="BC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Flowchart: Magnetic Disk 15"/>
                <p:cNvSpPr/>
                <p:nvPr/>
              </p:nvSpPr>
              <p:spPr>
                <a:xfrm>
                  <a:off x="3644349" y="5393634"/>
                  <a:ext cx="371060" cy="437321"/>
                </a:xfrm>
                <a:prstGeom prst="flowChartMagneticDisk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19050">
                  <a:solidFill>
                    <a:srgbClr val="BC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Flowchart: Magnetic Disk 14"/>
                <p:cNvSpPr/>
                <p:nvPr/>
              </p:nvSpPr>
              <p:spPr>
                <a:xfrm>
                  <a:off x="3359427" y="5572539"/>
                  <a:ext cx="371060" cy="437321"/>
                </a:xfrm>
                <a:prstGeom prst="flowChartMagneticDisk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19050">
                  <a:solidFill>
                    <a:srgbClr val="BC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2703457" y="6135760"/>
                  <a:ext cx="1537238" cy="304796"/>
                </a:xfrm>
                <a:prstGeom prst="roundRect">
                  <a:avLst/>
                </a:prstGeom>
                <a:gradFill>
                  <a:gsLst>
                    <a:gs pos="0">
                      <a:srgbClr val="FFFA8F"/>
                    </a:gs>
                    <a:gs pos="64999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n>
                  <a:solidFill>
                    <a:srgbClr val="D6A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Slave – Bucket N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56" name="Straight Connector 55"/>
              <p:cNvCxnSpPr/>
              <p:nvPr/>
            </p:nvCxnSpPr>
            <p:spPr>
              <a:xfrm>
                <a:off x="2981734" y="5724939"/>
                <a:ext cx="689113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ounded Rectangle 58"/>
              <p:cNvSpPr/>
              <p:nvPr/>
            </p:nvSpPr>
            <p:spPr>
              <a:xfrm>
                <a:off x="6652588" y="2968486"/>
                <a:ext cx="1020416" cy="477079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64999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DFS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795130" y="1630018"/>
              <a:ext cx="2160104" cy="583095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Client  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9913" y="1610140"/>
              <a:ext cx="2160104" cy="583095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Client  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228516" y="1590262"/>
              <a:ext cx="2160104" cy="583095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Client  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552661" y="1881809"/>
              <a:ext cx="5963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Down Arrow 68"/>
            <p:cNvSpPr/>
            <p:nvPr/>
          </p:nvSpPr>
          <p:spPr>
            <a:xfrm>
              <a:off x="1709530" y="2425148"/>
              <a:ext cx="291548" cy="490330"/>
            </a:xfrm>
            <a:prstGeom prst="downArrow">
              <a:avLst/>
            </a:prstGeom>
            <a:gradFill flip="none" rotWithShape="1">
              <a:gsLst>
                <a:gs pos="0">
                  <a:srgbClr val="FFAF1C"/>
                </a:gs>
                <a:gs pos="100000">
                  <a:srgbClr val="FFFF00"/>
                </a:gs>
              </a:gsLst>
              <a:lin ang="16020000" scaled="0"/>
              <a:tileRect/>
            </a:gradFill>
            <a:ln w="190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4247313" y="2405272"/>
              <a:ext cx="291548" cy="490330"/>
            </a:xfrm>
            <a:prstGeom prst="downArrow">
              <a:avLst/>
            </a:prstGeom>
            <a:gradFill flip="none" rotWithShape="1">
              <a:gsLst>
                <a:gs pos="0">
                  <a:srgbClr val="FFAF1C"/>
                </a:gs>
                <a:gs pos="100000">
                  <a:srgbClr val="FFFF00"/>
                </a:gs>
              </a:gsLst>
              <a:lin ang="16020000" scaled="0"/>
              <a:tileRect/>
            </a:gradFill>
            <a:ln w="190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7142912" y="2358890"/>
              <a:ext cx="291548" cy="490330"/>
            </a:xfrm>
            <a:prstGeom prst="downArrow">
              <a:avLst/>
            </a:prstGeom>
            <a:gradFill flip="none" rotWithShape="1">
              <a:gsLst>
                <a:gs pos="0">
                  <a:srgbClr val="FFAF1C"/>
                </a:gs>
                <a:gs pos="100000">
                  <a:srgbClr val="FFFF00"/>
                </a:gs>
              </a:gsLst>
              <a:lin ang="16020000" scaled="0"/>
              <a:tileRect/>
            </a:gradFill>
            <a:ln w="190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1635" y="980661"/>
              <a:ext cx="21432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Hierarchical File System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(Files and Directories)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97931" y="974037"/>
              <a:ext cx="1517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Flat File System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(Files)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506747" y="914405"/>
              <a:ext cx="15176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Raw File System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(Byte stream)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463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16833" y="265042"/>
            <a:ext cx="7354957" cy="4452731"/>
            <a:chOff x="516833" y="265042"/>
            <a:chExt cx="7354957" cy="4452731"/>
          </a:xfrm>
        </p:grpSpPr>
        <p:sp>
          <p:nvSpPr>
            <p:cNvPr id="24" name="Rectangle 23"/>
            <p:cNvSpPr/>
            <p:nvPr/>
          </p:nvSpPr>
          <p:spPr>
            <a:xfrm>
              <a:off x="516833" y="265042"/>
              <a:ext cx="7354957" cy="4452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H="1">
              <a:off x="3319670" y="2193233"/>
              <a:ext cx="3114261" cy="26505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1139684" y="914400"/>
              <a:ext cx="3505200" cy="2756452"/>
              <a:chOff x="1139684" y="914400"/>
              <a:chExt cx="3505200" cy="275645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ounded Rectangle 4"/>
              <p:cNvSpPr/>
              <p:nvPr/>
            </p:nvSpPr>
            <p:spPr>
              <a:xfrm>
                <a:off x="1139684" y="914400"/>
                <a:ext cx="3505200" cy="2524539"/>
              </a:xfrm>
              <a:prstGeom prst="roundRect">
                <a:avLst>
                  <a:gd name="adj" fmla="val 1018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650446" y="3220281"/>
                <a:ext cx="1669760" cy="450571"/>
              </a:xfrm>
              <a:prstGeom prst="roundRect">
                <a:avLst/>
              </a:prstGeom>
              <a:gradFill>
                <a:gsLst>
                  <a:gs pos="0">
                    <a:srgbClr val="FFFA8F"/>
                  </a:gs>
                  <a:gs pos="64999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D6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2">
                        <a:lumMod val="25000"/>
                      </a:schemeClr>
                    </a:solidFill>
                  </a:rPr>
                  <a:t>Aneka Container</a:t>
                </a:r>
                <a:endParaRPr lang="en-US" sz="16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39613" y="1172820"/>
              <a:ext cx="2213113" cy="1835423"/>
              <a:chOff x="2239613" y="1172820"/>
              <a:chExt cx="2213113" cy="183542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Rounded Rectangle 3"/>
              <p:cNvSpPr/>
              <p:nvPr/>
            </p:nvSpPr>
            <p:spPr>
              <a:xfrm>
                <a:off x="2239613" y="1351722"/>
                <a:ext cx="2213113" cy="1656521"/>
              </a:xfrm>
              <a:prstGeom prst="roundRect">
                <a:avLst>
                  <a:gd name="adj" fmla="val 1186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537802" y="1172820"/>
                <a:ext cx="1716142" cy="563215"/>
              </a:xfrm>
              <a:prstGeom prst="roundRect">
                <a:avLst/>
              </a:prstGeom>
              <a:gradFill>
                <a:gsLst>
                  <a:gs pos="0">
                    <a:srgbClr val="FFFA8F"/>
                  </a:gs>
                  <a:gs pos="64999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D6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</a:rPr>
                  <a:t>Aneka DFS Wrapper Service : </a:t>
                </a:r>
                <a:r>
                  <a:rPr lang="en-US" sz="1400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IService</a:t>
                </a:r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endParaRPr lang="en-US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94851" y="940909"/>
              <a:ext cx="2120348" cy="2657057"/>
              <a:chOff x="5194851" y="940909"/>
              <a:chExt cx="2120348" cy="265705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Rounded Rectangle 7"/>
              <p:cNvSpPr/>
              <p:nvPr/>
            </p:nvSpPr>
            <p:spPr>
              <a:xfrm>
                <a:off x="5194851" y="940909"/>
                <a:ext cx="2120348" cy="2411896"/>
              </a:xfrm>
              <a:prstGeom prst="roundRect">
                <a:avLst>
                  <a:gd name="adj" fmla="val 873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612309" y="3147395"/>
                <a:ext cx="1490855" cy="450571"/>
              </a:xfrm>
              <a:prstGeom prst="roundRect">
                <a:avLst/>
              </a:prstGeom>
              <a:gradFill>
                <a:gsLst>
                  <a:gs pos="0">
                    <a:srgbClr val="FFFA8F"/>
                  </a:gs>
                  <a:gs pos="64999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D6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2">
                        <a:lumMod val="25000"/>
                      </a:schemeClr>
                    </a:solidFill>
                  </a:rPr>
                  <a:t>DFS Service</a:t>
                </a:r>
                <a:endParaRPr lang="en-US" sz="16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1" name="Up-Down Arrow 10"/>
            <p:cNvSpPr/>
            <p:nvPr/>
          </p:nvSpPr>
          <p:spPr>
            <a:xfrm rot="5400000">
              <a:off x="4658136" y="1684130"/>
              <a:ext cx="384313" cy="1192697"/>
            </a:xfrm>
            <a:prstGeom prst="upDownArrow">
              <a:avLst>
                <a:gd name="adj1" fmla="val 44697"/>
                <a:gd name="adj2" fmla="val 65687"/>
              </a:avLst>
            </a:prstGeom>
            <a:gradFill flip="none" rotWithShape="1">
              <a:gsLst>
                <a:gs pos="0">
                  <a:srgbClr val="FFAF1C"/>
                </a:gs>
                <a:gs pos="100000">
                  <a:srgbClr val="FDF720"/>
                </a:gs>
              </a:gsLst>
              <a:lin ang="0" scaled="1"/>
              <a:tileRect/>
            </a:gradFill>
            <a:ln w="190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346727" y="1603517"/>
              <a:ext cx="1020404" cy="344554"/>
            </a:xfrm>
            <a:prstGeom prst="roundRect">
              <a:avLst/>
            </a:prstGeom>
            <a:gradFill>
              <a:gsLst>
                <a:gs pos="0">
                  <a:srgbClr val="FFFA8F"/>
                </a:gs>
                <a:gs pos="64999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DFS API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23852" y="463828"/>
              <a:ext cx="1129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DFS Client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6412" y="470456"/>
              <a:ext cx="18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DFS Infrastructure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95060" y="437322"/>
              <a:ext cx="92765" cy="352507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4999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-Down Arrow 21"/>
            <p:cNvSpPr/>
            <p:nvPr/>
          </p:nvSpPr>
          <p:spPr>
            <a:xfrm rot="5400000">
              <a:off x="1762536" y="1677504"/>
              <a:ext cx="384313" cy="1192697"/>
            </a:xfrm>
            <a:prstGeom prst="upDownArrow">
              <a:avLst>
                <a:gd name="adj1" fmla="val 44697"/>
                <a:gd name="adj2" fmla="val 65687"/>
              </a:avLst>
            </a:prstGeom>
            <a:gradFill flip="none" rotWithShape="1">
              <a:gsLst>
                <a:gs pos="0">
                  <a:srgbClr val="FFAF1C"/>
                </a:gs>
                <a:gs pos="100000">
                  <a:srgbClr val="FDF720"/>
                </a:gs>
              </a:gsLst>
              <a:lin ang="0" scaled="1"/>
              <a:tileRect/>
            </a:gradFill>
            <a:ln w="190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40309" y="3756994"/>
              <a:ext cx="1808909" cy="708987"/>
            </a:xfrm>
            <a:prstGeom prst="roundRect">
              <a:avLst/>
            </a:prstGeom>
            <a:gradFill>
              <a:gsLst>
                <a:gs pos="0">
                  <a:srgbClr val="FFFA8F"/>
                </a:gs>
                <a:gs pos="64999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Application-based Storage Interface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409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405719" y="232012"/>
            <a:ext cx="6482687" cy="6400800"/>
            <a:chOff x="1187355" y="232012"/>
            <a:chExt cx="6701051" cy="6400800"/>
          </a:xfrm>
        </p:grpSpPr>
        <p:sp>
          <p:nvSpPr>
            <p:cNvPr id="49" name="Rectangle 48"/>
            <p:cNvSpPr/>
            <p:nvPr/>
          </p:nvSpPr>
          <p:spPr>
            <a:xfrm>
              <a:off x="1187355" y="232012"/>
              <a:ext cx="6701051" cy="6400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323831" y="343115"/>
              <a:ext cx="6479929" cy="6181859"/>
              <a:chOff x="1323831" y="343115"/>
              <a:chExt cx="6479929" cy="618185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323833" y="343115"/>
                <a:ext cx="6441743" cy="6181859"/>
              </a:xfrm>
              <a:prstGeom prst="ellipse">
                <a:avLst/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BC8F00"/>
                </a:solidFill>
              </a:ln>
              <a:effectLst>
                <a:innerShdw blurRad="63500" dist="50800" dir="2700000">
                  <a:prstClr val="black">
                    <a:alpha val="4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2131" y="1392071"/>
                <a:ext cx="4012442" cy="4026090"/>
              </a:xfrm>
              <a:prstGeom prst="ellipse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innerShdw blurRad="63500" dist="50800" dir="2700000">
                  <a:srgbClr val="BC8F00">
                    <a:alpha val="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30304" y="2524837"/>
                <a:ext cx="1856096" cy="1801504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chemeClr val="bg2">
                    <a:lumMod val="90000"/>
                  </a:schemeClr>
                </a:solidFill>
              </a:ln>
              <a:effectLst>
                <a:innerShdw blurRad="63500" dist="50800" dir="2700000">
                  <a:srgbClr val="99660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/>
              </a:p>
            </p:txBody>
          </p:sp>
          <p:sp>
            <p:nvSpPr>
              <p:cNvPr id="7" name="Rectangle 7"/>
              <p:cNvSpPr/>
              <p:nvPr/>
            </p:nvSpPr>
            <p:spPr>
              <a:xfrm>
                <a:off x="3780669" y="3077318"/>
                <a:ext cx="1541957" cy="675815"/>
              </a:xfrm>
              <a:prstGeom prst="roundRect">
                <a:avLst>
                  <a:gd name="adj" fmla="val 4557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Paradigms / 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Architectural Models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933069" y="1714817"/>
                <a:ext cx="1280375" cy="44152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Message Based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Communication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 rot="3146469">
                <a:off x="5231880" y="2413135"/>
                <a:ext cx="1280375" cy="37328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Client -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17900915">
                <a:off x="2613795" y="2442709"/>
                <a:ext cx="1280375" cy="37328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Object Space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4359593">
                <a:off x="2586544" y="3998799"/>
                <a:ext cx="1544023" cy="520421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RPC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 Distributed Objects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6895096">
                <a:off x="5379814" y="3905295"/>
                <a:ext cx="1280375" cy="37328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Peer –to-Peer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17694933">
                <a:off x="1518272" y="1953663"/>
                <a:ext cx="1280375" cy="37328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Java Spaces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 rot="14279552">
                <a:off x="1276738" y="4539249"/>
                <a:ext cx="2009324" cy="577676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Java RMI,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Remoting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, CORBA, ORBIX.DCOM, COM+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3146469">
                <a:off x="6051275" y="1723755"/>
                <a:ext cx="1429199" cy="37328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RPC / Specific Tasks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562066" y="543361"/>
                <a:ext cx="1937981" cy="493846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MPI Programming, JMS, MSMQ, MQS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7109677">
                <a:off x="6173670" y="4296432"/>
                <a:ext cx="1702124" cy="50447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</a:rPr>
                  <a:t>Istant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Messaging,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Video Conferencing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Left Arrow 20"/>
              <p:cNvSpPr/>
              <p:nvPr/>
            </p:nvSpPr>
            <p:spPr>
              <a:xfrm rot="1683941">
                <a:off x="2419718" y="2171651"/>
                <a:ext cx="638849" cy="328248"/>
              </a:xfrm>
              <a:prstGeom prst="leftArrow">
                <a:avLst>
                  <a:gd name="adj1" fmla="val 50000"/>
                  <a:gd name="adj2" fmla="val 57005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554483">
                <a:off x="6274416" y="4112996"/>
                <a:ext cx="514257" cy="325743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19346458">
                <a:off x="6001821" y="2094314"/>
                <a:ext cx="638849" cy="328248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Left Arrow 23"/>
              <p:cNvSpPr/>
              <p:nvPr/>
            </p:nvSpPr>
            <p:spPr>
              <a:xfrm rot="20051534">
                <a:off x="2531317" y="4373648"/>
                <a:ext cx="567742" cy="341520"/>
              </a:xfrm>
              <a:prstGeom prst="leftArrow">
                <a:avLst>
                  <a:gd name="adj1" fmla="val 50000"/>
                  <a:gd name="adj2" fmla="val 57005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Left Arrow 24"/>
              <p:cNvSpPr/>
              <p:nvPr/>
            </p:nvSpPr>
            <p:spPr>
              <a:xfrm rot="5400000">
                <a:off x="4325572" y="1186589"/>
                <a:ext cx="492565" cy="355136"/>
              </a:xfrm>
              <a:prstGeom prst="leftArrow">
                <a:avLst>
                  <a:gd name="adj1" fmla="val 50000"/>
                  <a:gd name="adj2" fmla="val 57005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>
                <a:off x="2866045" y="4963117"/>
                <a:ext cx="2088105" cy="70537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V="1">
                <a:off x="2553107" y="1065504"/>
                <a:ext cx="1937982" cy="119904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4626593" y="1105471"/>
                <a:ext cx="1869742" cy="11327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486399" y="3248167"/>
                <a:ext cx="2317361" cy="13647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" idx="2"/>
                <a:endCxn id="6" idx="2"/>
              </p:cNvCxnSpPr>
              <p:nvPr/>
            </p:nvCxnSpPr>
            <p:spPr>
              <a:xfrm rot="10800000" flipH="1">
                <a:off x="1323831" y="3425589"/>
                <a:ext cx="2306471" cy="8456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4802148" y="4525628"/>
                <a:ext cx="1869739" cy="117091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ounded Rectangle 78"/>
              <p:cNvSpPr/>
              <p:nvPr/>
            </p:nvSpPr>
            <p:spPr>
              <a:xfrm rot="10424780">
                <a:off x="4304373" y="4728199"/>
                <a:ext cx="1020919" cy="457415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</a:rPr>
                  <a:t>DistributedAgents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Left Arrow 81"/>
              <p:cNvSpPr/>
              <p:nvPr/>
            </p:nvSpPr>
            <p:spPr>
              <a:xfrm rot="15697567">
                <a:off x="4630823" y="5366458"/>
                <a:ext cx="549241" cy="353024"/>
              </a:xfrm>
              <a:prstGeom prst="leftArrow">
                <a:avLst>
                  <a:gd name="adj1" fmla="val 50000"/>
                  <a:gd name="adj2" fmla="val 57005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 rot="10424780">
                <a:off x="4349526" y="5888044"/>
                <a:ext cx="1229080" cy="393668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Mobile Agents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763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0" y="875898"/>
            <a:ext cx="9144000" cy="5982101"/>
            <a:chOff x="0" y="875898"/>
            <a:chExt cx="9144000" cy="5982101"/>
          </a:xfrm>
        </p:grpSpPr>
        <p:sp>
          <p:nvSpPr>
            <p:cNvPr id="5" name="Rectangle 4"/>
            <p:cNvSpPr/>
            <p:nvPr/>
          </p:nvSpPr>
          <p:spPr>
            <a:xfrm>
              <a:off x="0" y="875898"/>
              <a:ext cx="9144000" cy="598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380425" y="1010653"/>
              <a:ext cx="0" cy="5238541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1000" y="6019800"/>
              <a:ext cx="8305800" cy="1588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65544" y="61333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361303" y="62146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1940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82403" y="62146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1950</a:t>
              </a:r>
              <a:endParaRPr 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53943" y="4646595"/>
              <a:ext cx="1005806" cy="306467"/>
            </a:xfrm>
            <a:prstGeom prst="roundRect">
              <a:avLst/>
            </a:prstGeom>
            <a:solidFill>
              <a:srgbClr val="FFFA8F">
                <a:alpha val="5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Applications</a:t>
              </a:r>
              <a:endParaRPr lang="en-US" sz="1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93885" y="1934656"/>
              <a:ext cx="2877152" cy="9144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000">
                  <a:srgbClr val="FFFA8F"/>
                </a:gs>
                <a:gs pos="7000">
                  <a:srgbClr val="FFFF00"/>
                </a:gs>
                <a:gs pos="25000">
                  <a:srgbClr val="FFC000"/>
                </a:gs>
                <a:gs pos="48000">
                  <a:srgbClr val="FF0000"/>
                </a:gs>
                <a:gs pos="91000">
                  <a:srgbClr val="FFC0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5699" y="4572000"/>
              <a:ext cx="1104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/>
                <a:t>Parallel Era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493" y="2155176"/>
              <a:ext cx="1377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/>
                <a:t>Sequential Era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60478" y="2199309"/>
              <a:ext cx="849565" cy="3064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Compilers</a:t>
              </a:r>
              <a:endParaRPr lang="en-US" sz="12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657834" y="1824252"/>
              <a:ext cx="1054916" cy="3064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dirty="0"/>
                <a:t>Architectures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5400000">
              <a:off x="2985819" y="61317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802678" y="62130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1960</a:t>
              </a:r>
              <a:endParaRPr lang="en-US" sz="1600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>
              <a:off x="3706094" y="61301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522953" y="62114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1970</a:t>
              </a:r>
              <a:endParaRPr lang="en-US" sz="1600" dirty="0"/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5400000">
              <a:off x="4427969" y="61301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4244828" y="62114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1980</a:t>
              </a:r>
              <a:endParaRPr lang="en-US" sz="1600" dirty="0"/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5400000">
              <a:off x="5148244" y="61285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965103" y="62098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1990</a:t>
              </a:r>
              <a:endParaRPr lang="en-US" sz="1600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5400000">
              <a:off x="5860494" y="61285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5677353" y="62098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2000</a:t>
              </a:r>
              <a:endParaRPr lang="en-US" sz="1600" dirty="0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5400000">
              <a:off x="6582369" y="61285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6399228" y="62098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2010</a:t>
              </a:r>
              <a:endParaRPr lang="en-US" sz="1600" dirty="0"/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5400000">
              <a:off x="7302644" y="61269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119503" y="62082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2020</a:t>
              </a:r>
              <a:endParaRPr lang="en-US" sz="1600" dirty="0"/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5400000">
              <a:off x="8022919" y="61253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7839778" y="620664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2030</a:t>
              </a:r>
              <a:endParaRPr lang="en-US" sz="16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848342" y="3030363"/>
              <a:ext cx="3571773" cy="91440"/>
            </a:xfrm>
            <a:prstGeom prst="rect">
              <a:avLst/>
            </a:prstGeom>
            <a:gradFill flip="none" rotWithShape="1">
              <a:gsLst>
                <a:gs pos="0">
                  <a:srgbClr val="FFFA8F"/>
                </a:gs>
                <a:gs pos="11000">
                  <a:srgbClr val="FFFF00"/>
                </a:gs>
                <a:gs pos="36000">
                  <a:srgbClr val="FF0300">
                    <a:alpha val="99000"/>
                  </a:srgbClr>
                </a:gs>
                <a:gs pos="59000">
                  <a:srgbClr val="FFC000"/>
                </a:gs>
                <a:gs pos="64000">
                  <a:srgbClr val="FFFF00"/>
                </a:gs>
                <a:gs pos="88000">
                  <a:schemeClr val="bg1"/>
                </a:gs>
              </a:gsLst>
              <a:lin ang="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100029" y="2573094"/>
              <a:ext cx="1005806" cy="3064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Applications</a:t>
              </a:r>
              <a:endParaRPr lang="en-US" sz="1200" b="1" dirty="0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1561319" y="61317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/>
            <p:cNvSpPr/>
            <p:nvPr/>
          </p:nvSpPr>
          <p:spPr>
            <a:xfrm>
              <a:off x="2404549" y="2298820"/>
              <a:ext cx="2877152" cy="9144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000">
                  <a:srgbClr val="FFFA8F"/>
                </a:gs>
                <a:gs pos="7000">
                  <a:srgbClr val="FFFF00"/>
                </a:gs>
                <a:gs pos="25000">
                  <a:srgbClr val="FFC000"/>
                </a:gs>
                <a:gs pos="48000">
                  <a:srgbClr val="FF0000"/>
                </a:gs>
                <a:gs pos="91000">
                  <a:srgbClr val="FFC0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124840" y="2672610"/>
              <a:ext cx="2877152" cy="9144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000">
                  <a:srgbClr val="FFFA8F"/>
                </a:gs>
                <a:gs pos="7000">
                  <a:srgbClr val="FFFF00"/>
                </a:gs>
                <a:gs pos="25000">
                  <a:srgbClr val="FFC000"/>
                </a:gs>
                <a:gs pos="48000">
                  <a:srgbClr val="FF0000"/>
                </a:gs>
                <a:gs pos="91000">
                  <a:srgbClr val="FFC0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03420" y="2937248"/>
              <a:ext cx="2163360" cy="3064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Problem Solving Environments</a:t>
              </a:r>
              <a:endParaRPr lang="en-US" sz="1200" b="1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632668" y="3903364"/>
              <a:ext cx="3384083" cy="9144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000">
                  <a:srgbClr val="FFFA8F"/>
                </a:gs>
                <a:gs pos="7000">
                  <a:srgbClr val="FFFF00"/>
                </a:gs>
                <a:gs pos="25000">
                  <a:srgbClr val="FFC000"/>
                </a:gs>
                <a:gs pos="48000">
                  <a:srgbClr val="FF0000"/>
                </a:gs>
                <a:gs pos="91000">
                  <a:srgbClr val="FFC0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120991" y="4311795"/>
              <a:ext cx="3558942" cy="9616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000">
                  <a:srgbClr val="FFFA8F"/>
                </a:gs>
                <a:gs pos="7000">
                  <a:srgbClr val="FFFF00"/>
                </a:gs>
                <a:gs pos="25000">
                  <a:srgbClr val="FFC000"/>
                </a:gs>
                <a:gs pos="48000">
                  <a:srgbClr val="FF0000"/>
                </a:gs>
                <a:gs pos="91000">
                  <a:srgbClr val="FFC0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657600" y="4732744"/>
              <a:ext cx="3803903" cy="9144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000">
                  <a:srgbClr val="FFFA8F"/>
                </a:gs>
                <a:gs pos="7000">
                  <a:srgbClr val="FFFF00"/>
                </a:gs>
                <a:gs pos="25000">
                  <a:srgbClr val="FFC000"/>
                </a:gs>
                <a:gs pos="48000">
                  <a:srgbClr val="FF0000"/>
                </a:gs>
                <a:gs pos="91000">
                  <a:srgbClr val="FFC0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17136" y="5134769"/>
              <a:ext cx="3640595" cy="93202"/>
            </a:xfrm>
            <a:prstGeom prst="rect">
              <a:avLst/>
            </a:prstGeom>
            <a:gradFill flip="none" rotWithShape="1">
              <a:gsLst>
                <a:gs pos="0">
                  <a:srgbClr val="FFFA8F"/>
                </a:gs>
                <a:gs pos="11000">
                  <a:srgbClr val="FFFF00"/>
                </a:gs>
                <a:gs pos="36000">
                  <a:srgbClr val="FF0300">
                    <a:alpha val="99000"/>
                  </a:srgbClr>
                </a:gs>
                <a:gs pos="59000">
                  <a:srgbClr val="FFC000"/>
                </a:gs>
                <a:gs pos="64000">
                  <a:srgbClr val="FFFF00"/>
                </a:gs>
                <a:gs pos="88000">
                  <a:schemeClr val="bg1"/>
                </a:gs>
              </a:gsLst>
              <a:lin ang="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167327" y="4231104"/>
              <a:ext cx="849565" cy="306467"/>
            </a:xfrm>
            <a:prstGeom prst="roundRect">
              <a:avLst/>
            </a:prstGeom>
            <a:solidFill>
              <a:srgbClr val="FFFA8F">
                <a:alpha val="5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Compilers</a:t>
              </a:r>
              <a:endParaRPr lang="en-US" sz="12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491962" y="3805989"/>
              <a:ext cx="1054916" cy="306467"/>
            </a:xfrm>
            <a:prstGeom prst="roundRect">
              <a:avLst/>
            </a:prstGeom>
            <a:solidFill>
              <a:srgbClr val="FFFA8F">
                <a:alpha val="5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Architectures</a:t>
              </a:r>
              <a:endParaRPr lang="en-US" sz="12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263578" y="5039627"/>
              <a:ext cx="2163360" cy="306467"/>
            </a:xfrm>
            <a:prstGeom prst="roundRect">
              <a:avLst/>
            </a:prstGeom>
            <a:solidFill>
              <a:srgbClr val="FFFA8F">
                <a:alpha val="5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Problem Solving Environments</a:t>
              </a:r>
              <a:endParaRPr lang="en-US" sz="12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1424539" y="1453415"/>
              <a:ext cx="7247823" cy="2069431"/>
            </a:xfrm>
            <a:prstGeom prst="roundRect">
              <a:avLst>
                <a:gd name="adj" fmla="val 9225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1432564" y="3655940"/>
              <a:ext cx="7247823" cy="2069431"/>
            </a:xfrm>
            <a:prstGeom prst="roundRect">
              <a:avLst>
                <a:gd name="adj" fmla="val 9225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3440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048256" y="2938271"/>
            <a:ext cx="5096255" cy="3028969"/>
            <a:chOff x="2048256" y="2938271"/>
            <a:chExt cx="5096255" cy="3028969"/>
          </a:xfrm>
        </p:grpSpPr>
        <p:sp>
          <p:nvSpPr>
            <p:cNvPr id="40" name="Rectangle 39"/>
            <p:cNvSpPr/>
            <p:nvPr/>
          </p:nvSpPr>
          <p:spPr>
            <a:xfrm>
              <a:off x="2048256" y="2938271"/>
              <a:ext cx="5096255" cy="3028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ectangle 4"/>
            <p:cNvSpPr/>
            <p:nvPr/>
          </p:nvSpPr>
          <p:spPr>
            <a:xfrm>
              <a:off x="3572256" y="4315968"/>
              <a:ext cx="1987649" cy="1450848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37160" rtlCol="0" anchor="b" anchorCtr="1"/>
            <a:lstStyle/>
            <a:p>
              <a:pPr algn="r"/>
              <a:r>
                <a:rPr lang="en-US" sz="2000" dirty="0" smtClean="0">
                  <a:solidFill>
                    <a:srgbClr val="000000"/>
                  </a:solidFill>
                </a:rPr>
                <a:t>Processor</a:t>
              </a:r>
            </a:p>
          </p:txBody>
        </p:sp>
        <p:pic>
          <p:nvPicPr>
            <p:cNvPr id="27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1460" y="4401312"/>
              <a:ext cx="1289593" cy="886448"/>
            </a:xfrm>
            <a:prstGeom prst="rect">
              <a:avLst/>
            </a:prstGeom>
            <a:noFill/>
          </p:spPr>
        </p:pic>
        <p:sp>
          <p:nvSpPr>
            <p:cNvPr id="33" name="Down Arrow 32"/>
            <p:cNvSpPr/>
            <p:nvPr/>
          </p:nvSpPr>
          <p:spPr>
            <a:xfrm rot="16200000">
              <a:off x="2599125" y="4373064"/>
              <a:ext cx="440550" cy="1249680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rot="16200000">
              <a:off x="6097932" y="4384959"/>
              <a:ext cx="440550" cy="1238082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4323996" y="3257199"/>
              <a:ext cx="440550" cy="969858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81055" y="4303776"/>
              <a:ext cx="1246533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 Input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86255" y="4315968"/>
              <a:ext cx="1246533" cy="38289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Output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802335" y="3290924"/>
              <a:ext cx="1732577" cy="64709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Instruction Stream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9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8869" y="3405497"/>
              <a:ext cx="469035" cy="46903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0048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613611"/>
            <a:ext cx="8999620" cy="6003757"/>
            <a:chOff x="1" y="613611"/>
            <a:chExt cx="8999620" cy="6003757"/>
          </a:xfrm>
        </p:grpSpPr>
        <p:sp>
          <p:nvSpPr>
            <p:cNvPr id="42" name="Rectangle 41"/>
            <p:cNvSpPr/>
            <p:nvPr/>
          </p:nvSpPr>
          <p:spPr>
            <a:xfrm>
              <a:off x="1" y="613611"/>
              <a:ext cx="8999620" cy="6003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357690" y="1124934"/>
              <a:ext cx="6150016" cy="5263673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ectangle 4"/>
            <p:cNvSpPr/>
            <p:nvPr/>
          </p:nvSpPr>
          <p:spPr>
            <a:xfrm>
              <a:off x="5745313" y="5023104"/>
              <a:ext cx="1475231" cy="1170432"/>
            </a:xfrm>
            <a:prstGeom prst="roundRect">
              <a:avLst>
                <a:gd name="adj" fmla="val 1042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1"/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Processor N</a:t>
              </a:r>
            </a:p>
          </p:txBody>
        </p:sp>
        <p:pic>
          <p:nvPicPr>
            <p:cNvPr id="27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50725" y="5096257"/>
              <a:ext cx="993259" cy="682752"/>
            </a:xfrm>
            <a:prstGeom prst="rect">
              <a:avLst/>
            </a:prstGeom>
            <a:noFill/>
          </p:spPr>
        </p:pic>
        <p:sp>
          <p:nvSpPr>
            <p:cNvPr id="33" name="Down Arrow 32"/>
            <p:cNvSpPr/>
            <p:nvPr/>
          </p:nvSpPr>
          <p:spPr>
            <a:xfrm rot="16200000">
              <a:off x="2716955" y="2999458"/>
              <a:ext cx="440550" cy="5411163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rot="16200000">
              <a:off x="7881409" y="4945546"/>
              <a:ext cx="440550" cy="1531180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2156708" y="1491915"/>
              <a:ext cx="440550" cy="878305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303168" y="5035296"/>
              <a:ext cx="1576137" cy="38289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Output N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877057" y="707504"/>
              <a:ext cx="5390017" cy="64709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   Single Instruction Stream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9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1014" y="822077"/>
              <a:ext cx="469035" cy="469035"/>
            </a:xfrm>
            <a:prstGeom prst="rect">
              <a:avLst/>
            </a:prstGeom>
            <a:noFill/>
          </p:spPr>
        </p:pic>
        <p:sp>
          <p:nvSpPr>
            <p:cNvPr id="13" name="Rectangle 4"/>
            <p:cNvSpPr/>
            <p:nvPr/>
          </p:nvSpPr>
          <p:spPr>
            <a:xfrm>
              <a:off x="3090673" y="3798480"/>
              <a:ext cx="1475231" cy="1170432"/>
            </a:xfrm>
            <a:prstGeom prst="roundRect">
              <a:avLst>
                <a:gd name="adj" fmla="val 1042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1"/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Processor 2</a:t>
              </a:r>
            </a:p>
          </p:txBody>
        </p:sp>
        <p:pic>
          <p:nvPicPr>
            <p:cNvPr id="14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957" y="3895697"/>
              <a:ext cx="993259" cy="682752"/>
            </a:xfrm>
            <a:prstGeom prst="rect">
              <a:avLst/>
            </a:prstGeom>
            <a:noFill/>
          </p:spPr>
        </p:pic>
        <p:sp>
          <p:nvSpPr>
            <p:cNvPr id="15" name="Down Arrow 14"/>
            <p:cNvSpPr/>
            <p:nvPr/>
          </p:nvSpPr>
          <p:spPr>
            <a:xfrm rot="16200000">
              <a:off x="1370781" y="3132880"/>
              <a:ext cx="440550" cy="2743200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Rectangle 4"/>
            <p:cNvSpPr/>
            <p:nvPr/>
          </p:nvSpPr>
          <p:spPr>
            <a:xfrm>
              <a:off x="1633729" y="2438752"/>
              <a:ext cx="1475231" cy="1170432"/>
            </a:xfrm>
            <a:prstGeom prst="roundRect">
              <a:avLst>
                <a:gd name="adj" fmla="val 1042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1"/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Processor 1</a:t>
              </a:r>
            </a:p>
          </p:txBody>
        </p:sp>
        <p:pic>
          <p:nvPicPr>
            <p:cNvPr id="20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91013" y="2511905"/>
              <a:ext cx="993259" cy="682752"/>
            </a:xfrm>
            <a:prstGeom prst="rect">
              <a:avLst/>
            </a:prstGeom>
            <a:noFill/>
          </p:spPr>
        </p:pic>
        <p:sp>
          <p:nvSpPr>
            <p:cNvPr id="21" name="Down Arrow 20"/>
            <p:cNvSpPr/>
            <p:nvPr/>
          </p:nvSpPr>
          <p:spPr>
            <a:xfrm rot="16200000">
              <a:off x="630117" y="2465368"/>
              <a:ext cx="440550" cy="1310640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9375" y="2426560"/>
              <a:ext cx="1366817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 Input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48623" y="3932272"/>
              <a:ext cx="1366817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 Input 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66911" y="5120480"/>
              <a:ext cx="1366817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 Input N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716991" y="3834736"/>
              <a:ext cx="1455209" cy="38289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Output 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6545988" y="2449831"/>
              <a:ext cx="440550" cy="4121490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16200000">
              <a:off x="5829708" y="325375"/>
              <a:ext cx="440550" cy="5602818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3656645" y="1475873"/>
              <a:ext cx="440550" cy="2265948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60047" y="2450944"/>
              <a:ext cx="1540553" cy="38289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Output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6251541" y="1495921"/>
              <a:ext cx="440550" cy="3437026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081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1058779"/>
            <a:ext cx="8999620" cy="5438275"/>
            <a:chOff x="1" y="1058779"/>
            <a:chExt cx="8999620" cy="5438275"/>
          </a:xfrm>
        </p:grpSpPr>
        <p:sp>
          <p:nvSpPr>
            <p:cNvPr id="42" name="Rectangle 41"/>
            <p:cNvSpPr/>
            <p:nvPr/>
          </p:nvSpPr>
          <p:spPr>
            <a:xfrm>
              <a:off x="1" y="1058779"/>
              <a:ext cx="8999620" cy="5438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562234" y="1564105"/>
              <a:ext cx="5584531" cy="4824502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ectangle 4"/>
            <p:cNvSpPr/>
            <p:nvPr/>
          </p:nvSpPr>
          <p:spPr>
            <a:xfrm>
              <a:off x="5372321" y="5023104"/>
              <a:ext cx="1475231" cy="1170432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1"/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Processor N</a:t>
              </a:r>
            </a:p>
          </p:txBody>
        </p:sp>
        <p:pic>
          <p:nvPicPr>
            <p:cNvPr id="27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5701" y="5096257"/>
              <a:ext cx="993259" cy="682752"/>
            </a:xfrm>
            <a:prstGeom prst="rect">
              <a:avLst/>
            </a:prstGeom>
            <a:noFill/>
          </p:spPr>
        </p:pic>
        <p:sp>
          <p:nvSpPr>
            <p:cNvPr id="33" name="Down Arrow 32"/>
            <p:cNvSpPr/>
            <p:nvPr/>
          </p:nvSpPr>
          <p:spPr>
            <a:xfrm rot="16200000">
              <a:off x="3130526" y="3773971"/>
              <a:ext cx="440550" cy="3862137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rot="16200000">
              <a:off x="7015122" y="5426809"/>
              <a:ext cx="440550" cy="568653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2228900" y="1840832"/>
              <a:ext cx="440550" cy="529388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732679" y="1188770"/>
              <a:ext cx="1551942" cy="59190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4572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Instruction 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Stream 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9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1404" y="1291312"/>
              <a:ext cx="393113" cy="393113"/>
            </a:xfrm>
            <a:prstGeom prst="rect">
              <a:avLst/>
            </a:prstGeom>
            <a:noFill/>
          </p:spPr>
        </p:pic>
        <p:sp>
          <p:nvSpPr>
            <p:cNvPr id="13" name="Rectangle 4"/>
            <p:cNvSpPr/>
            <p:nvPr/>
          </p:nvSpPr>
          <p:spPr>
            <a:xfrm>
              <a:off x="3295217" y="3798480"/>
              <a:ext cx="1475231" cy="1170432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1"/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Processor 2</a:t>
              </a:r>
            </a:p>
          </p:txBody>
        </p:sp>
        <p:pic>
          <p:nvPicPr>
            <p:cNvPr id="14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2501" y="3895697"/>
              <a:ext cx="993259" cy="682752"/>
            </a:xfrm>
            <a:prstGeom prst="rect">
              <a:avLst/>
            </a:prstGeom>
            <a:noFill/>
          </p:spPr>
        </p:pic>
        <p:sp>
          <p:nvSpPr>
            <p:cNvPr id="15" name="Down Arrow 14"/>
            <p:cNvSpPr/>
            <p:nvPr/>
          </p:nvSpPr>
          <p:spPr>
            <a:xfrm rot="16200000">
              <a:off x="2085224" y="3642777"/>
              <a:ext cx="440550" cy="1723405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Rectangle 4"/>
            <p:cNvSpPr/>
            <p:nvPr/>
          </p:nvSpPr>
          <p:spPr>
            <a:xfrm>
              <a:off x="2054849" y="2438752"/>
              <a:ext cx="1475231" cy="1170432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1"/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Processor 1</a:t>
              </a:r>
            </a:p>
          </p:txBody>
        </p:sp>
        <p:pic>
          <p:nvPicPr>
            <p:cNvPr id="20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4005" y="2511905"/>
              <a:ext cx="993259" cy="682752"/>
            </a:xfrm>
            <a:prstGeom prst="rect">
              <a:avLst/>
            </a:prstGeom>
            <a:noFill/>
          </p:spPr>
        </p:pic>
        <p:sp>
          <p:nvSpPr>
            <p:cNvPr id="21" name="Down Arrow 20"/>
            <p:cNvSpPr/>
            <p:nvPr/>
          </p:nvSpPr>
          <p:spPr>
            <a:xfrm rot="16200000">
              <a:off x="1482202" y="2849976"/>
              <a:ext cx="440550" cy="541424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5976583" y="3187686"/>
              <a:ext cx="440550" cy="2645780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16200000">
              <a:off x="5338325" y="1201731"/>
              <a:ext cx="440550" cy="3850106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8406776" y="4135419"/>
              <a:ext cx="440550" cy="568653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 rot="16200000">
              <a:off x="172339" y="4167502"/>
              <a:ext cx="440550" cy="568653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rot="16200000">
              <a:off x="-551371" y="4049933"/>
              <a:ext cx="3188369" cy="64709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   Single Data Input Stream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rot="16200000">
              <a:off x="6314650" y="4069985"/>
              <a:ext cx="3188369" cy="64709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   Single Data Output Stream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52931" y="1208824"/>
              <a:ext cx="1551942" cy="59190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4572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Instruction 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Stream 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45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9625" y="1335428"/>
              <a:ext cx="393113" cy="393113"/>
            </a:xfrm>
            <a:prstGeom prst="rect">
              <a:avLst/>
            </a:prstGeom>
            <a:noFill/>
          </p:spPr>
        </p:pic>
        <p:sp>
          <p:nvSpPr>
            <p:cNvPr id="46" name="Rounded Rectangle 45"/>
            <p:cNvSpPr/>
            <p:nvPr/>
          </p:nvSpPr>
          <p:spPr>
            <a:xfrm>
              <a:off x="5310131" y="1192776"/>
              <a:ext cx="1551942" cy="59190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4572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Instruction 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Stream N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47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6825" y="1319380"/>
              <a:ext cx="393113" cy="393113"/>
            </a:xfrm>
            <a:prstGeom prst="rect">
              <a:avLst/>
            </a:prstGeom>
            <a:noFill/>
          </p:spPr>
        </p:pic>
        <p:sp>
          <p:nvSpPr>
            <p:cNvPr id="31" name="Down Arrow 30"/>
            <p:cNvSpPr/>
            <p:nvPr/>
          </p:nvSpPr>
          <p:spPr>
            <a:xfrm>
              <a:off x="3993541" y="1864896"/>
              <a:ext cx="440550" cy="1900989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5866517" y="1828801"/>
              <a:ext cx="440550" cy="3116178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18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64695" y="1058779"/>
            <a:ext cx="8301791" cy="5438275"/>
            <a:chOff x="264695" y="1058779"/>
            <a:chExt cx="8301791" cy="5438275"/>
          </a:xfrm>
        </p:grpSpPr>
        <p:sp>
          <p:nvSpPr>
            <p:cNvPr id="5" name="Rectangle 4"/>
            <p:cNvSpPr/>
            <p:nvPr/>
          </p:nvSpPr>
          <p:spPr>
            <a:xfrm>
              <a:off x="264695" y="1058779"/>
              <a:ext cx="8301789" cy="5438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62234" y="1564105"/>
              <a:ext cx="5584531" cy="4824502"/>
            </a:xfrm>
            <a:prstGeom prst="roundRect">
              <a:avLst>
                <a:gd name="adj" fmla="val 3985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>
            <a:xfrm>
              <a:off x="5372321" y="5023104"/>
              <a:ext cx="1475231" cy="1170432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1"/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Processor N</a:t>
              </a:r>
            </a:p>
          </p:txBody>
        </p:sp>
        <p:pic>
          <p:nvPicPr>
            <p:cNvPr id="8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5701" y="5096257"/>
              <a:ext cx="993259" cy="682752"/>
            </a:xfrm>
            <a:prstGeom prst="rect">
              <a:avLst/>
            </a:prstGeom>
            <a:noFill/>
          </p:spPr>
        </p:pic>
        <p:sp>
          <p:nvSpPr>
            <p:cNvPr id="9" name="Down Arrow 8"/>
            <p:cNvSpPr/>
            <p:nvPr/>
          </p:nvSpPr>
          <p:spPr>
            <a:xfrm rot="16200000">
              <a:off x="2631213" y="3274658"/>
              <a:ext cx="440550" cy="4860764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16200000">
              <a:off x="7538504" y="4903429"/>
              <a:ext cx="440550" cy="1615414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228900" y="1840832"/>
              <a:ext cx="440550" cy="529388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32679" y="1188770"/>
              <a:ext cx="1551942" cy="59190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4572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Instruction 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Stream 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1404" y="1291312"/>
              <a:ext cx="393113" cy="393113"/>
            </a:xfrm>
            <a:prstGeom prst="rect">
              <a:avLst/>
            </a:prstGeom>
            <a:noFill/>
          </p:spPr>
        </p:pic>
        <p:sp>
          <p:nvSpPr>
            <p:cNvPr id="14" name="Rectangle 4"/>
            <p:cNvSpPr/>
            <p:nvPr/>
          </p:nvSpPr>
          <p:spPr>
            <a:xfrm>
              <a:off x="3295217" y="3798480"/>
              <a:ext cx="1475231" cy="1170432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1"/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Processor 2</a:t>
              </a:r>
            </a:p>
          </p:txBody>
        </p:sp>
        <p:pic>
          <p:nvPicPr>
            <p:cNvPr id="15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2501" y="3895697"/>
              <a:ext cx="993259" cy="682752"/>
            </a:xfrm>
            <a:prstGeom prst="rect">
              <a:avLst/>
            </a:prstGeom>
            <a:noFill/>
          </p:spPr>
        </p:pic>
        <p:sp>
          <p:nvSpPr>
            <p:cNvPr id="16" name="Down Arrow 15"/>
            <p:cNvSpPr/>
            <p:nvPr/>
          </p:nvSpPr>
          <p:spPr>
            <a:xfrm rot="16200000">
              <a:off x="1579895" y="3137448"/>
              <a:ext cx="440550" cy="2734064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Rectangle 4"/>
            <p:cNvSpPr/>
            <p:nvPr/>
          </p:nvSpPr>
          <p:spPr>
            <a:xfrm>
              <a:off x="2054849" y="2438752"/>
              <a:ext cx="1475231" cy="1170432"/>
            </a:xfrm>
            <a:prstGeom prst="roundRect">
              <a:avLst>
                <a:gd name="adj" fmla="val 10427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1"/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Processor 1</a:t>
              </a:r>
            </a:p>
          </p:txBody>
        </p:sp>
        <p:pic>
          <p:nvPicPr>
            <p:cNvPr id="18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4005" y="2511905"/>
              <a:ext cx="993259" cy="682752"/>
            </a:xfrm>
            <a:prstGeom prst="rect">
              <a:avLst/>
            </a:prstGeom>
            <a:noFill/>
          </p:spPr>
        </p:pic>
        <p:sp>
          <p:nvSpPr>
            <p:cNvPr id="19" name="Down Arrow 18"/>
            <p:cNvSpPr/>
            <p:nvPr/>
          </p:nvSpPr>
          <p:spPr>
            <a:xfrm rot="16200000">
              <a:off x="982888" y="2350662"/>
              <a:ext cx="440550" cy="1540052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16200000">
              <a:off x="6499951" y="2664318"/>
              <a:ext cx="440550" cy="3692515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rot="16200000">
              <a:off x="5879740" y="660315"/>
              <a:ext cx="440550" cy="4932937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352931" y="1208824"/>
              <a:ext cx="1551942" cy="59190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4572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Instruction 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Stream 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29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9625" y="1335428"/>
              <a:ext cx="393113" cy="393113"/>
            </a:xfrm>
            <a:prstGeom prst="rect">
              <a:avLst/>
            </a:prstGeom>
            <a:noFill/>
          </p:spPr>
        </p:pic>
        <p:sp>
          <p:nvSpPr>
            <p:cNvPr id="30" name="Rounded Rectangle 29"/>
            <p:cNvSpPr/>
            <p:nvPr/>
          </p:nvSpPr>
          <p:spPr>
            <a:xfrm>
              <a:off x="5310131" y="1192776"/>
              <a:ext cx="1551942" cy="59190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4572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Instruction 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Stream N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1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6825" y="1319380"/>
              <a:ext cx="393113" cy="393113"/>
            </a:xfrm>
            <a:prstGeom prst="rect">
              <a:avLst/>
            </a:prstGeom>
            <a:noFill/>
          </p:spPr>
        </p:pic>
        <p:sp>
          <p:nvSpPr>
            <p:cNvPr id="32" name="Rounded Rectangle 31"/>
            <p:cNvSpPr/>
            <p:nvPr/>
          </p:nvSpPr>
          <p:spPr>
            <a:xfrm>
              <a:off x="410006" y="2438592"/>
              <a:ext cx="1366817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 Input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5034" y="3823988"/>
              <a:ext cx="1366817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 Input 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11289" y="5072354"/>
              <a:ext cx="1366817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 Input N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012617" y="2433428"/>
              <a:ext cx="1553867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Output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96577" y="3825081"/>
              <a:ext cx="1569907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Output 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80537" y="5048286"/>
              <a:ext cx="1585947" cy="3767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Data  Output 3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3993541" y="1864896"/>
              <a:ext cx="440550" cy="1900989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866517" y="1828801"/>
              <a:ext cx="440550" cy="3116178"/>
            </a:xfrm>
            <a:prstGeom prst="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46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Chapters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Part I: Foundations</a:t>
            </a:r>
            <a:endParaRPr lang="en-AU" dirty="0" smtClean="0"/>
          </a:p>
          <a:p>
            <a:r>
              <a:rPr lang="en-US" dirty="0" smtClean="0"/>
              <a:t>Chapter 1 — Introduction</a:t>
            </a:r>
            <a:endParaRPr lang="en-AU" dirty="0" smtClean="0"/>
          </a:p>
          <a:p>
            <a:r>
              <a:rPr lang="en-US" dirty="0" smtClean="0"/>
              <a:t>Chapter 2 — Principles of Parallel and Distributed Computing</a:t>
            </a:r>
            <a:endParaRPr lang="en-AU" dirty="0" smtClean="0"/>
          </a:p>
          <a:p>
            <a:r>
              <a:rPr lang="en-US" dirty="0" smtClean="0"/>
              <a:t>Chapter 3 — Virtualization	</a:t>
            </a:r>
            <a:endParaRPr lang="en-AU" dirty="0" smtClean="0"/>
          </a:p>
          <a:p>
            <a:r>
              <a:rPr lang="en-US" dirty="0" smtClean="0"/>
              <a:t>Chapter 4 — Cloud Computing Architecture	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r>
              <a:rPr lang="en-US" b="1" dirty="0" smtClean="0"/>
              <a:t>Part II: </a:t>
            </a:r>
            <a:r>
              <a:rPr lang="en-AU" b="1" dirty="0" smtClean="0"/>
              <a:t>Cloud Application Programming and the Aneka Platform</a:t>
            </a:r>
            <a:endParaRPr lang="en-AU" dirty="0" smtClean="0"/>
          </a:p>
          <a:p>
            <a:r>
              <a:rPr lang="en-AU" dirty="0" smtClean="0"/>
              <a:t> Chapter 5 — Aneka: Cloud Application Platform	</a:t>
            </a:r>
          </a:p>
          <a:p>
            <a:r>
              <a:rPr lang="en-AU" dirty="0" smtClean="0"/>
              <a:t>Chapter 6 — Concurrent Computing: Thread Programming</a:t>
            </a:r>
          </a:p>
          <a:p>
            <a:r>
              <a:rPr lang="en-AU" dirty="0" smtClean="0"/>
              <a:t>Chapter 7 — High-Throughput Computing: Task Programming</a:t>
            </a:r>
          </a:p>
          <a:p>
            <a:r>
              <a:rPr lang="en-AU" dirty="0" smtClean="0"/>
              <a:t>Chapter 8 — Data Intensive Computing: Map-Reduce Programming</a:t>
            </a:r>
          </a:p>
          <a:p>
            <a:r>
              <a:rPr lang="en-AU" b="1" dirty="0" smtClean="0"/>
              <a:t> </a:t>
            </a:r>
            <a:endParaRPr lang="en-AU" dirty="0" smtClean="0"/>
          </a:p>
          <a:p>
            <a:r>
              <a:rPr lang="en-US" b="1" dirty="0" smtClean="0"/>
              <a:t>Part III: Industrial Platforms and New Developments</a:t>
            </a:r>
            <a:endParaRPr lang="en-AU" dirty="0" smtClean="0"/>
          </a:p>
          <a:p>
            <a:r>
              <a:rPr lang="en-US" b="1" dirty="0" smtClean="0"/>
              <a:t> </a:t>
            </a:r>
            <a:r>
              <a:rPr lang="en-US" dirty="0" smtClean="0"/>
              <a:t>Chapter 9 — Cloud Platforms in Industry</a:t>
            </a:r>
            <a:endParaRPr lang="en-AU" dirty="0" smtClean="0"/>
          </a:p>
          <a:p>
            <a:r>
              <a:rPr lang="en-US" dirty="0" smtClean="0"/>
              <a:t>Chapter 10 — Cloud Applications</a:t>
            </a:r>
            <a:endParaRPr lang="en-AU" dirty="0" smtClean="0"/>
          </a:p>
          <a:p>
            <a:r>
              <a:rPr lang="en-US" dirty="0" smtClean="0"/>
              <a:t>Chapter 11 — Advanced Topics in Cloud Computing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84062" y="1214853"/>
            <a:ext cx="1246520" cy="480280"/>
            <a:chOff x="1617178" y="4681872"/>
            <a:chExt cx="1246520" cy="480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4"/>
            <p:cNvSpPr/>
            <p:nvPr/>
          </p:nvSpPr>
          <p:spPr>
            <a:xfrm>
              <a:off x="1617178" y="4681872"/>
              <a:ext cx="1246520" cy="48028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>
                  <a:solidFill>
                    <a:srgbClr val="0070C0"/>
                  </a:solidFill>
                </a:rPr>
                <a:t>         Core 2</a:t>
              </a:r>
            </a:p>
          </p:txBody>
        </p:sp>
        <p:pic>
          <p:nvPicPr>
            <p:cNvPr id="13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7538" y="4737593"/>
              <a:ext cx="548599" cy="377099"/>
            </a:xfrm>
            <a:prstGeom prst="rect">
              <a:avLst/>
            </a:prstGeom>
            <a:noFill/>
          </p:spPr>
        </p:pic>
      </p:grpSp>
      <p:sp>
        <p:nvSpPr>
          <p:cNvPr id="15" name="Rounded Rectangle 14"/>
          <p:cNvSpPr/>
          <p:nvPr/>
        </p:nvSpPr>
        <p:spPr>
          <a:xfrm>
            <a:off x="4482498" y="873755"/>
            <a:ext cx="1246533" cy="280175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A8F"/>
              </a:gs>
            </a:gsLst>
            <a:lin ang="5400000" scaled="0"/>
          </a:gradFill>
          <a:ln w="12700">
            <a:solidFill>
              <a:srgbClr val="BC8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BC8F00"/>
                </a:solidFill>
              </a:rPr>
              <a:t>Cache L1</a:t>
            </a:r>
            <a:endParaRPr lang="en-US" sz="1600" dirty="0">
              <a:solidFill>
                <a:srgbClr val="BC8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07943" y="870038"/>
            <a:ext cx="1246533" cy="280175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A8F"/>
              </a:gs>
            </a:gsLst>
            <a:lin ang="5400000" scaled="0"/>
          </a:gradFill>
          <a:ln w="12700">
            <a:solidFill>
              <a:srgbClr val="BC8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BC8F00"/>
                </a:solidFill>
              </a:rPr>
              <a:t>Cache L1</a:t>
            </a:r>
            <a:endParaRPr lang="en-US" sz="1600" dirty="0">
              <a:solidFill>
                <a:srgbClr val="BC8F00"/>
              </a:solidFill>
            </a:endParaRPr>
          </a:p>
        </p:txBody>
      </p:sp>
      <p:grpSp>
        <p:nvGrpSpPr>
          <p:cNvPr id="2055" name="Group 2054"/>
          <p:cNvGrpSpPr/>
          <p:nvPr/>
        </p:nvGrpSpPr>
        <p:grpSpPr>
          <a:xfrm>
            <a:off x="204537" y="2057399"/>
            <a:ext cx="8746958" cy="2839455"/>
            <a:chOff x="204537" y="2057399"/>
            <a:chExt cx="8746958" cy="2839455"/>
          </a:xfrm>
        </p:grpSpPr>
        <p:sp>
          <p:nvSpPr>
            <p:cNvPr id="4" name="Rectangle 3"/>
            <p:cNvSpPr/>
            <p:nvPr/>
          </p:nvSpPr>
          <p:spPr>
            <a:xfrm>
              <a:off x="204537" y="2057399"/>
              <a:ext cx="8746958" cy="2839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2785" y="2562720"/>
              <a:ext cx="3801979" cy="2225843"/>
              <a:chOff x="1347537" y="2731168"/>
              <a:chExt cx="3801979" cy="2225843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47537" y="2731168"/>
                <a:ext cx="3801979" cy="2225843"/>
              </a:xfrm>
              <a:prstGeom prst="roundRect">
                <a:avLst>
                  <a:gd name="adj" fmla="val 3985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3639311" y="3283795"/>
                <a:ext cx="331110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1476262" y="2899611"/>
                <a:ext cx="1014275" cy="753124"/>
                <a:chOff x="305830" y="4333293"/>
                <a:chExt cx="1047676" cy="82531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" name="Rectangle 4"/>
                <p:cNvSpPr/>
                <p:nvPr/>
              </p:nvSpPr>
              <p:spPr>
                <a:xfrm>
                  <a:off x="305830" y="4333293"/>
                  <a:ext cx="1047676" cy="825314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28600" rIns="0" bIns="0" rtlCol="0" anchor="b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Processor 1</a:t>
                  </a:r>
                </a:p>
              </p:txBody>
            </p:sp>
            <p:pic>
              <p:nvPicPr>
                <p:cNvPr id="10" name="Picture 3" descr="C:\Documents and Settings\csve\Local Settings\Temporary Internet Files\Content.IE5\KPABW9QF\MC900250279[1].wmf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58004" y="4346478"/>
                  <a:ext cx="792108" cy="614369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4" name="Rounded Rectangle 13"/>
              <p:cNvSpPr/>
              <p:nvPr/>
            </p:nvSpPr>
            <p:spPr>
              <a:xfrm>
                <a:off x="1461888" y="4187036"/>
                <a:ext cx="3543249" cy="61356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5760" rtlCol="0" anchor="ctr"/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Global System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eft-Right Arrow 18"/>
              <p:cNvSpPr/>
              <p:nvPr/>
            </p:nvSpPr>
            <p:spPr>
              <a:xfrm rot="16200000">
                <a:off x="1774590" y="3788846"/>
                <a:ext cx="401441" cy="242508"/>
              </a:xfrm>
              <a:prstGeom prst="leftRigh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248504" y="3710186"/>
                <a:ext cx="1070812" cy="404613"/>
              </a:xfrm>
              <a:prstGeom prst="round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Memory Bus</a:t>
                </a:r>
              </a:p>
            </p:txBody>
          </p:sp>
          <p:pic>
            <p:nvPicPr>
              <p:cNvPr id="2053" name="Picture 5" descr="C:\Users\csve\AppData\Local\Microsoft\Windows\Temporary Internet Files\Content.IE5\E4TBOOOF\MC900433834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0799" y="4211167"/>
                <a:ext cx="613496" cy="613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Left-Right Arrow 32"/>
              <p:cNvSpPr/>
              <p:nvPr/>
            </p:nvSpPr>
            <p:spPr>
              <a:xfrm rot="16200000">
                <a:off x="2829348" y="3796867"/>
                <a:ext cx="401441" cy="242508"/>
              </a:xfrm>
              <a:prstGeom prst="leftRigh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eft-Right Arrow 36"/>
              <p:cNvSpPr/>
              <p:nvPr/>
            </p:nvSpPr>
            <p:spPr>
              <a:xfrm rot="16200000">
                <a:off x="4221044" y="3804883"/>
                <a:ext cx="401441" cy="242508"/>
              </a:xfrm>
              <a:prstGeom prst="leftRigh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>
                <a:off x="3200386" y="3922294"/>
                <a:ext cx="360947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3894226" y="3918278"/>
                <a:ext cx="360947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2555126" y="2907627"/>
                <a:ext cx="1014275" cy="753124"/>
                <a:chOff x="305830" y="4333293"/>
                <a:chExt cx="1047676" cy="82531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Rectangle 4"/>
                <p:cNvSpPr/>
                <p:nvPr/>
              </p:nvSpPr>
              <p:spPr>
                <a:xfrm>
                  <a:off x="305830" y="4333293"/>
                  <a:ext cx="1047676" cy="825314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28600" rIns="0" bIns="0" rtlCol="0" anchor="b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Processor 2</a:t>
                  </a:r>
                </a:p>
              </p:txBody>
            </p:sp>
            <p:pic>
              <p:nvPicPr>
                <p:cNvPr id="43" name="Picture 3" descr="C:\Documents and Settings\csve\Local Settings\Temporary Internet Files\Content.IE5\KPABW9QF\MC900250279[1].wmf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58004" y="4346478"/>
                  <a:ext cx="792108" cy="61436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5" name="Group 44"/>
              <p:cNvGrpSpPr/>
              <p:nvPr/>
            </p:nvGrpSpPr>
            <p:grpSpPr>
              <a:xfrm>
                <a:off x="3958810" y="2939712"/>
                <a:ext cx="1014275" cy="753124"/>
                <a:chOff x="305830" y="4333293"/>
                <a:chExt cx="1047676" cy="82531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Rectangle 4"/>
                <p:cNvSpPr/>
                <p:nvPr/>
              </p:nvSpPr>
              <p:spPr>
                <a:xfrm>
                  <a:off x="305830" y="4333293"/>
                  <a:ext cx="1047676" cy="825314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28600" rIns="0" bIns="0" rtlCol="0" anchor="b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Processor N</a:t>
                  </a:r>
                </a:p>
              </p:txBody>
            </p:sp>
            <p:pic>
              <p:nvPicPr>
                <p:cNvPr id="47" name="Picture 3" descr="C:\Documents and Settings\csve\Local Settings\Temporary Internet Files\Content.IE5\KPABW9QF\MC900250279[1].wmf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58004" y="4346478"/>
                  <a:ext cx="792108" cy="614369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054" name="Group 2053"/>
            <p:cNvGrpSpPr/>
            <p:nvPr/>
          </p:nvGrpSpPr>
          <p:grpSpPr>
            <a:xfrm>
              <a:off x="4499812" y="2093934"/>
              <a:ext cx="4335480" cy="2698639"/>
              <a:chOff x="4499812" y="2093934"/>
              <a:chExt cx="4335480" cy="269863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499812" y="2755236"/>
                <a:ext cx="1191128" cy="2033337"/>
                <a:chOff x="1387672" y="2795344"/>
                <a:chExt cx="1191128" cy="2033337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1387672" y="2795344"/>
                  <a:ext cx="1191126" cy="2033337"/>
                </a:xfrm>
                <a:prstGeom prst="roundRect">
                  <a:avLst>
                    <a:gd name="adj" fmla="val 398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1476262" y="2899611"/>
                  <a:ext cx="1014275" cy="753124"/>
                  <a:chOff x="305830" y="4333293"/>
                  <a:chExt cx="1047676" cy="825314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8" name="Rectangle 4"/>
                  <p:cNvSpPr/>
                  <p:nvPr/>
                </p:nvSpPr>
                <p:spPr>
                  <a:xfrm>
                    <a:off x="305830" y="4333293"/>
                    <a:ext cx="1047676" cy="825314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228600" rIns="0" bIns="0" rtlCol="0" anchor="b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000000"/>
                        </a:solidFill>
                      </a:rPr>
                      <a:t>Processor 1</a:t>
                    </a:r>
                  </a:p>
                </p:txBody>
              </p:sp>
              <p:pic>
                <p:nvPicPr>
                  <p:cNvPr id="69" name="Picture 3" descr="C:\Documents and Settings\csve\Local Settings\Temporary Internet Files\Content.IE5\KPABW9QF\MC900250279[1].wm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58004" y="4346478"/>
                    <a:ext cx="792108" cy="614369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54" name="Rounded Rectangle 53"/>
                <p:cNvSpPr/>
                <p:nvPr/>
              </p:nvSpPr>
              <p:spPr>
                <a:xfrm>
                  <a:off x="1461889" y="4187036"/>
                  <a:ext cx="996592" cy="509298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91440" rtlCol="0" anchor="ctr"/>
                <a:lstStyle/>
                <a:p>
                  <a:pPr algn="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Local </a:t>
                  </a:r>
                </a:p>
                <a:p>
                  <a:pPr algn="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Memory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Left-Right Arrow 54"/>
                <p:cNvSpPr/>
                <p:nvPr/>
              </p:nvSpPr>
              <p:spPr>
                <a:xfrm rot="16200000">
                  <a:off x="1437694" y="3788846"/>
                  <a:ext cx="401441" cy="242508"/>
                </a:xfrm>
                <a:prstGeom prst="leftRightArrow">
                  <a:avLst/>
                </a:prstGeom>
                <a:gradFill flip="none" rotWithShape="1">
                  <a:gsLst>
                    <a:gs pos="0">
                      <a:srgbClr val="FFFA8F"/>
                    </a:gs>
                    <a:gs pos="30000">
                      <a:srgbClr val="FAE75C"/>
                    </a:gs>
                    <a:gs pos="70000">
                      <a:srgbClr val="FFC000"/>
                    </a:gs>
                    <a:gs pos="100000">
                      <a:srgbClr val="F2B800"/>
                    </a:gs>
                  </a:gsLst>
                  <a:lin ang="5400000" scaled="1"/>
                  <a:tileRect/>
                </a:gradFill>
                <a:ln w="12700">
                  <a:solidFill>
                    <a:srgbClr val="D6A3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1732514" y="3722217"/>
                  <a:ext cx="846286" cy="404613"/>
                </a:xfrm>
                <a:prstGeom prst="round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Memory Bus</a:t>
                  </a:r>
                </a:p>
              </p:txBody>
            </p:sp>
            <p:pic>
              <p:nvPicPr>
                <p:cNvPr id="57" name="Picture 5" descr="C:\Users\csve\AppData\Local\Microsoft\Windows\Temporary Internet Files\Content.IE5\E4TBOOOF\MC900433834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6095" y="4175071"/>
                  <a:ext cx="388934" cy="388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0" name="Straight Arrow Connector 59"/>
                <p:cNvCxnSpPr/>
                <p:nvPr/>
              </p:nvCxnSpPr>
              <p:spPr>
                <a:xfrm flipH="1">
                  <a:off x="1768578" y="3922294"/>
                  <a:ext cx="360947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headEnd type="none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831348" y="2751220"/>
                <a:ext cx="1191128" cy="2033337"/>
                <a:chOff x="1387672" y="2795344"/>
                <a:chExt cx="1191128" cy="2033337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1387672" y="2795344"/>
                  <a:ext cx="1191126" cy="2033337"/>
                </a:xfrm>
                <a:prstGeom prst="roundRect">
                  <a:avLst>
                    <a:gd name="adj" fmla="val 398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1476262" y="2899611"/>
                  <a:ext cx="1014275" cy="753124"/>
                  <a:chOff x="305830" y="4333293"/>
                  <a:chExt cx="1047676" cy="825314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9" name="Rectangle 4"/>
                  <p:cNvSpPr/>
                  <p:nvPr/>
                </p:nvSpPr>
                <p:spPr>
                  <a:xfrm>
                    <a:off x="305830" y="4333293"/>
                    <a:ext cx="1047676" cy="825314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228600" rIns="0" bIns="0" rtlCol="0" anchor="b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000000"/>
                        </a:solidFill>
                      </a:rPr>
                      <a:t>Processor 2</a:t>
                    </a:r>
                  </a:p>
                </p:txBody>
              </p:sp>
              <p:pic>
                <p:nvPicPr>
                  <p:cNvPr id="80" name="Picture 3" descr="C:\Documents and Settings\csve\Local Settings\Temporary Internet Files\Content.IE5\KPABW9QF\MC900250279[1].wm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58004" y="4346478"/>
                    <a:ext cx="792108" cy="614369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74" name="Rounded Rectangle 73"/>
                <p:cNvSpPr/>
                <p:nvPr/>
              </p:nvSpPr>
              <p:spPr>
                <a:xfrm>
                  <a:off x="1461889" y="4187036"/>
                  <a:ext cx="996592" cy="509298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91440" rtlCol="0" anchor="ctr"/>
                <a:lstStyle/>
                <a:p>
                  <a:pPr algn="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Local </a:t>
                  </a:r>
                </a:p>
                <a:p>
                  <a:pPr algn="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Memory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Left-Right Arrow 74"/>
                <p:cNvSpPr/>
                <p:nvPr/>
              </p:nvSpPr>
              <p:spPr>
                <a:xfrm rot="16200000">
                  <a:off x="1437694" y="3788846"/>
                  <a:ext cx="401441" cy="242508"/>
                </a:xfrm>
                <a:prstGeom prst="leftRightArrow">
                  <a:avLst/>
                </a:prstGeom>
                <a:gradFill flip="none" rotWithShape="1">
                  <a:gsLst>
                    <a:gs pos="0">
                      <a:srgbClr val="FFFA8F"/>
                    </a:gs>
                    <a:gs pos="30000">
                      <a:srgbClr val="FAE75C"/>
                    </a:gs>
                    <a:gs pos="70000">
                      <a:srgbClr val="FFC000"/>
                    </a:gs>
                    <a:gs pos="100000">
                      <a:srgbClr val="F2B800"/>
                    </a:gs>
                  </a:gsLst>
                  <a:lin ang="5400000" scaled="1"/>
                  <a:tileRect/>
                </a:gradFill>
                <a:ln w="12700">
                  <a:solidFill>
                    <a:srgbClr val="D6A3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1732514" y="3722217"/>
                  <a:ext cx="846286" cy="404613"/>
                </a:xfrm>
                <a:prstGeom prst="round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Memory Bus</a:t>
                  </a:r>
                </a:p>
              </p:txBody>
            </p:sp>
            <p:pic>
              <p:nvPicPr>
                <p:cNvPr id="77" name="Picture 5" descr="C:\Users\csve\AppData\Local\Microsoft\Windows\Temporary Internet Files\Content.IE5\E4TBOOOF\MC900433834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6095" y="4175071"/>
                  <a:ext cx="388934" cy="388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8" name="Straight Arrow Connector 77"/>
                <p:cNvCxnSpPr/>
                <p:nvPr/>
              </p:nvCxnSpPr>
              <p:spPr>
                <a:xfrm flipH="1">
                  <a:off x="1768578" y="3922294"/>
                  <a:ext cx="360947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headEnd type="none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/>
              <p:cNvGrpSpPr/>
              <p:nvPr/>
            </p:nvGrpSpPr>
            <p:grpSpPr>
              <a:xfrm>
                <a:off x="7644164" y="2759236"/>
                <a:ext cx="1191128" cy="2033337"/>
                <a:chOff x="1387672" y="2795344"/>
                <a:chExt cx="1191128" cy="2033337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1387672" y="2795344"/>
                  <a:ext cx="1191126" cy="2033337"/>
                </a:xfrm>
                <a:prstGeom prst="roundRect">
                  <a:avLst>
                    <a:gd name="adj" fmla="val 398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1476262" y="2899611"/>
                  <a:ext cx="1014275" cy="753124"/>
                  <a:chOff x="305830" y="4333293"/>
                  <a:chExt cx="1047676" cy="825314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9" name="Rectangle 4"/>
                  <p:cNvSpPr/>
                  <p:nvPr/>
                </p:nvSpPr>
                <p:spPr>
                  <a:xfrm>
                    <a:off x="305830" y="4333293"/>
                    <a:ext cx="1047676" cy="825314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228600" rIns="0" bIns="0" rtlCol="0" anchor="b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000000"/>
                        </a:solidFill>
                      </a:rPr>
                      <a:t>Processor 2</a:t>
                    </a:r>
                  </a:p>
                </p:txBody>
              </p:sp>
              <p:pic>
                <p:nvPicPr>
                  <p:cNvPr id="90" name="Picture 3" descr="C:\Documents and Settings\csve\Local Settings\Temporary Internet Files\Content.IE5\KPABW9QF\MC900250279[1].wm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58004" y="4346478"/>
                    <a:ext cx="792108" cy="614369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84" name="Rounded Rectangle 83"/>
                <p:cNvSpPr/>
                <p:nvPr/>
              </p:nvSpPr>
              <p:spPr>
                <a:xfrm>
                  <a:off x="1461889" y="4187036"/>
                  <a:ext cx="996592" cy="509298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91440" rtlCol="0" anchor="ctr"/>
                <a:lstStyle/>
                <a:p>
                  <a:pPr algn="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Local </a:t>
                  </a:r>
                </a:p>
                <a:p>
                  <a:pPr algn="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Memory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Left-Right Arrow 84"/>
                <p:cNvSpPr/>
                <p:nvPr/>
              </p:nvSpPr>
              <p:spPr>
                <a:xfrm rot="16200000">
                  <a:off x="1437694" y="3788846"/>
                  <a:ext cx="401441" cy="242508"/>
                </a:xfrm>
                <a:prstGeom prst="leftRightArrow">
                  <a:avLst/>
                </a:prstGeom>
                <a:gradFill flip="none" rotWithShape="1">
                  <a:gsLst>
                    <a:gs pos="0">
                      <a:srgbClr val="FFFA8F"/>
                    </a:gs>
                    <a:gs pos="30000">
                      <a:srgbClr val="FAE75C"/>
                    </a:gs>
                    <a:gs pos="70000">
                      <a:srgbClr val="FFC000"/>
                    </a:gs>
                    <a:gs pos="100000">
                      <a:srgbClr val="F2B800"/>
                    </a:gs>
                  </a:gsLst>
                  <a:lin ang="5400000" scaled="1"/>
                  <a:tileRect/>
                </a:gradFill>
                <a:ln w="12700">
                  <a:solidFill>
                    <a:srgbClr val="D6A3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1732514" y="3722217"/>
                  <a:ext cx="846286" cy="404613"/>
                </a:xfrm>
                <a:prstGeom prst="round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Memory Bus</a:t>
                  </a:r>
                </a:p>
              </p:txBody>
            </p:sp>
            <p:pic>
              <p:nvPicPr>
                <p:cNvPr id="87" name="Picture 5" descr="C:\Users\csve\AppData\Local\Microsoft\Windows\Temporary Internet Files\Content.IE5\E4TBOOOF\MC900433834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6095" y="4175071"/>
                  <a:ext cx="388934" cy="388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88" name="Straight Arrow Connector 87"/>
                <p:cNvCxnSpPr/>
                <p:nvPr/>
              </p:nvCxnSpPr>
              <p:spPr>
                <a:xfrm flipH="1">
                  <a:off x="1768578" y="3922294"/>
                  <a:ext cx="360947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headEnd type="none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/>
              <p:cNvCxnSpPr/>
              <p:nvPr/>
            </p:nvCxnSpPr>
            <p:spPr>
              <a:xfrm>
                <a:off x="7136454" y="3676826"/>
                <a:ext cx="431410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" name="Curved Down Arrow 2048"/>
              <p:cNvSpPr/>
              <p:nvPr/>
            </p:nvSpPr>
            <p:spPr>
              <a:xfrm>
                <a:off x="5474357" y="2454442"/>
                <a:ext cx="613610" cy="24063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5233738" y="2097945"/>
                <a:ext cx="1106904" cy="404613"/>
              </a:xfrm>
              <a:prstGeom prst="round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IPC Channel</a:t>
                </a:r>
              </a:p>
            </p:txBody>
          </p:sp>
          <p:sp>
            <p:nvSpPr>
              <p:cNvPr id="95" name="Curved Down Arrow 94"/>
              <p:cNvSpPr/>
              <p:nvPr/>
            </p:nvSpPr>
            <p:spPr>
              <a:xfrm>
                <a:off x="6745692" y="2426367"/>
                <a:ext cx="1219212" cy="268706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6829937" y="2093934"/>
                <a:ext cx="1106904" cy="404613"/>
              </a:xfrm>
              <a:prstGeom prst="round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IPC Channel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050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298031" y="986588"/>
            <a:ext cx="6593305" cy="4848727"/>
            <a:chOff x="2298031" y="986588"/>
            <a:chExt cx="6593305" cy="4848727"/>
          </a:xfrm>
        </p:grpSpPr>
        <p:sp>
          <p:nvSpPr>
            <p:cNvPr id="55" name="Rectangle 54"/>
            <p:cNvSpPr/>
            <p:nvPr/>
          </p:nvSpPr>
          <p:spPr>
            <a:xfrm>
              <a:off x="2298031" y="986588"/>
              <a:ext cx="6593305" cy="4848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ectangle 4"/>
            <p:cNvSpPr/>
            <p:nvPr/>
          </p:nvSpPr>
          <p:spPr>
            <a:xfrm>
              <a:off x="2622834" y="5077376"/>
              <a:ext cx="601579" cy="5746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148786" y="1175127"/>
              <a:ext cx="1586139" cy="55742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Large Level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(Processes, Tasks)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4"/>
            <p:cNvSpPr/>
            <p:nvPr/>
          </p:nvSpPr>
          <p:spPr>
            <a:xfrm>
              <a:off x="2450730" y="1118906"/>
              <a:ext cx="1014275" cy="75312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 1</a:t>
              </a:r>
            </a:p>
          </p:txBody>
        </p:sp>
        <p:sp>
          <p:nvSpPr>
            <p:cNvPr id="10" name="Rectangle 4"/>
            <p:cNvSpPr/>
            <p:nvPr/>
          </p:nvSpPr>
          <p:spPr>
            <a:xfrm>
              <a:off x="4155249" y="1114894"/>
              <a:ext cx="1014275" cy="7620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 2</a:t>
              </a:r>
            </a:p>
          </p:txBody>
        </p:sp>
        <p:sp>
          <p:nvSpPr>
            <p:cNvPr id="11" name="Rectangle 4"/>
            <p:cNvSpPr/>
            <p:nvPr/>
          </p:nvSpPr>
          <p:spPr>
            <a:xfrm>
              <a:off x="5883841" y="1122911"/>
              <a:ext cx="1014275" cy="75398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 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549272" y="1499894"/>
              <a:ext cx="525347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253795" y="1507915"/>
              <a:ext cx="525347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4"/>
            <p:cNvSpPr/>
            <p:nvPr/>
          </p:nvSpPr>
          <p:spPr>
            <a:xfrm>
              <a:off x="2458746" y="2486538"/>
              <a:ext cx="1014275" cy="753124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9144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Function 1</a:t>
              </a:r>
            </a:p>
          </p:txBody>
        </p:sp>
        <p:sp>
          <p:nvSpPr>
            <p:cNvPr id="20" name="Rectangle 4"/>
            <p:cNvSpPr/>
            <p:nvPr/>
          </p:nvSpPr>
          <p:spPr>
            <a:xfrm>
              <a:off x="4163265" y="2482526"/>
              <a:ext cx="1014275" cy="762001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9144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Function 2</a:t>
              </a:r>
            </a:p>
          </p:txBody>
        </p:sp>
        <p:sp>
          <p:nvSpPr>
            <p:cNvPr id="21" name="Rectangle 4"/>
            <p:cNvSpPr/>
            <p:nvPr/>
          </p:nvSpPr>
          <p:spPr>
            <a:xfrm>
              <a:off x="5891857" y="2490543"/>
              <a:ext cx="1014275" cy="753986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9144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Function J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557288" y="2867526"/>
              <a:ext cx="52534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261811" y="2875547"/>
              <a:ext cx="525347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4"/>
            <p:cNvSpPr/>
            <p:nvPr/>
          </p:nvSpPr>
          <p:spPr>
            <a:xfrm>
              <a:off x="2418641" y="3830064"/>
              <a:ext cx="1014275" cy="7531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9144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Statements</a:t>
              </a:r>
            </a:p>
          </p:txBody>
        </p:sp>
        <p:sp>
          <p:nvSpPr>
            <p:cNvPr id="25" name="Rectangle 4"/>
            <p:cNvSpPr/>
            <p:nvPr/>
          </p:nvSpPr>
          <p:spPr>
            <a:xfrm>
              <a:off x="4159256" y="3826052"/>
              <a:ext cx="1014275" cy="7620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9144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Statements</a:t>
              </a:r>
            </a:p>
          </p:txBody>
        </p:sp>
        <p:sp>
          <p:nvSpPr>
            <p:cNvPr id="26" name="Rectangle 4"/>
            <p:cNvSpPr/>
            <p:nvPr/>
          </p:nvSpPr>
          <p:spPr>
            <a:xfrm>
              <a:off x="5851752" y="3834069"/>
              <a:ext cx="1014275" cy="7539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9144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Statements</a:t>
              </a:r>
            </a:p>
          </p:txBody>
        </p:sp>
        <p:sp>
          <p:nvSpPr>
            <p:cNvPr id="30" name="Rectangle 4"/>
            <p:cNvSpPr/>
            <p:nvPr/>
          </p:nvSpPr>
          <p:spPr>
            <a:xfrm>
              <a:off x="4363449" y="5073364"/>
              <a:ext cx="601579" cy="5814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x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4"/>
            <p:cNvSpPr/>
            <p:nvPr/>
          </p:nvSpPr>
          <p:spPr>
            <a:xfrm>
              <a:off x="6080009" y="5081381"/>
              <a:ext cx="601579" cy="5753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load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10" idx="2"/>
            </p:cNvCxnSpPr>
            <p:nvPr/>
          </p:nvCxnSpPr>
          <p:spPr>
            <a:xfrm flipH="1">
              <a:off x="2965884" y="1876895"/>
              <a:ext cx="1696503" cy="609643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0" idx="2"/>
            </p:cNvCxnSpPr>
            <p:nvPr/>
          </p:nvCxnSpPr>
          <p:spPr>
            <a:xfrm>
              <a:off x="4662387" y="1876895"/>
              <a:ext cx="1736608" cy="61364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0" idx="2"/>
            </p:cNvCxnSpPr>
            <p:nvPr/>
          </p:nvCxnSpPr>
          <p:spPr>
            <a:xfrm>
              <a:off x="4662387" y="1876895"/>
              <a:ext cx="8016" cy="605631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4666394" y="3244527"/>
              <a:ext cx="4009" cy="581525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670403" y="3244527"/>
              <a:ext cx="1688487" cy="5895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2925779" y="3244527"/>
              <a:ext cx="1744624" cy="58553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30" idx="0"/>
            </p:cNvCxnSpPr>
            <p:nvPr/>
          </p:nvCxnSpPr>
          <p:spPr>
            <a:xfrm flipH="1">
              <a:off x="4664239" y="4588053"/>
              <a:ext cx="2155" cy="485311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31" idx="1"/>
            </p:cNvCxnSpPr>
            <p:nvPr/>
          </p:nvCxnSpPr>
          <p:spPr>
            <a:xfrm>
              <a:off x="4666394" y="4588053"/>
              <a:ext cx="1501714" cy="577584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29" idx="7"/>
            </p:cNvCxnSpPr>
            <p:nvPr/>
          </p:nvCxnSpPr>
          <p:spPr>
            <a:xfrm flipH="1">
              <a:off x="3136314" y="4588053"/>
              <a:ext cx="1530080" cy="573483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C:\Users\csve\AppData\Local\Microsoft\Windows\Temporary Internet Files\Content.IE5\31KUVIR9\MC90043261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85" y="1155146"/>
              <a:ext cx="505212" cy="5052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csve\AppData\Local\Microsoft\Windows\Temporary Internet Files\Content.IE5\31KUVIR9\MC90043261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33" y="1163167"/>
              <a:ext cx="505212" cy="5052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csve\AppData\Local\Microsoft\Windows\Temporary Internet Files\Content.IE5\31KUVIR9\MC90043261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233" y="1159157"/>
              <a:ext cx="505212" cy="5052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514575" y="2586790"/>
              <a:ext cx="9504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unction f1() 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{…}</a:t>
              </a:r>
              <a:endParaRPr lang="en-US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19050" y="2582780"/>
              <a:ext cx="9504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unction f2() 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{…}</a:t>
              </a:r>
              <a:endParaRPr lang="en-US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47589" y="2578770"/>
              <a:ext cx="9504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unction </a:t>
              </a:r>
              <a:r>
                <a:rPr lang="en-US" sz="900" dirty="0" err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fJ</a:t>
              </a:r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() 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{…}</a:t>
              </a:r>
              <a:endParaRPr lang="en-US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06821" y="3906254"/>
              <a:ext cx="73793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 = …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b[0] = …</a:t>
              </a:r>
              <a:endParaRPr lang="en-US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35357" y="3890212"/>
              <a:ext cx="66975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a[1] = …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b[1] = …</a:t>
              </a:r>
              <a:endParaRPr lang="en-US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83683" y="3902243"/>
              <a:ext cx="7178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a[k] = …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b[k] = …</a:t>
              </a:r>
              <a:endParaRPr lang="en-US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424929" y="2430824"/>
              <a:ext cx="846286" cy="404613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Shared Memory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117372" y="2450877"/>
              <a:ext cx="846286" cy="404613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Shared Memory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384825" y="1043182"/>
              <a:ext cx="846286" cy="404613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Messages IPC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113362" y="1039172"/>
              <a:ext cx="846286" cy="404613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Messages IPC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144775" y="2614947"/>
              <a:ext cx="1586139" cy="55742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Medium Level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(Threads, Functions)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140765" y="3826156"/>
              <a:ext cx="1586139" cy="72178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Fine Level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(Processor, Instructions)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136754" y="4917017"/>
              <a:ext cx="1586139" cy="72178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Very Fine Level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(Cores, Pipeline, Instructions)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668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/>
          <p:cNvGrpSpPr/>
          <p:nvPr/>
        </p:nvGrpSpPr>
        <p:grpSpPr>
          <a:xfrm>
            <a:off x="156411" y="782053"/>
            <a:ext cx="8661637" cy="5727031"/>
            <a:chOff x="156411" y="782053"/>
            <a:chExt cx="8661637" cy="5727031"/>
          </a:xfrm>
        </p:grpSpPr>
        <p:sp>
          <p:nvSpPr>
            <p:cNvPr id="5" name="Rectangle 4"/>
            <p:cNvSpPr/>
            <p:nvPr/>
          </p:nvSpPr>
          <p:spPr>
            <a:xfrm>
              <a:off x="156411" y="782053"/>
              <a:ext cx="8661637" cy="5727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107929" y="4085519"/>
              <a:ext cx="6332561" cy="200951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4693758" y="5934807"/>
              <a:ext cx="1154222" cy="32046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Hardware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156030" y="4925213"/>
              <a:ext cx="725223" cy="929399"/>
              <a:chOff x="1482238" y="4925213"/>
              <a:chExt cx="725223" cy="929399"/>
            </a:xfrm>
          </p:grpSpPr>
          <p:pic>
            <p:nvPicPr>
              <p:cNvPr id="15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482238" y="4925213"/>
                <a:ext cx="446999" cy="929399"/>
              </a:xfrm>
              <a:prstGeom prst="rect">
                <a:avLst/>
              </a:prstGeom>
              <a:noFill/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0642">
                <a:off x="1527110" y="5125013"/>
                <a:ext cx="680351" cy="600703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726" y="4980119"/>
              <a:ext cx="758951" cy="75895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6455314" y="5446581"/>
              <a:ext cx="725223" cy="929399"/>
              <a:chOff x="1482238" y="4925213"/>
              <a:chExt cx="725223" cy="929399"/>
            </a:xfrm>
          </p:grpSpPr>
          <p:pic>
            <p:nvPicPr>
              <p:cNvPr id="125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482238" y="4925213"/>
                <a:ext cx="446999" cy="929399"/>
              </a:xfrm>
              <a:prstGeom prst="rect">
                <a:avLst/>
              </a:prstGeom>
              <a:noFill/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0642">
                <a:off x="1527110" y="5125013"/>
                <a:ext cx="680351" cy="600703"/>
              </a:xfrm>
              <a:prstGeom prst="rect">
                <a:avLst/>
              </a:prstGeom>
            </p:spPr>
          </p:pic>
        </p:grp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9785">
              <a:off x="3082410" y="4629049"/>
              <a:ext cx="592119" cy="592119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473" y="4721292"/>
              <a:ext cx="592119" cy="592119"/>
            </a:xfrm>
            <a:prstGeom prst="rect">
              <a:avLst/>
            </a:prstGeom>
          </p:spPr>
        </p:pic>
        <p:cxnSp>
          <p:nvCxnSpPr>
            <p:cNvPr id="130" name="Straight Connector 129"/>
            <p:cNvCxnSpPr/>
            <p:nvPr/>
          </p:nvCxnSpPr>
          <p:spPr>
            <a:xfrm flipV="1">
              <a:off x="2671034" y="5065296"/>
              <a:ext cx="529390" cy="252662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465118" y="5089358"/>
              <a:ext cx="84221" cy="529389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3475493" y="5438561"/>
              <a:ext cx="725223" cy="929399"/>
              <a:chOff x="1482238" y="4925213"/>
              <a:chExt cx="725223" cy="929399"/>
            </a:xfrm>
          </p:grpSpPr>
          <p:pic>
            <p:nvPicPr>
              <p:cNvPr id="119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482238" y="4925213"/>
                <a:ext cx="446999" cy="929399"/>
              </a:xfrm>
              <a:prstGeom prst="rect">
                <a:avLst/>
              </a:prstGeom>
              <a:noFill/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0642">
                <a:off x="1527110" y="5125013"/>
                <a:ext cx="680351" cy="600703"/>
              </a:xfrm>
              <a:prstGeom prst="rect">
                <a:avLst/>
              </a:prstGeom>
            </p:spPr>
          </p:pic>
        </p:grpSp>
        <p:cxnSp>
          <p:nvCxnSpPr>
            <p:cNvPr id="137" name="Straight Connector 136"/>
            <p:cNvCxnSpPr/>
            <p:nvPr/>
          </p:nvCxnSpPr>
          <p:spPr>
            <a:xfrm flipV="1">
              <a:off x="6918181" y="5173579"/>
              <a:ext cx="216569" cy="637675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23" idx="1"/>
            </p:cNvCxnSpPr>
            <p:nvPr/>
          </p:nvCxnSpPr>
          <p:spPr>
            <a:xfrm flipH="1" flipV="1">
              <a:off x="7375381" y="5161548"/>
              <a:ext cx="517134" cy="254714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7806861" y="5077613"/>
              <a:ext cx="725223" cy="929399"/>
              <a:chOff x="1482238" y="4925213"/>
              <a:chExt cx="725223" cy="929399"/>
            </a:xfrm>
          </p:grpSpPr>
          <p:pic>
            <p:nvPicPr>
              <p:cNvPr id="122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482238" y="4925213"/>
                <a:ext cx="446999" cy="929399"/>
              </a:xfrm>
              <a:prstGeom prst="rect">
                <a:avLst/>
              </a:prstGeom>
              <a:noFill/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0642">
                <a:off x="1527110" y="5125013"/>
                <a:ext cx="680351" cy="600703"/>
              </a:xfrm>
              <a:prstGeom prst="rect">
                <a:avLst/>
              </a:prstGeom>
            </p:spPr>
          </p:pic>
        </p:grpSp>
        <p:cxnSp>
          <p:nvCxnSpPr>
            <p:cNvPr id="143" name="Straight Connector 142"/>
            <p:cNvCxnSpPr/>
            <p:nvPr/>
          </p:nvCxnSpPr>
          <p:spPr>
            <a:xfrm>
              <a:off x="3545329" y="5097379"/>
              <a:ext cx="1387642" cy="401053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5041255" y="5173580"/>
              <a:ext cx="1985211" cy="457199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eft Arrow 21"/>
            <p:cNvSpPr/>
            <p:nvPr/>
          </p:nvSpPr>
          <p:spPr>
            <a:xfrm rot="16200000" flipV="1">
              <a:off x="2190663" y="4410583"/>
              <a:ext cx="505323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Left Arrow 149"/>
            <p:cNvSpPr/>
            <p:nvPr/>
          </p:nvSpPr>
          <p:spPr>
            <a:xfrm rot="16200000" flipV="1">
              <a:off x="3522157" y="4899870"/>
              <a:ext cx="505323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Left Arrow 150"/>
            <p:cNvSpPr/>
            <p:nvPr/>
          </p:nvSpPr>
          <p:spPr>
            <a:xfrm rot="16200000" flipV="1">
              <a:off x="6381664" y="4919923"/>
              <a:ext cx="505323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Left Arrow 151"/>
            <p:cNvSpPr/>
            <p:nvPr/>
          </p:nvSpPr>
          <p:spPr>
            <a:xfrm rot="16200000" flipV="1">
              <a:off x="7689094" y="4591061"/>
              <a:ext cx="505323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13740" y="2995968"/>
              <a:ext cx="6332561" cy="200951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4460457" y="4827198"/>
              <a:ext cx="1781299" cy="32046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Operating System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163" name="Picture 29" descr="C:\Documents and Settings\Administrator\Local Settings\Temporary Internet Files\Content.IE5\S5CT05S7\MCj04325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3784" y="3840247"/>
              <a:ext cx="481262" cy="4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29" descr="C:\Documents and Settings\Administrator\Local Settings\Temporary Internet Files\Content.IE5\S5CT05S7\MCj04325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6183" y="3908428"/>
              <a:ext cx="481262" cy="4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29" descr="C:\Documents and Settings\Administrator\Local Settings\Temporary Internet Files\Content.IE5\S5CT05S7\MCj04325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89184" y="4317500"/>
              <a:ext cx="481262" cy="4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29" descr="C:\Documents and Settings\Administrator\Local Settings\Temporary Internet Files\Content.IE5\S5CT05S7\MCj04325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41583" y="4385681"/>
              <a:ext cx="481262" cy="4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29" descr="C:\Documents and Settings\Administrator\Local Settings\Temporary Internet Files\Content.IE5\S5CT05S7\MCj04325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6657" y="4337552"/>
              <a:ext cx="481262" cy="4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" name="Picture 29" descr="C:\Documents and Settings\Administrator\Local Settings\Temporary Internet Files\Content.IE5\S5CT05S7\MCj04325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89056" y="4405733"/>
              <a:ext cx="481262" cy="4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" name="Picture 29" descr="C:\Documents and Settings\Administrator\Local Settings\Temporary Internet Files\Content.IE5\S5CT05S7\MCj04325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71898" y="3972594"/>
              <a:ext cx="481262" cy="4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" name="Picture 29" descr="C:\Documents and Settings\Administrator\Local Settings\Temporary Internet Files\Content.IE5\S5CT05S7\MCj04325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24297" y="4040775"/>
              <a:ext cx="481262" cy="4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8" name="Left Arrow 177"/>
            <p:cNvSpPr/>
            <p:nvPr/>
          </p:nvSpPr>
          <p:spPr>
            <a:xfrm rot="16200000" flipV="1">
              <a:off x="2234779" y="3407952"/>
              <a:ext cx="505323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Left Arrow 178"/>
            <p:cNvSpPr/>
            <p:nvPr/>
          </p:nvSpPr>
          <p:spPr>
            <a:xfrm rot="16200000" flipV="1">
              <a:off x="3602369" y="3921299"/>
              <a:ext cx="505323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Left Arrow 179"/>
            <p:cNvSpPr/>
            <p:nvPr/>
          </p:nvSpPr>
          <p:spPr>
            <a:xfrm rot="16200000" flipV="1">
              <a:off x="6353590" y="3941351"/>
              <a:ext cx="505323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Left Arrow 180"/>
            <p:cNvSpPr/>
            <p:nvPr/>
          </p:nvSpPr>
          <p:spPr>
            <a:xfrm rot="16200000" flipV="1">
              <a:off x="7653001" y="3556341"/>
              <a:ext cx="505323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2121761" y="2005365"/>
              <a:ext cx="6332561" cy="200951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4525926" y="3785980"/>
              <a:ext cx="1586139" cy="37694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Middleware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1025" name="Group 1024"/>
            <p:cNvGrpSpPr/>
            <p:nvPr/>
          </p:nvGrpSpPr>
          <p:grpSpPr>
            <a:xfrm>
              <a:off x="2129727" y="2687053"/>
              <a:ext cx="1034600" cy="790073"/>
              <a:chOff x="1455935" y="2687053"/>
              <a:chExt cx="1034600" cy="790073"/>
            </a:xfrm>
          </p:grpSpPr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8588" y="2687053"/>
                <a:ext cx="741947" cy="741947"/>
              </a:xfrm>
              <a:prstGeom prst="rect">
                <a:avLst/>
              </a:prstGeom>
            </p:spPr>
          </p:pic>
          <p:sp>
            <p:nvSpPr>
              <p:cNvPr id="77" name="Rectangle 76"/>
              <p:cNvSpPr/>
              <p:nvPr/>
            </p:nvSpPr>
            <p:spPr>
              <a:xfrm>
                <a:off x="2149302" y="3117217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125938" y="3144760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102574" y="3160111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6" name="Picture 2" descr="C:\Users\csve\AppData\Local\Microsoft\Windows\Temporary Internet Files\Content.IE5\M512EYDP\MC900432614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935" y="2743314"/>
                <a:ext cx="733812" cy="73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0" name="Group 199"/>
            <p:cNvGrpSpPr/>
            <p:nvPr/>
          </p:nvGrpSpPr>
          <p:grpSpPr>
            <a:xfrm>
              <a:off x="3413095" y="3176337"/>
              <a:ext cx="1034600" cy="790073"/>
              <a:chOff x="1455935" y="2687053"/>
              <a:chExt cx="1034600" cy="790073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8588" y="2687053"/>
                <a:ext cx="741947" cy="741947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2149302" y="3117217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125938" y="3144760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102574" y="3160111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205" name="Picture 2" descr="C:\Users\csve\AppData\Local\Microsoft\Windows\Temporary Internet Files\Content.IE5\M512EYDP\MC900432614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935" y="2743314"/>
                <a:ext cx="733812" cy="73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6" name="Group 205"/>
            <p:cNvGrpSpPr/>
            <p:nvPr/>
          </p:nvGrpSpPr>
          <p:grpSpPr>
            <a:xfrm>
              <a:off x="5983842" y="3124200"/>
              <a:ext cx="1034600" cy="790073"/>
              <a:chOff x="1455935" y="2687053"/>
              <a:chExt cx="1034600" cy="790073"/>
            </a:xfrm>
          </p:grpSpPr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8588" y="2687053"/>
                <a:ext cx="741947" cy="741947"/>
              </a:xfrm>
              <a:prstGeom prst="rect">
                <a:avLst/>
              </a:prstGeom>
            </p:spPr>
          </p:pic>
          <p:sp>
            <p:nvSpPr>
              <p:cNvPr id="208" name="Rectangle 207"/>
              <p:cNvSpPr/>
              <p:nvPr/>
            </p:nvSpPr>
            <p:spPr>
              <a:xfrm>
                <a:off x="2149302" y="3117217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2125938" y="3144760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102574" y="3160111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1" name="Picture 2" descr="C:\Users\csve\AppData\Local\Microsoft\Windows\Temporary Internet Files\Content.IE5\M512EYDP\MC900432614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935" y="2743314"/>
                <a:ext cx="733812" cy="73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2" name="Group 211"/>
            <p:cNvGrpSpPr/>
            <p:nvPr/>
          </p:nvGrpSpPr>
          <p:grpSpPr>
            <a:xfrm>
              <a:off x="7327368" y="2735178"/>
              <a:ext cx="1034600" cy="790073"/>
              <a:chOff x="1455935" y="2687053"/>
              <a:chExt cx="1034600" cy="790073"/>
            </a:xfrm>
          </p:grpSpPr>
          <p:pic>
            <p:nvPicPr>
              <p:cNvPr id="213" name="Picture 2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8588" y="2687053"/>
                <a:ext cx="741947" cy="741947"/>
              </a:xfrm>
              <a:prstGeom prst="rect">
                <a:avLst/>
              </a:prstGeom>
            </p:spPr>
          </p:pic>
          <p:sp>
            <p:nvSpPr>
              <p:cNvPr id="214" name="Rectangle 213"/>
              <p:cNvSpPr/>
              <p:nvPr/>
            </p:nvSpPr>
            <p:spPr>
              <a:xfrm>
                <a:off x="2149302" y="3117217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2125938" y="3144760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2102574" y="3160111"/>
                <a:ext cx="231555" cy="232793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7" name="Picture 2" descr="C:\Users\csve\AppData\Local\Microsoft\Windows\Temporary Internet Files\Content.IE5\M512EYDP\MC900432614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935" y="2743314"/>
                <a:ext cx="733812" cy="73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5" name="Oval 194"/>
            <p:cNvSpPr/>
            <p:nvPr/>
          </p:nvSpPr>
          <p:spPr>
            <a:xfrm>
              <a:off x="2129777" y="978629"/>
              <a:ext cx="6332561" cy="200951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4533942" y="2759244"/>
              <a:ext cx="1586139" cy="37694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</a:rPr>
                <a:t>Applications</a:t>
              </a:r>
            </a:p>
          </p:txBody>
        </p:sp>
        <p:grpSp>
          <p:nvGrpSpPr>
            <p:cNvPr id="1031" name="Group 1030"/>
            <p:cNvGrpSpPr/>
            <p:nvPr/>
          </p:nvGrpSpPr>
          <p:grpSpPr>
            <a:xfrm>
              <a:off x="2610876" y="1179095"/>
              <a:ext cx="1058779" cy="1227222"/>
              <a:chOff x="2081463" y="1010652"/>
              <a:chExt cx="1239252" cy="1419727"/>
            </a:xfrm>
          </p:grpSpPr>
          <p:pic>
            <p:nvPicPr>
              <p:cNvPr id="1027" name="Picture 10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1463" y="1010652"/>
                <a:ext cx="1191127" cy="1191127"/>
              </a:xfrm>
              <a:prstGeom prst="rect">
                <a:avLst/>
              </a:prstGeom>
            </p:spPr>
          </p:pic>
          <p:pic>
            <p:nvPicPr>
              <p:cNvPr id="1030" name="Picture 102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65998">
                <a:off x="2337347" y="1447011"/>
                <a:ext cx="983368" cy="983368"/>
              </a:xfrm>
              <a:prstGeom prst="rect">
                <a:avLst/>
              </a:prstGeom>
            </p:spPr>
          </p:pic>
        </p:grpSp>
        <p:grpSp>
          <p:nvGrpSpPr>
            <p:cNvPr id="1032" name="Group 1031"/>
            <p:cNvGrpSpPr/>
            <p:nvPr/>
          </p:nvGrpSpPr>
          <p:grpSpPr>
            <a:xfrm>
              <a:off x="4531917" y="1463842"/>
              <a:ext cx="1017662" cy="1074821"/>
              <a:chOff x="3449052" y="1211179"/>
              <a:chExt cx="1017662" cy="1074821"/>
            </a:xfrm>
          </p:grpSpPr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052" y="1211179"/>
                <a:ext cx="1017662" cy="1029619"/>
              </a:xfrm>
              <a:prstGeom prst="rect">
                <a:avLst/>
              </a:prstGeom>
            </p:spPr>
          </p:pic>
          <p:pic>
            <p:nvPicPr>
              <p:cNvPr id="1029" name="Picture 102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4504" y="1496946"/>
                <a:ext cx="789054" cy="789054"/>
              </a:xfrm>
              <a:prstGeom prst="rect">
                <a:avLst/>
              </a:prstGeom>
            </p:spPr>
          </p:pic>
        </p:grp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307" y="1183105"/>
              <a:ext cx="1017662" cy="1029619"/>
            </a:xfrm>
            <a:prstGeom prst="rect">
              <a:avLst/>
            </a:prstGeom>
          </p:spPr>
        </p:pic>
        <p:pic>
          <p:nvPicPr>
            <p:cNvPr id="1028" name="Picture 10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876" y="1532021"/>
              <a:ext cx="778042" cy="778042"/>
            </a:xfrm>
            <a:prstGeom prst="rect">
              <a:avLst/>
            </a:prstGeom>
          </p:spPr>
        </p:pic>
        <p:sp>
          <p:nvSpPr>
            <p:cNvPr id="230" name="Text Box 5"/>
            <p:cNvSpPr txBox="1">
              <a:spLocks noChangeArrowheads="1"/>
            </p:cNvSpPr>
            <p:nvPr/>
          </p:nvSpPr>
          <p:spPr bwMode="auto">
            <a:xfrm>
              <a:off x="430571" y="5462347"/>
              <a:ext cx="1494484" cy="6136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Networking and Parallel Hardware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31" name="Text Box 5"/>
            <p:cNvSpPr txBox="1">
              <a:spLocks noChangeArrowheads="1"/>
            </p:cNvSpPr>
            <p:nvPr/>
          </p:nvSpPr>
          <p:spPr bwMode="auto">
            <a:xfrm>
              <a:off x="425868" y="3982446"/>
              <a:ext cx="1499186" cy="6015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IPC primitives for control and data.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33136" y="2755233"/>
              <a:ext cx="1479885" cy="80611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Frameworks for distributed programming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769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6411" y="1263316"/>
            <a:ext cx="8542421" cy="5414210"/>
            <a:chOff x="156411" y="1263316"/>
            <a:chExt cx="8542421" cy="5414210"/>
          </a:xfrm>
        </p:grpSpPr>
        <p:grpSp>
          <p:nvGrpSpPr>
            <p:cNvPr id="3" name="Group 2"/>
            <p:cNvGrpSpPr/>
            <p:nvPr/>
          </p:nvGrpSpPr>
          <p:grpSpPr>
            <a:xfrm>
              <a:off x="156411" y="1263316"/>
              <a:ext cx="8542421" cy="5414210"/>
              <a:chOff x="156411" y="1263316"/>
              <a:chExt cx="8542421" cy="541421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6411" y="1263316"/>
                <a:ext cx="8542421" cy="5414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113740" y="4367616"/>
                <a:ext cx="6332561" cy="200951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4114801" y="6115287"/>
                <a:ext cx="2310063" cy="320461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  <a:defRPr sz="1600">
                    <a:solidFill>
                      <a:srgbClr val="0070C0"/>
                    </a:solidFill>
                  </a:defRPr>
                </a:lvl1pPr>
              </a:lstStyle>
              <a:p>
                <a:r>
                  <a:rPr lang="en-US" dirty="0" smtClean="0">
                    <a:solidFill>
                      <a:srgbClr val="000000"/>
                    </a:solidFill>
                  </a:rPr>
                  <a:t>Hardware </a:t>
                </a:r>
                <a:r>
                  <a:rPr lang="en-US" dirty="0">
                    <a:solidFill>
                      <a:srgbClr val="000000"/>
                    </a:solidFill>
                  </a:rPr>
                  <a:t>and OS (</a:t>
                </a:r>
                <a:r>
                  <a:rPr lang="en-US" dirty="0" err="1">
                    <a:solidFill>
                      <a:srgbClr val="000000"/>
                    </a:solidFill>
                  </a:rPr>
                  <a:t>IaaS</a:t>
                </a:r>
                <a:r>
                  <a:rPr lang="en-US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2156030" y="4925213"/>
                <a:ext cx="725223" cy="929399"/>
                <a:chOff x="1482238" y="4925213"/>
                <a:chExt cx="725223" cy="929399"/>
              </a:xfrm>
            </p:grpSpPr>
            <p:pic>
              <p:nvPicPr>
                <p:cNvPr id="15" name="Picture 3" descr="C:\Documents and Settings\csve\Local Settings\Temporary Internet Files\Content.IE5\4PQ7052J\MC900435242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1482238" y="4925213"/>
                  <a:ext cx="446999" cy="9293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642">
                  <a:off x="1527110" y="5125013"/>
                  <a:ext cx="680351" cy="600703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3726" y="4980119"/>
                <a:ext cx="758951" cy="758951"/>
              </a:xfrm>
              <a:prstGeom prst="rect">
                <a:avLst/>
              </a:prstGeom>
            </p:spPr>
          </p:pic>
          <p:grpSp>
            <p:nvGrpSpPr>
              <p:cNvPr id="124" name="Group 123"/>
              <p:cNvGrpSpPr/>
              <p:nvPr/>
            </p:nvGrpSpPr>
            <p:grpSpPr>
              <a:xfrm>
                <a:off x="6455314" y="5446581"/>
                <a:ext cx="725223" cy="929399"/>
                <a:chOff x="1482238" y="4925213"/>
                <a:chExt cx="725223" cy="929399"/>
              </a:xfrm>
            </p:grpSpPr>
            <p:pic>
              <p:nvPicPr>
                <p:cNvPr id="125" name="Picture 3" descr="C:\Documents and Settings\csve\Local Settings\Temporary Internet Files\Content.IE5\4PQ7052J\MC900435242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1482238" y="4925213"/>
                  <a:ext cx="446999" cy="9293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642">
                  <a:off x="1527110" y="5125013"/>
                  <a:ext cx="680351" cy="600703"/>
                </a:xfrm>
                <a:prstGeom prst="rect">
                  <a:avLst/>
                </a:prstGeom>
              </p:spPr>
            </p:pic>
          </p:grp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89785">
                <a:off x="3082410" y="4629049"/>
                <a:ext cx="592119" cy="592119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473" y="4721292"/>
                <a:ext cx="592119" cy="592119"/>
              </a:xfrm>
              <a:prstGeom prst="rect">
                <a:avLst/>
              </a:prstGeom>
            </p:spPr>
          </p:pic>
          <p:cxnSp>
            <p:nvCxnSpPr>
              <p:cNvPr id="130" name="Straight Connector 129"/>
              <p:cNvCxnSpPr/>
              <p:nvPr/>
            </p:nvCxnSpPr>
            <p:spPr>
              <a:xfrm flipV="1">
                <a:off x="2671034" y="5065296"/>
                <a:ext cx="529390" cy="252662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3465118" y="5089358"/>
                <a:ext cx="84221" cy="529389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Group 117"/>
              <p:cNvGrpSpPr/>
              <p:nvPr/>
            </p:nvGrpSpPr>
            <p:grpSpPr>
              <a:xfrm>
                <a:off x="3475493" y="5438561"/>
                <a:ext cx="725223" cy="929399"/>
                <a:chOff x="1482238" y="4925213"/>
                <a:chExt cx="725223" cy="929399"/>
              </a:xfrm>
            </p:grpSpPr>
            <p:pic>
              <p:nvPicPr>
                <p:cNvPr id="119" name="Picture 3" descr="C:\Documents and Settings\csve\Local Settings\Temporary Internet Files\Content.IE5\4PQ7052J\MC900435242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1482238" y="4925213"/>
                  <a:ext cx="446999" cy="9293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642">
                  <a:off x="1527110" y="5125013"/>
                  <a:ext cx="680351" cy="600703"/>
                </a:xfrm>
                <a:prstGeom prst="rect">
                  <a:avLst/>
                </a:prstGeom>
              </p:spPr>
            </p:pic>
          </p:grpSp>
          <p:cxnSp>
            <p:nvCxnSpPr>
              <p:cNvPr id="137" name="Straight Connector 136"/>
              <p:cNvCxnSpPr/>
              <p:nvPr/>
            </p:nvCxnSpPr>
            <p:spPr>
              <a:xfrm flipV="1">
                <a:off x="6918181" y="5173579"/>
                <a:ext cx="216569" cy="637675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23" idx="1"/>
              </p:cNvCxnSpPr>
              <p:nvPr/>
            </p:nvCxnSpPr>
            <p:spPr>
              <a:xfrm flipH="1" flipV="1">
                <a:off x="7375381" y="5161548"/>
                <a:ext cx="517134" cy="254714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/>
              <p:cNvGrpSpPr/>
              <p:nvPr/>
            </p:nvGrpSpPr>
            <p:grpSpPr>
              <a:xfrm>
                <a:off x="7806861" y="5077613"/>
                <a:ext cx="725223" cy="929399"/>
                <a:chOff x="1482238" y="4925213"/>
                <a:chExt cx="725223" cy="929399"/>
              </a:xfrm>
            </p:grpSpPr>
            <p:pic>
              <p:nvPicPr>
                <p:cNvPr id="122" name="Picture 3" descr="C:\Documents and Settings\csve\Local Settings\Temporary Internet Files\Content.IE5\4PQ7052J\MC900435242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1482238" y="4925213"/>
                  <a:ext cx="446999" cy="9293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642">
                  <a:off x="1527110" y="5125013"/>
                  <a:ext cx="680351" cy="600703"/>
                </a:xfrm>
                <a:prstGeom prst="rect">
                  <a:avLst/>
                </a:prstGeom>
              </p:spPr>
            </p:pic>
          </p:grpSp>
          <p:cxnSp>
            <p:nvCxnSpPr>
              <p:cNvPr id="143" name="Straight Connector 142"/>
              <p:cNvCxnSpPr/>
              <p:nvPr/>
            </p:nvCxnSpPr>
            <p:spPr>
              <a:xfrm>
                <a:off x="3545329" y="5097379"/>
                <a:ext cx="1387642" cy="401053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5041255" y="5173580"/>
                <a:ext cx="1985211" cy="457199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6" name="Picture 29" descr="C:\Documents and Settings\Administrator\Local Settings\Temporary Internet Files\Content.IE5\S5CT05S7\MCj0432554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01805" y="4882984"/>
                <a:ext cx="481262" cy="48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29" descr="C:\Documents and Settings\Administrator\Local Settings\Temporary Internet Files\Content.IE5\S5CT05S7\MCj0432554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54204" y="4951165"/>
                <a:ext cx="481262" cy="48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8" name="Striped Right Arrow 177"/>
              <p:cNvSpPr/>
              <p:nvPr/>
            </p:nvSpPr>
            <p:spPr>
              <a:xfrm rot="5400000" flipV="1">
                <a:off x="2287966" y="4501779"/>
                <a:ext cx="409076" cy="212636"/>
              </a:xfrm>
              <a:prstGeom prst="stripedRightArrow">
                <a:avLst>
                  <a:gd name="adj1" fmla="val 48910"/>
                  <a:gd name="adj2" fmla="val 47879"/>
                </a:avLst>
              </a:prstGeom>
              <a:gradFill flip="none" rotWithShape="1">
                <a:gsLst>
                  <a:gs pos="0">
                    <a:srgbClr val="FFFA8F">
                      <a:alpha val="27000"/>
                    </a:srgbClr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121761" y="2835573"/>
                <a:ext cx="6332561" cy="200951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4307305" y="4616188"/>
                <a:ext cx="1961147" cy="37694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Middleware (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PaaS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)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5" name="Group 1024"/>
              <p:cNvGrpSpPr/>
              <p:nvPr/>
            </p:nvGrpSpPr>
            <p:grpSpPr>
              <a:xfrm>
                <a:off x="2129727" y="3517261"/>
                <a:ext cx="1034600" cy="790073"/>
                <a:chOff x="1455935" y="2687053"/>
                <a:chExt cx="1034600" cy="790073"/>
              </a:xfrm>
            </p:grpSpPr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8588" y="2687053"/>
                  <a:ext cx="741947" cy="741947"/>
                </a:xfrm>
                <a:prstGeom prst="rect">
                  <a:avLst/>
                </a:prstGeom>
              </p:spPr>
            </p:pic>
            <p:sp>
              <p:nvSpPr>
                <p:cNvPr id="77" name="Rectangle 76"/>
                <p:cNvSpPr/>
                <p:nvPr/>
              </p:nvSpPr>
              <p:spPr>
                <a:xfrm>
                  <a:off x="2149302" y="3117217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2125938" y="3144760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2102574" y="3160111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26" name="Picture 2" descr="C:\Users\csve\AppData\Local\Microsoft\Windows\Temporary Internet Files\Content.IE5\M512EYDP\MC900432614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5935" y="2743314"/>
                  <a:ext cx="733812" cy="7338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00" name="Group 199"/>
              <p:cNvGrpSpPr/>
              <p:nvPr/>
            </p:nvGrpSpPr>
            <p:grpSpPr>
              <a:xfrm>
                <a:off x="3413095" y="4006545"/>
                <a:ext cx="1034600" cy="790073"/>
                <a:chOff x="1455935" y="2687053"/>
                <a:chExt cx="1034600" cy="790073"/>
              </a:xfrm>
            </p:grpSpPr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8588" y="2687053"/>
                  <a:ext cx="741947" cy="741947"/>
                </a:xfrm>
                <a:prstGeom prst="rect">
                  <a:avLst/>
                </a:prstGeom>
              </p:spPr>
            </p:pic>
            <p:sp>
              <p:nvSpPr>
                <p:cNvPr id="202" name="Rectangle 201"/>
                <p:cNvSpPr/>
                <p:nvPr/>
              </p:nvSpPr>
              <p:spPr>
                <a:xfrm>
                  <a:off x="2149302" y="3117217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2125938" y="3144760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2102574" y="3160111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05" name="Picture 2" descr="C:\Users\csve\AppData\Local\Microsoft\Windows\Temporary Internet Files\Content.IE5\M512EYDP\MC900432614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5935" y="2743314"/>
                  <a:ext cx="733812" cy="7338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5983842" y="3954408"/>
                <a:ext cx="1034600" cy="790073"/>
                <a:chOff x="1455935" y="2687053"/>
                <a:chExt cx="1034600" cy="790073"/>
              </a:xfrm>
            </p:grpSpPr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8588" y="2687053"/>
                  <a:ext cx="741947" cy="741947"/>
                </a:xfrm>
                <a:prstGeom prst="rect">
                  <a:avLst/>
                </a:prstGeom>
              </p:spPr>
            </p:pic>
            <p:sp>
              <p:nvSpPr>
                <p:cNvPr id="208" name="Rectangle 207"/>
                <p:cNvSpPr/>
                <p:nvPr/>
              </p:nvSpPr>
              <p:spPr>
                <a:xfrm>
                  <a:off x="2149302" y="3117217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2125938" y="3144760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2102574" y="3160111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11" name="Picture 2" descr="C:\Users\csve\AppData\Local\Microsoft\Windows\Temporary Internet Files\Content.IE5\M512EYDP\MC900432614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5935" y="2743314"/>
                  <a:ext cx="733812" cy="7338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2" name="Group 211"/>
              <p:cNvGrpSpPr/>
              <p:nvPr/>
            </p:nvGrpSpPr>
            <p:grpSpPr>
              <a:xfrm>
                <a:off x="7327368" y="3565386"/>
                <a:ext cx="1034600" cy="790073"/>
                <a:chOff x="1455935" y="2687053"/>
                <a:chExt cx="1034600" cy="790073"/>
              </a:xfrm>
            </p:grpSpPr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8588" y="2687053"/>
                  <a:ext cx="741947" cy="741947"/>
                </a:xfrm>
                <a:prstGeom prst="rect">
                  <a:avLst/>
                </a:prstGeom>
              </p:spPr>
            </p:pic>
            <p:sp>
              <p:nvSpPr>
                <p:cNvPr id="214" name="Rectangle 213"/>
                <p:cNvSpPr/>
                <p:nvPr/>
              </p:nvSpPr>
              <p:spPr>
                <a:xfrm>
                  <a:off x="2149302" y="3117217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2125938" y="3144760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2102574" y="3160111"/>
                  <a:ext cx="231555" cy="232793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17" name="Picture 2" descr="C:\Users\csve\AppData\Local\Microsoft\Windows\Temporary Internet Files\Content.IE5\M512EYDP\MC900432614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5935" y="2743314"/>
                  <a:ext cx="733812" cy="7338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5" name="Oval 194"/>
              <p:cNvSpPr/>
              <p:nvPr/>
            </p:nvSpPr>
            <p:spPr>
              <a:xfrm>
                <a:off x="2129777" y="1471941"/>
                <a:ext cx="6332561" cy="200951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Rounded Rectangle 195"/>
              <p:cNvSpPr/>
              <p:nvPr/>
            </p:nvSpPr>
            <p:spPr>
              <a:xfrm>
                <a:off x="4271210" y="3384908"/>
                <a:ext cx="1949115" cy="37694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Applications (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SaaS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)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31" name="Group 1030"/>
              <p:cNvGrpSpPr/>
              <p:nvPr/>
            </p:nvGrpSpPr>
            <p:grpSpPr>
              <a:xfrm>
                <a:off x="2610876" y="1672407"/>
                <a:ext cx="1058779" cy="1227222"/>
                <a:chOff x="2081463" y="1010652"/>
                <a:chExt cx="1239252" cy="1419727"/>
              </a:xfrm>
            </p:grpSpPr>
            <p:pic>
              <p:nvPicPr>
                <p:cNvPr id="1027" name="Picture 102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81463" y="1010652"/>
                  <a:ext cx="1191127" cy="1191127"/>
                </a:xfrm>
                <a:prstGeom prst="rect">
                  <a:avLst/>
                </a:prstGeom>
              </p:spPr>
            </p:pic>
            <p:pic>
              <p:nvPicPr>
                <p:cNvPr id="1030" name="Picture 102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665998">
                  <a:off x="2337347" y="1447011"/>
                  <a:ext cx="983368" cy="983368"/>
                </a:xfrm>
                <a:prstGeom prst="rect">
                  <a:avLst/>
                </a:prstGeom>
              </p:spPr>
            </p:pic>
          </p:grpSp>
          <p:grpSp>
            <p:nvGrpSpPr>
              <p:cNvPr id="1032" name="Group 1031"/>
              <p:cNvGrpSpPr/>
              <p:nvPr/>
            </p:nvGrpSpPr>
            <p:grpSpPr>
              <a:xfrm>
                <a:off x="4531917" y="1957154"/>
                <a:ext cx="1017662" cy="1074821"/>
                <a:chOff x="3449052" y="1211179"/>
                <a:chExt cx="1017662" cy="1074821"/>
              </a:xfrm>
            </p:grpSpPr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49052" y="1211179"/>
                  <a:ext cx="1017662" cy="1029619"/>
                </a:xfrm>
                <a:prstGeom prst="rect">
                  <a:avLst/>
                </a:prstGeom>
              </p:spPr>
            </p:pic>
            <p:pic>
              <p:nvPicPr>
                <p:cNvPr id="1029" name="Picture 1028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4504" y="1496946"/>
                  <a:ext cx="789054" cy="789054"/>
                </a:xfrm>
                <a:prstGeom prst="rect">
                  <a:avLst/>
                </a:prstGeom>
              </p:spPr>
            </p:pic>
          </p:grpSp>
          <p:pic>
            <p:nvPicPr>
              <p:cNvPr id="228" name="Picture 2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5307" y="1676417"/>
                <a:ext cx="1017662" cy="1029619"/>
              </a:xfrm>
              <a:prstGeom prst="rect">
                <a:avLst/>
              </a:prstGeom>
            </p:spPr>
          </p:pic>
          <p:pic>
            <p:nvPicPr>
              <p:cNvPr id="1028" name="Picture 102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1876" y="2025333"/>
                <a:ext cx="778042" cy="778042"/>
              </a:xfrm>
              <a:prstGeom prst="rect">
                <a:avLst/>
              </a:prstGeom>
            </p:spPr>
          </p:pic>
          <p:sp>
            <p:nvSpPr>
              <p:cNvPr id="230" name="Text Box 5"/>
              <p:cNvSpPr txBox="1">
                <a:spLocks noChangeArrowheads="1"/>
              </p:cNvSpPr>
              <p:nvPr/>
            </p:nvSpPr>
            <p:spPr bwMode="auto">
              <a:xfrm>
                <a:off x="322286" y="2298032"/>
                <a:ext cx="1927619" cy="80612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Social Networks, Scientific Computing, Enterprise Applications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Text Box 5"/>
              <p:cNvSpPr txBox="1">
                <a:spLocks noChangeArrowheads="1"/>
              </p:cNvSpPr>
              <p:nvPr/>
            </p:nvSpPr>
            <p:spPr bwMode="auto">
              <a:xfrm>
                <a:off x="348916" y="5763126"/>
                <a:ext cx="1997242" cy="75799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Virtual  hardware, networking, OS images, and storage.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24853" y="4042651"/>
                <a:ext cx="1780674" cy="80611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0"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Frameworks for </a:t>
                </a:r>
              </a:p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Cloud Application Development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84" name="Picture 29" descr="C:\Documents and Settings\Administrator\Local Settings\Temporary Internet Files\Content.IE5\S5CT05S7\MCj0432554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69395" y="5468520"/>
                <a:ext cx="481262" cy="48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29" descr="C:\Documents and Settings\Administrator\Local Settings\Temporary Internet Files\Content.IE5\S5CT05S7\MCj0432554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21794" y="5536701"/>
                <a:ext cx="481262" cy="48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29" descr="C:\Documents and Settings\Administrator\Local Settings\Temporary Internet Files\Content.IE5\S5CT05S7\MCj0432554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09374" y="5428414"/>
                <a:ext cx="481262" cy="48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29" descr="C:\Documents and Settings\Administrator\Local Settings\Temporary Internet Files\Content.IE5\S5CT05S7\MCj0432554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61773" y="5496595"/>
                <a:ext cx="481262" cy="48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29" descr="C:\Documents and Settings\Administrator\Local Settings\Temporary Internet Files\Content.IE5\S5CT05S7\MCj0432554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952900" y="5087519"/>
                <a:ext cx="481262" cy="48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29" descr="C:\Documents and Settings\Administrator\Local Settings\Temporary Internet Files\Content.IE5\S5CT05S7\MCj0432554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105299" y="5155700"/>
                <a:ext cx="481262" cy="48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Left Arrow 92"/>
              <p:cNvSpPr/>
              <p:nvPr/>
            </p:nvSpPr>
            <p:spPr>
              <a:xfrm rot="10800000" flipV="1">
                <a:off x="1260219" y="5357075"/>
                <a:ext cx="773117" cy="298759"/>
              </a:xfrm>
              <a:prstGeom prst="leftArrow">
                <a:avLst>
                  <a:gd name="adj1" fmla="val 50000"/>
                  <a:gd name="adj2" fmla="val 6224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Striped Right Arrow 94"/>
              <p:cNvSpPr/>
              <p:nvPr/>
            </p:nvSpPr>
            <p:spPr>
              <a:xfrm rot="5400000" flipV="1">
                <a:off x="3643524" y="5039190"/>
                <a:ext cx="409076" cy="212636"/>
              </a:xfrm>
              <a:prstGeom prst="stripedRightArrow">
                <a:avLst>
                  <a:gd name="adj1" fmla="val 48910"/>
                  <a:gd name="adj2" fmla="val 47879"/>
                </a:avLst>
              </a:prstGeom>
              <a:gradFill flip="none" rotWithShape="1">
                <a:gsLst>
                  <a:gs pos="0">
                    <a:srgbClr val="FFFA8F">
                      <a:alpha val="27000"/>
                    </a:srgbClr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Striped Right Arrow 95"/>
              <p:cNvSpPr/>
              <p:nvPr/>
            </p:nvSpPr>
            <p:spPr>
              <a:xfrm rot="5400000" flipV="1">
                <a:off x="6527092" y="5035179"/>
                <a:ext cx="409076" cy="212636"/>
              </a:xfrm>
              <a:prstGeom prst="stripedRightArrow">
                <a:avLst>
                  <a:gd name="adj1" fmla="val 48910"/>
                  <a:gd name="adj2" fmla="val 47879"/>
                </a:avLst>
              </a:prstGeom>
              <a:gradFill flip="none" rotWithShape="1">
                <a:gsLst>
                  <a:gs pos="0">
                    <a:srgbClr val="FFFA8F">
                      <a:alpha val="27000"/>
                    </a:srgbClr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Striped Right Arrow 96"/>
              <p:cNvSpPr/>
              <p:nvPr/>
            </p:nvSpPr>
            <p:spPr>
              <a:xfrm rot="5400000" flipV="1">
                <a:off x="7798429" y="4706316"/>
                <a:ext cx="409076" cy="212636"/>
              </a:xfrm>
              <a:prstGeom prst="stripedRightArrow">
                <a:avLst>
                  <a:gd name="adj1" fmla="val 48910"/>
                  <a:gd name="adj2" fmla="val 47879"/>
                </a:avLst>
              </a:prstGeom>
              <a:gradFill flip="none" rotWithShape="1">
                <a:gsLst>
                  <a:gs pos="0">
                    <a:srgbClr val="FFFA8F">
                      <a:alpha val="27000"/>
                    </a:srgbClr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273" y="5454316"/>
                <a:ext cx="537411" cy="537411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0978" y="5498432"/>
                <a:ext cx="537411" cy="537411"/>
              </a:xfrm>
              <a:prstGeom prst="rect">
                <a:avLst/>
              </a:prstGeom>
            </p:spPr>
          </p:pic>
          <p:pic>
            <p:nvPicPr>
              <p:cNvPr id="2052" name="Picture 4" descr="C:\Users\csve\AppData\Local\Microsoft\Windows\Temporary Internet Files\Content.IE5\9Q47T3O9\MC900434894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6726" y="4951472"/>
                <a:ext cx="986590" cy="992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Picture 5" descr="C:\Users\csve\AppData\Local\Microsoft\Windows\Temporary Internet Files\Content.IE5\MH53Z2QL\MC900433949[1]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90497" flipH="1">
                <a:off x="168443" y="3401929"/>
                <a:ext cx="914400" cy="951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Left Arrow 100"/>
              <p:cNvSpPr/>
              <p:nvPr/>
            </p:nvSpPr>
            <p:spPr>
              <a:xfrm rot="10800000" flipV="1">
                <a:off x="1196050" y="3668644"/>
                <a:ext cx="773117" cy="298759"/>
              </a:xfrm>
              <a:prstGeom prst="leftArrow">
                <a:avLst>
                  <a:gd name="adj1" fmla="val 50000"/>
                  <a:gd name="adj2" fmla="val 6224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Striped Right Arrow 101"/>
              <p:cNvSpPr/>
              <p:nvPr/>
            </p:nvSpPr>
            <p:spPr>
              <a:xfrm rot="5400000" flipV="1">
                <a:off x="2295982" y="3102051"/>
                <a:ext cx="409076" cy="212636"/>
              </a:xfrm>
              <a:prstGeom prst="stripedRightArrow">
                <a:avLst>
                  <a:gd name="adj1" fmla="val 48910"/>
                  <a:gd name="adj2" fmla="val 47879"/>
                </a:avLst>
              </a:prstGeom>
              <a:gradFill flip="none" rotWithShape="1">
                <a:gsLst>
                  <a:gs pos="0">
                    <a:srgbClr val="FFFA8F">
                      <a:alpha val="27000"/>
                    </a:srgbClr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Striped Right Arrow 102"/>
              <p:cNvSpPr/>
              <p:nvPr/>
            </p:nvSpPr>
            <p:spPr>
              <a:xfrm rot="5400000" flipV="1">
                <a:off x="3651540" y="3591334"/>
                <a:ext cx="409076" cy="212636"/>
              </a:xfrm>
              <a:prstGeom prst="stripedRightArrow">
                <a:avLst>
                  <a:gd name="adj1" fmla="val 48910"/>
                  <a:gd name="adj2" fmla="val 47879"/>
                </a:avLst>
              </a:prstGeom>
              <a:gradFill flip="none" rotWithShape="1">
                <a:gsLst>
                  <a:gs pos="0">
                    <a:srgbClr val="FFFA8F">
                      <a:alpha val="27000"/>
                    </a:srgbClr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triped Right Arrow 103"/>
              <p:cNvSpPr/>
              <p:nvPr/>
            </p:nvSpPr>
            <p:spPr>
              <a:xfrm rot="5400000" flipV="1">
                <a:off x="6462916" y="3575291"/>
                <a:ext cx="409076" cy="212636"/>
              </a:xfrm>
              <a:prstGeom prst="stripedRightArrow">
                <a:avLst>
                  <a:gd name="adj1" fmla="val 48910"/>
                  <a:gd name="adj2" fmla="val 47879"/>
                </a:avLst>
              </a:prstGeom>
              <a:gradFill flip="none" rotWithShape="1">
                <a:gsLst>
                  <a:gs pos="0">
                    <a:srgbClr val="FFFA8F">
                      <a:alpha val="27000"/>
                    </a:srgbClr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triped Right Arrow 104"/>
              <p:cNvSpPr/>
              <p:nvPr/>
            </p:nvSpPr>
            <p:spPr>
              <a:xfrm rot="5400000" flipV="1">
                <a:off x="7806445" y="3198300"/>
                <a:ext cx="409076" cy="212636"/>
              </a:xfrm>
              <a:prstGeom prst="stripedRightArrow">
                <a:avLst>
                  <a:gd name="adj1" fmla="val 48910"/>
                  <a:gd name="adj2" fmla="val 47879"/>
                </a:avLst>
              </a:prstGeom>
              <a:gradFill flip="none" rotWithShape="1">
                <a:gsLst>
                  <a:gs pos="0">
                    <a:srgbClr val="FFFA8F">
                      <a:alpha val="27000"/>
                    </a:srgbClr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eft Arrow 105"/>
              <p:cNvSpPr/>
              <p:nvPr/>
            </p:nvSpPr>
            <p:spPr>
              <a:xfrm rot="10800000" flipV="1">
                <a:off x="1228135" y="1956149"/>
                <a:ext cx="773117" cy="298759"/>
              </a:xfrm>
              <a:prstGeom prst="leftArrow">
                <a:avLst>
                  <a:gd name="adj1" fmla="val 50000"/>
                  <a:gd name="adj2" fmla="val 6224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050" name="Picture 2" descr="C:\Users\csve\AppData\Local\Microsoft\Windows\Temporary Internet Files\Content.IE5\E1OQRTWO\MC900433944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32823" flipH="1">
              <a:off x="228599" y="1645310"/>
              <a:ext cx="913719" cy="893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371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288758" y="1455821"/>
            <a:ext cx="7664116" cy="4993105"/>
            <a:chOff x="288758" y="1455821"/>
            <a:chExt cx="7664116" cy="4993105"/>
          </a:xfrm>
        </p:grpSpPr>
        <p:sp>
          <p:nvSpPr>
            <p:cNvPr id="85" name="Rectangle 84"/>
            <p:cNvSpPr/>
            <p:nvPr/>
          </p:nvSpPr>
          <p:spPr>
            <a:xfrm>
              <a:off x="288758" y="1455821"/>
              <a:ext cx="7664116" cy="4993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981182" y="4663260"/>
              <a:ext cx="6719229" cy="1500941"/>
              <a:chOff x="981182" y="4603100"/>
              <a:chExt cx="6719229" cy="1500941"/>
            </a:xfrm>
          </p:grpSpPr>
          <p:pic>
            <p:nvPicPr>
              <p:cNvPr id="3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6819969" y="5351626"/>
                <a:ext cx="416258" cy="752415"/>
              </a:xfrm>
              <a:prstGeom prst="rect">
                <a:avLst/>
              </a:prstGeom>
              <a:noFill/>
            </p:spPr>
          </p:pic>
          <p:pic>
            <p:nvPicPr>
              <p:cNvPr id="39" name="Picture 38" descr="1283226206_1 - Macbook Pro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1049815" y="5217405"/>
                <a:ext cx="518858" cy="501610"/>
              </a:xfrm>
              <a:prstGeom prst="rect">
                <a:avLst/>
              </a:prstGeom>
            </p:spPr>
          </p:pic>
          <p:sp>
            <p:nvSpPr>
              <p:cNvPr id="40" name="Rounded Rectangle 39"/>
              <p:cNvSpPr/>
              <p:nvPr/>
            </p:nvSpPr>
            <p:spPr bwMode="auto">
              <a:xfrm>
                <a:off x="981182" y="5656313"/>
                <a:ext cx="560270" cy="25119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client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2739983" y="5706239"/>
                <a:ext cx="1001838" cy="273456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Server/client</a:t>
                </a: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1537236" y="5029301"/>
                <a:ext cx="1405455" cy="347188"/>
              </a:xfrm>
              <a:custGeom>
                <a:avLst/>
                <a:gdLst>
                  <a:gd name="connsiteX0" fmla="*/ 0 w 1520455"/>
                  <a:gd name="connsiteY0" fmla="*/ 398721 h 398721"/>
                  <a:gd name="connsiteX1" fmla="*/ 627321 w 1520455"/>
                  <a:gd name="connsiteY1" fmla="*/ 15949 h 398721"/>
                  <a:gd name="connsiteX2" fmla="*/ 1520455 w 1520455"/>
                  <a:gd name="connsiteY2" fmla="*/ 303028 h 398721"/>
                  <a:gd name="connsiteX3" fmla="*/ 1520455 w 1520455"/>
                  <a:gd name="connsiteY3" fmla="*/ 303028 h 39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455" h="398721">
                    <a:moveTo>
                      <a:pt x="0" y="398721"/>
                    </a:moveTo>
                    <a:cubicBezTo>
                      <a:pt x="186956" y="215309"/>
                      <a:pt x="373912" y="31898"/>
                      <a:pt x="627321" y="15949"/>
                    </a:cubicBezTo>
                    <a:cubicBezTo>
                      <a:pt x="880730" y="0"/>
                      <a:pt x="1520455" y="303028"/>
                      <a:pt x="1520455" y="303028"/>
                    </a:cubicBezTo>
                    <a:lnTo>
                      <a:pt x="1520455" y="303028"/>
                    </a:lnTo>
                  </a:path>
                </a:pathLst>
              </a:custGeom>
              <a:ln w="19050"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509940" y="5596371"/>
                <a:ext cx="1443383" cy="153536"/>
              </a:xfrm>
              <a:custGeom>
                <a:avLst/>
                <a:gdLst>
                  <a:gd name="connsiteX0" fmla="*/ 0 w 1562986"/>
                  <a:gd name="connsiteY0" fmla="*/ 21265 h 258725"/>
                  <a:gd name="connsiteX1" fmla="*/ 765544 w 1562986"/>
                  <a:gd name="connsiteY1" fmla="*/ 255181 h 258725"/>
                  <a:gd name="connsiteX2" fmla="*/ 1562986 w 1562986"/>
                  <a:gd name="connsiteY2" fmla="*/ 0 h 25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986" h="258725">
                    <a:moveTo>
                      <a:pt x="0" y="21265"/>
                    </a:moveTo>
                    <a:cubicBezTo>
                      <a:pt x="252523" y="139995"/>
                      <a:pt x="505046" y="258725"/>
                      <a:pt x="765544" y="255181"/>
                    </a:cubicBezTo>
                    <a:cubicBezTo>
                      <a:pt x="1026042" y="251637"/>
                      <a:pt x="1294514" y="125818"/>
                      <a:pt x="1562986" y="0"/>
                    </a:cubicBezTo>
                  </a:path>
                </a:pathLst>
              </a:custGeom>
              <a:ln w="19050">
                <a:solidFill>
                  <a:srgbClr val="000000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95137" y="4955311"/>
                <a:ext cx="924873" cy="61979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711696" y="5230499"/>
                <a:ext cx="1064258" cy="71320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 bwMode="auto">
              <a:xfrm>
                <a:off x="6877356" y="5860091"/>
                <a:ext cx="618315" cy="227888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server</a:t>
                </a:r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676337" y="5132082"/>
                <a:ext cx="1127052" cy="177210"/>
              </a:xfrm>
              <a:custGeom>
                <a:avLst/>
                <a:gdLst>
                  <a:gd name="connsiteX0" fmla="*/ 0 w 1520455"/>
                  <a:gd name="connsiteY0" fmla="*/ 398721 h 398721"/>
                  <a:gd name="connsiteX1" fmla="*/ 627321 w 1520455"/>
                  <a:gd name="connsiteY1" fmla="*/ 15949 h 398721"/>
                  <a:gd name="connsiteX2" fmla="*/ 1520455 w 1520455"/>
                  <a:gd name="connsiteY2" fmla="*/ 303028 h 398721"/>
                  <a:gd name="connsiteX3" fmla="*/ 1520455 w 1520455"/>
                  <a:gd name="connsiteY3" fmla="*/ 303028 h 39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455" h="398721">
                    <a:moveTo>
                      <a:pt x="0" y="398721"/>
                    </a:moveTo>
                    <a:cubicBezTo>
                      <a:pt x="186956" y="215309"/>
                      <a:pt x="373912" y="31898"/>
                      <a:pt x="627321" y="15949"/>
                    </a:cubicBezTo>
                    <a:cubicBezTo>
                      <a:pt x="880730" y="0"/>
                      <a:pt x="1520455" y="303028"/>
                      <a:pt x="1520455" y="303028"/>
                    </a:cubicBezTo>
                    <a:lnTo>
                      <a:pt x="1520455" y="303028"/>
                    </a:ln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653611" y="5557385"/>
                <a:ext cx="1096527" cy="127282"/>
              </a:xfrm>
              <a:custGeom>
                <a:avLst/>
                <a:gdLst>
                  <a:gd name="connsiteX0" fmla="*/ 0 w 1562986"/>
                  <a:gd name="connsiteY0" fmla="*/ 21265 h 258725"/>
                  <a:gd name="connsiteX1" fmla="*/ 765544 w 1562986"/>
                  <a:gd name="connsiteY1" fmla="*/ 255181 h 258725"/>
                  <a:gd name="connsiteX2" fmla="*/ 1562986 w 1562986"/>
                  <a:gd name="connsiteY2" fmla="*/ 0 h 25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986" h="258725">
                    <a:moveTo>
                      <a:pt x="0" y="21265"/>
                    </a:moveTo>
                    <a:cubicBezTo>
                      <a:pt x="252523" y="139995"/>
                      <a:pt x="505046" y="258725"/>
                      <a:pt x="765544" y="255181"/>
                    </a:cubicBezTo>
                    <a:cubicBezTo>
                      <a:pt x="1026042" y="251637"/>
                      <a:pt x="1294514" y="125818"/>
                      <a:pt x="1562986" y="0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704690" y="4917569"/>
                <a:ext cx="907151" cy="60791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764943" y="5339325"/>
                <a:ext cx="907151" cy="60791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53" name="Picture 52" descr="databas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075050" y="5458711"/>
                <a:ext cx="396949" cy="396949"/>
              </a:xfrm>
              <a:prstGeom prst="rect">
                <a:avLst/>
              </a:prstGeom>
            </p:spPr>
          </p:pic>
          <p:pic>
            <p:nvPicPr>
              <p:cNvPr id="54" name="Picture 53" descr="databas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62894" y="5338210"/>
                <a:ext cx="396949" cy="396949"/>
              </a:xfrm>
              <a:prstGeom prst="rect">
                <a:avLst/>
              </a:prstGeom>
            </p:spPr>
          </p:pic>
          <p:pic>
            <p:nvPicPr>
              <p:cNvPr id="55" name="Picture 54" descr="databas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8716" y="5526051"/>
                <a:ext cx="396949" cy="396949"/>
              </a:xfrm>
              <a:prstGeom prst="rect">
                <a:avLst/>
              </a:prstGeom>
            </p:spPr>
          </p:pic>
          <p:sp>
            <p:nvSpPr>
              <p:cNvPr id="56" name="Rounded Rectangle 55"/>
              <p:cNvSpPr/>
              <p:nvPr/>
            </p:nvSpPr>
            <p:spPr bwMode="auto">
              <a:xfrm>
                <a:off x="4613483" y="5650714"/>
                <a:ext cx="1017296" cy="26882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Server/client</a:t>
                </a:r>
              </a:p>
            </p:txBody>
          </p:sp>
          <p:sp>
            <p:nvSpPr>
              <p:cNvPr id="58" name="Rounded Rectangle 57"/>
              <p:cNvSpPr/>
              <p:nvPr/>
            </p:nvSpPr>
            <p:spPr bwMode="auto">
              <a:xfrm>
                <a:off x="7003546" y="4991222"/>
                <a:ext cx="624473" cy="242516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server</a:t>
                </a:r>
              </a:p>
            </p:txBody>
          </p:sp>
          <p:pic>
            <p:nvPicPr>
              <p:cNvPr id="59" name="Picture 58" descr="databas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97791" y="4649296"/>
                <a:ext cx="328954" cy="328954"/>
              </a:xfrm>
              <a:prstGeom prst="rect">
                <a:avLst/>
              </a:prstGeom>
            </p:spPr>
          </p:pic>
          <p:pic>
            <p:nvPicPr>
              <p:cNvPr id="61" name="Picture 60" descr="databas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71457" y="4716636"/>
                <a:ext cx="328954" cy="328954"/>
              </a:xfrm>
              <a:prstGeom prst="rect">
                <a:avLst/>
              </a:prstGeom>
            </p:spPr>
          </p:pic>
          <p:sp>
            <p:nvSpPr>
              <p:cNvPr id="63" name="Freeform 62"/>
              <p:cNvSpPr/>
              <p:nvPr/>
            </p:nvSpPr>
            <p:spPr>
              <a:xfrm rot="681604">
                <a:off x="5447530" y="5727506"/>
                <a:ext cx="1443383" cy="153536"/>
              </a:xfrm>
              <a:custGeom>
                <a:avLst/>
                <a:gdLst>
                  <a:gd name="connsiteX0" fmla="*/ 0 w 1562986"/>
                  <a:gd name="connsiteY0" fmla="*/ 21265 h 258725"/>
                  <a:gd name="connsiteX1" fmla="*/ 765544 w 1562986"/>
                  <a:gd name="connsiteY1" fmla="*/ 255181 h 258725"/>
                  <a:gd name="connsiteX2" fmla="*/ 1562986 w 1562986"/>
                  <a:gd name="connsiteY2" fmla="*/ 0 h 25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986" h="258725">
                    <a:moveTo>
                      <a:pt x="0" y="21265"/>
                    </a:moveTo>
                    <a:cubicBezTo>
                      <a:pt x="252523" y="139995"/>
                      <a:pt x="505046" y="258725"/>
                      <a:pt x="765544" y="255181"/>
                    </a:cubicBezTo>
                    <a:cubicBezTo>
                      <a:pt x="1026042" y="251637"/>
                      <a:pt x="1294514" y="125818"/>
                      <a:pt x="1562986" y="0"/>
                    </a:cubicBezTo>
                  </a:path>
                </a:pathLst>
              </a:custGeom>
              <a:ln w="19050">
                <a:solidFill>
                  <a:srgbClr val="000000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708027">
                <a:off x="5507557" y="5370687"/>
                <a:ext cx="1426964" cy="209576"/>
              </a:xfrm>
              <a:custGeom>
                <a:avLst/>
                <a:gdLst>
                  <a:gd name="connsiteX0" fmla="*/ 0 w 1520455"/>
                  <a:gd name="connsiteY0" fmla="*/ 398721 h 398721"/>
                  <a:gd name="connsiteX1" fmla="*/ 627321 w 1520455"/>
                  <a:gd name="connsiteY1" fmla="*/ 15949 h 398721"/>
                  <a:gd name="connsiteX2" fmla="*/ 1520455 w 1520455"/>
                  <a:gd name="connsiteY2" fmla="*/ 303028 h 398721"/>
                  <a:gd name="connsiteX3" fmla="*/ 1520455 w 1520455"/>
                  <a:gd name="connsiteY3" fmla="*/ 303028 h 39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455" h="398721">
                    <a:moveTo>
                      <a:pt x="0" y="398721"/>
                    </a:moveTo>
                    <a:cubicBezTo>
                      <a:pt x="186956" y="215309"/>
                      <a:pt x="373912" y="31898"/>
                      <a:pt x="627321" y="15949"/>
                    </a:cubicBezTo>
                    <a:cubicBezTo>
                      <a:pt x="880730" y="0"/>
                      <a:pt x="1520455" y="303028"/>
                      <a:pt x="1520455" y="303028"/>
                    </a:cubicBezTo>
                    <a:lnTo>
                      <a:pt x="1520455" y="303028"/>
                    </a:lnTo>
                  </a:path>
                </a:pathLst>
              </a:custGeom>
              <a:ln w="19050"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 rot="20856298">
                <a:off x="5451113" y="4892865"/>
                <a:ext cx="1532922" cy="157477"/>
              </a:xfrm>
              <a:custGeom>
                <a:avLst/>
                <a:gdLst>
                  <a:gd name="connsiteX0" fmla="*/ 0 w 1520455"/>
                  <a:gd name="connsiteY0" fmla="*/ 398721 h 398721"/>
                  <a:gd name="connsiteX1" fmla="*/ 627321 w 1520455"/>
                  <a:gd name="connsiteY1" fmla="*/ 15949 h 398721"/>
                  <a:gd name="connsiteX2" fmla="*/ 1520455 w 1520455"/>
                  <a:gd name="connsiteY2" fmla="*/ 303028 h 398721"/>
                  <a:gd name="connsiteX3" fmla="*/ 1520455 w 1520455"/>
                  <a:gd name="connsiteY3" fmla="*/ 303028 h 39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455" h="398721">
                    <a:moveTo>
                      <a:pt x="0" y="398721"/>
                    </a:moveTo>
                    <a:cubicBezTo>
                      <a:pt x="186956" y="215309"/>
                      <a:pt x="373912" y="31898"/>
                      <a:pt x="627321" y="15949"/>
                    </a:cubicBezTo>
                    <a:cubicBezTo>
                      <a:pt x="880730" y="0"/>
                      <a:pt x="1520455" y="303028"/>
                      <a:pt x="1520455" y="303028"/>
                    </a:cubicBezTo>
                    <a:lnTo>
                      <a:pt x="1520455" y="303028"/>
                    </a:lnTo>
                  </a:path>
                </a:pathLst>
              </a:custGeom>
              <a:ln w="19050"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21136235">
                <a:off x="5492227" y="5181831"/>
                <a:ext cx="1588826" cy="84793"/>
              </a:xfrm>
              <a:custGeom>
                <a:avLst/>
                <a:gdLst>
                  <a:gd name="connsiteX0" fmla="*/ 0 w 1562986"/>
                  <a:gd name="connsiteY0" fmla="*/ 21265 h 258725"/>
                  <a:gd name="connsiteX1" fmla="*/ 765544 w 1562986"/>
                  <a:gd name="connsiteY1" fmla="*/ 255181 h 258725"/>
                  <a:gd name="connsiteX2" fmla="*/ 1562986 w 1562986"/>
                  <a:gd name="connsiteY2" fmla="*/ 0 h 25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986" h="258725">
                    <a:moveTo>
                      <a:pt x="0" y="21265"/>
                    </a:moveTo>
                    <a:cubicBezTo>
                      <a:pt x="252523" y="139995"/>
                      <a:pt x="505046" y="258725"/>
                      <a:pt x="765544" y="255181"/>
                    </a:cubicBezTo>
                    <a:cubicBezTo>
                      <a:pt x="1026042" y="251637"/>
                      <a:pt x="1294514" y="125818"/>
                      <a:pt x="1562986" y="0"/>
                    </a:cubicBezTo>
                  </a:path>
                </a:pathLst>
              </a:custGeom>
              <a:ln w="19050">
                <a:solidFill>
                  <a:srgbClr val="000000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746143" y="4694283"/>
                <a:ext cx="907151" cy="60791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717790" y="5378311"/>
                <a:ext cx="907151" cy="60791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5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6946017" y="4603100"/>
                <a:ext cx="344956" cy="623531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730886" y="4993105"/>
                <a:ext cx="416258" cy="938823"/>
              </a:xfrm>
              <a:prstGeom prst="rect">
                <a:avLst/>
              </a:prstGeom>
              <a:noFill/>
            </p:spPr>
          </p:pic>
          <p:pic>
            <p:nvPicPr>
              <p:cNvPr id="62" name="Picture 61" descr="icon-load-balanci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027234" y="5145036"/>
                <a:ext cx="520443" cy="520443"/>
              </a:xfrm>
              <a:prstGeom prst="rect">
                <a:avLst/>
              </a:prstGeom>
            </p:spPr>
          </p:pic>
          <p:pic>
            <p:nvPicPr>
              <p:cNvPr id="38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2877249" y="4993105"/>
                <a:ext cx="416258" cy="1073222"/>
              </a:xfrm>
              <a:prstGeom prst="rect">
                <a:avLst/>
              </a:prstGeom>
              <a:noFill/>
            </p:spPr>
          </p:pic>
          <p:grpSp>
            <p:nvGrpSpPr>
              <p:cNvPr id="46" name="Group 17"/>
              <p:cNvGrpSpPr>
                <a:grpSpLocks/>
              </p:cNvGrpSpPr>
              <p:nvPr/>
            </p:nvGrpSpPr>
            <p:grpSpPr bwMode="auto">
              <a:xfrm>
                <a:off x="3183373" y="5229732"/>
                <a:ext cx="496482" cy="433978"/>
                <a:chOff x="1632" y="1248"/>
                <a:chExt cx="2682" cy="2286"/>
              </a:xfrm>
            </p:grpSpPr>
            <p:sp>
              <p:nvSpPr>
                <p:cNvPr id="69" name="Gear"/>
                <p:cNvSpPr>
                  <a:spLocks noEditPoints="1" noChangeArrowheads="1"/>
                </p:cNvSpPr>
                <p:nvPr/>
              </p:nvSpPr>
              <p:spPr bwMode="auto">
                <a:xfrm>
                  <a:off x="3119" y="1248"/>
                  <a:ext cx="1195" cy="104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4374 w 21600"/>
                    <a:gd name="T9" fmla="*/ 3964 h 21600"/>
                    <a:gd name="T10" fmla="*/ 17841 w 21600"/>
                    <a:gd name="T11" fmla="*/ 176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20099999" lon="1500000" rev="0"/>
                  </a:camera>
                  <a:lightRig rig="legacyFlat4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AutoShape 19"/>
                <p:cNvSpPr>
                  <a:spLocks noEditPoints="1" noChangeArrowheads="1"/>
                </p:cNvSpPr>
                <p:nvPr/>
              </p:nvSpPr>
              <p:spPr bwMode="auto">
                <a:xfrm>
                  <a:off x="1632" y="1680"/>
                  <a:ext cx="1429" cy="1253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4374 w 21600"/>
                    <a:gd name="T9" fmla="*/ 3964 h 21600"/>
                    <a:gd name="T10" fmla="*/ 17841 w 21600"/>
                    <a:gd name="T11" fmla="*/ 176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20099999" lon="1500000" rev="0"/>
                  </a:camera>
                  <a:lightRig rig="legacyFlat4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AutoShape 20"/>
                <p:cNvSpPr>
                  <a:spLocks noEditPoints="1" noChangeArrowheads="1"/>
                </p:cNvSpPr>
                <p:nvPr/>
              </p:nvSpPr>
              <p:spPr bwMode="auto">
                <a:xfrm>
                  <a:off x="2559" y="2142"/>
                  <a:ext cx="1588" cy="1392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4374 w 21600"/>
                    <a:gd name="T9" fmla="*/ 3964 h 21600"/>
                    <a:gd name="T10" fmla="*/ 17841 w 21600"/>
                    <a:gd name="T11" fmla="*/ 176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20099999" lon="1500000" rev="0"/>
                  </a:camera>
                  <a:lightRig rig="legacyFlat4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83" name="Group 82"/>
            <p:cNvGrpSpPr/>
            <p:nvPr/>
          </p:nvGrpSpPr>
          <p:grpSpPr>
            <a:xfrm>
              <a:off x="1275352" y="3390199"/>
              <a:ext cx="6439237" cy="1587861"/>
              <a:chOff x="1275352" y="3510519"/>
              <a:chExt cx="6439237" cy="1587861"/>
            </a:xfrm>
          </p:grpSpPr>
          <p:pic>
            <p:nvPicPr>
              <p:cNvPr id="16" name="Picture 15" descr="1283226206_1 - Macbook Pro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1343985" y="3746560"/>
                <a:ext cx="518858" cy="501610"/>
              </a:xfrm>
              <a:prstGeom prst="rect">
                <a:avLst/>
              </a:prstGeom>
            </p:spPr>
          </p:pic>
          <p:sp>
            <p:nvSpPr>
              <p:cNvPr id="17" name="Rounded Rectangle 16"/>
              <p:cNvSpPr/>
              <p:nvPr/>
            </p:nvSpPr>
            <p:spPr bwMode="auto">
              <a:xfrm>
                <a:off x="1275352" y="4185468"/>
                <a:ext cx="560270" cy="242153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client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3842261" y="4235394"/>
                <a:ext cx="1162876" cy="28848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Server/client</a:t>
                </a: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990901" y="3558456"/>
                <a:ext cx="1983157" cy="347188"/>
              </a:xfrm>
              <a:custGeom>
                <a:avLst/>
                <a:gdLst>
                  <a:gd name="connsiteX0" fmla="*/ 0 w 1520455"/>
                  <a:gd name="connsiteY0" fmla="*/ 398721 h 398721"/>
                  <a:gd name="connsiteX1" fmla="*/ 627321 w 1520455"/>
                  <a:gd name="connsiteY1" fmla="*/ 15949 h 398721"/>
                  <a:gd name="connsiteX2" fmla="*/ 1520455 w 1520455"/>
                  <a:gd name="connsiteY2" fmla="*/ 303028 h 398721"/>
                  <a:gd name="connsiteX3" fmla="*/ 1520455 w 1520455"/>
                  <a:gd name="connsiteY3" fmla="*/ 303028 h 39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455" h="398721">
                    <a:moveTo>
                      <a:pt x="0" y="398721"/>
                    </a:moveTo>
                    <a:cubicBezTo>
                      <a:pt x="186956" y="215309"/>
                      <a:pt x="373912" y="31898"/>
                      <a:pt x="627321" y="15949"/>
                    </a:cubicBezTo>
                    <a:cubicBezTo>
                      <a:pt x="880730" y="0"/>
                      <a:pt x="1520455" y="303028"/>
                      <a:pt x="1520455" y="303028"/>
                    </a:cubicBezTo>
                    <a:lnTo>
                      <a:pt x="1520455" y="303028"/>
                    </a:lnTo>
                  </a:path>
                </a:pathLst>
              </a:custGeom>
              <a:ln w="19050"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963605" y="4129070"/>
                <a:ext cx="2010453" cy="149992"/>
              </a:xfrm>
              <a:custGeom>
                <a:avLst/>
                <a:gdLst>
                  <a:gd name="connsiteX0" fmla="*/ 0 w 1562986"/>
                  <a:gd name="connsiteY0" fmla="*/ 21265 h 258725"/>
                  <a:gd name="connsiteX1" fmla="*/ 765544 w 1562986"/>
                  <a:gd name="connsiteY1" fmla="*/ 255181 h 258725"/>
                  <a:gd name="connsiteX2" fmla="*/ 1562986 w 1562986"/>
                  <a:gd name="connsiteY2" fmla="*/ 0 h 25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986" h="258725">
                    <a:moveTo>
                      <a:pt x="0" y="21265"/>
                    </a:moveTo>
                    <a:cubicBezTo>
                      <a:pt x="252523" y="139995"/>
                      <a:pt x="505046" y="258725"/>
                      <a:pt x="765544" y="255181"/>
                    </a:cubicBezTo>
                    <a:cubicBezTo>
                      <a:pt x="1026042" y="251637"/>
                      <a:pt x="1294514" y="125818"/>
                      <a:pt x="1562986" y="0"/>
                    </a:cubicBezTo>
                  </a:path>
                </a:pathLst>
              </a:custGeom>
              <a:ln w="19050">
                <a:solidFill>
                  <a:srgbClr val="000000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212597" y="3548262"/>
                <a:ext cx="924873" cy="61979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728887" y="3749022"/>
                <a:ext cx="1064258" cy="71320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6292518" y="4202842"/>
                <a:ext cx="601578" cy="21274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server</a:t>
                </a: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663217" y="3661237"/>
                <a:ext cx="1511781" cy="184156"/>
              </a:xfrm>
              <a:custGeom>
                <a:avLst/>
                <a:gdLst>
                  <a:gd name="connsiteX0" fmla="*/ 0 w 1520455"/>
                  <a:gd name="connsiteY0" fmla="*/ 398721 h 398721"/>
                  <a:gd name="connsiteX1" fmla="*/ 627321 w 1520455"/>
                  <a:gd name="connsiteY1" fmla="*/ 15949 h 398721"/>
                  <a:gd name="connsiteX2" fmla="*/ 1520455 w 1520455"/>
                  <a:gd name="connsiteY2" fmla="*/ 303028 h 398721"/>
                  <a:gd name="connsiteX3" fmla="*/ 1520455 w 1520455"/>
                  <a:gd name="connsiteY3" fmla="*/ 303028 h 39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455" h="398721">
                    <a:moveTo>
                      <a:pt x="0" y="398721"/>
                    </a:moveTo>
                    <a:cubicBezTo>
                      <a:pt x="186956" y="215309"/>
                      <a:pt x="373912" y="31898"/>
                      <a:pt x="627321" y="15949"/>
                    </a:cubicBezTo>
                    <a:cubicBezTo>
                      <a:pt x="880730" y="0"/>
                      <a:pt x="1520455" y="303028"/>
                      <a:pt x="1520455" y="303028"/>
                    </a:cubicBezTo>
                    <a:lnTo>
                      <a:pt x="1520455" y="303028"/>
                    </a:lnTo>
                  </a:path>
                </a:pathLst>
              </a:custGeom>
              <a:ln w="19050"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782133" y="4086539"/>
                <a:ext cx="1470837" cy="132271"/>
              </a:xfrm>
              <a:custGeom>
                <a:avLst/>
                <a:gdLst>
                  <a:gd name="connsiteX0" fmla="*/ 0 w 1562986"/>
                  <a:gd name="connsiteY0" fmla="*/ 21265 h 258725"/>
                  <a:gd name="connsiteX1" fmla="*/ 765544 w 1562986"/>
                  <a:gd name="connsiteY1" fmla="*/ 255181 h 258725"/>
                  <a:gd name="connsiteX2" fmla="*/ 1562986 w 1562986"/>
                  <a:gd name="connsiteY2" fmla="*/ 0 h 25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986" h="258725">
                    <a:moveTo>
                      <a:pt x="0" y="21265"/>
                    </a:moveTo>
                    <a:cubicBezTo>
                      <a:pt x="252523" y="139995"/>
                      <a:pt x="505046" y="258725"/>
                      <a:pt x="765544" y="255181"/>
                    </a:cubicBezTo>
                    <a:cubicBezTo>
                      <a:pt x="1026042" y="251637"/>
                      <a:pt x="1294514" y="125818"/>
                      <a:pt x="1562986" y="0"/>
                    </a:cubicBezTo>
                  </a:path>
                </a:pathLst>
              </a:custGeom>
              <a:ln w="19050">
                <a:solidFill>
                  <a:srgbClr val="000000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902634" y="3510519"/>
                <a:ext cx="907151" cy="60791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196802" y="3815318"/>
                <a:ext cx="907151" cy="60791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30" name="Picture 29" descr="databas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479798" y="3790600"/>
                <a:ext cx="396949" cy="396949"/>
              </a:xfrm>
              <a:prstGeom prst="rect">
                <a:avLst/>
              </a:prstGeom>
            </p:spPr>
          </p:pic>
          <p:pic>
            <p:nvPicPr>
              <p:cNvPr id="31" name="Picture 30" descr="databas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67642" y="3670099"/>
                <a:ext cx="396949" cy="396949"/>
              </a:xfrm>
              <a:prstGeom prst="rect">
                <a:avLst/>
              </a:prstGeom>
            </p:spPr>
          </p:pic>
          <p:pic>
            <p:nvPicPr>
              <p:cNvPr id="32" name="Picture 31" descr="databas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53464" y="3857940"/>
                <a:ext cx="396949" cy="396949"/>
              </a:xfrm>
              <a:prstGeom prst="rect">
                <a:avLst/>
              </a:prstGeom>
            </p:spPr>
          </p:pic>
          <p:pic>
            <p:nvPicPr>
              <p:cNvPr id="60" name="Picture 59" descr="databas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85635" y="4769426"/>
                <a:ext cx="328954" cy="328954"/>
              </a:xfrm>
              <a:prstGeom prst="rect">
                <a:avLst/>
              </a:prstGeom>
            </p:spPr>
          </p:pic>
          <p:pic>
            <p:nvPicPr>
              <p:cNvPr id="24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6174778" y="3669631"/>
                <a:ext cx="416258" cy="831743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3991559" y="3633537"/>
                <a:ext cx="416258" cy="913819"/>
              </a:xfrm>
              <a:prstGeom prst="rect">
                <a:avLst/>
              </a:prstGeom>
              <a:noFill/>
            </p:spPr>
          </p:pic>
          <p:grpSp>
            <p:nvGrpSpPr>
              <p:cNvPr id="23" name="Group 17"/>
              <p:cNvGrpSpPr>
                <a:grpSpLocks/>
              </p:cNvGrpSpPr>
              <p:nvPr/>
            </p:nvGrpSpPr>
            <p:grpSpPr bwMode="auto">
              <a:xfrm>
                <a:off x="4285651" y="3758887"/>
                <a:ext cx="496482" cy="433977"/>
                <a:chOff x="1632" y="1248"/>
                <a:chExt cx="2682" cy="2286"/>
              </a:xfrm>
            </p:grpSpPr>
            <p:sp>
              <p:nvSpPr>
                <p:cNvPr id="33" name="Gear"/>
                <p:cNvSpPr>
                  <a:spLocks noEditPoints="1" noChangeArrowheads="1"/>
                </p:cNvSpPr>
                <p:nvPr/>
              </p:nvSpPr>
              <p:spPr bwMode="auto">
                <a:xfrm>
                  <a:off x="3119" y="1248"/>
                  <a:ext cx="1195" cy="104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4374 w 21600"/>
                    <a:gd name="T9" fmla="*/ 3964 h 21600"/>
                    <a:gd name="T10" fmla="*/ 17841 w 21600"/>
                    <a:gd name="T11" fmla="*/ 176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20099999" lon="1500000" rev="0"/>
                  </a:camera>
                  <a:lightRig rig="legacyFlat4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AutoShape 19"/>
                <p:cNvSpPr>
                  <a:spLocks noEditPoints="1" noChangeArrowheads="1"/>
                </p:cNvSpPr>
                <p:nvPr/>
              </p:nvSpPr>
              <p:spPr bwMode="auto">
                <a:xfrm>
                  <a:off x="1632" y="1680"/>
                  <a:ext cx="1429" cy="1253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4374 w 21600"/>
                    <a:gd name="T9" fmla="*/ 3964 h 21600"/>
                    <a:gd name="T10" fmla="*/ 17841 w 21600"/>
                    <a:gd name="T11" fmla="*/ 176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20099999" lon="1500000" rev="0"/>
                  </a:camera>
                  <a:lightRig rig="legacyFlat4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AutoShape 20"/>
                <p:cNvSpPr>
                  <a:spLocks noEditPoints="1" noChangeArrowheads="1"/>
                </p:cNvSpPr>
                <p:nvPr/>
              </p:nvSpPr>
              <p:spPr bwMode="auto">
                <a:xfrm>
                  <a:off x="2559" y="2142"/>
                  <a:ext cx="1588" cy="1392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4374 w 21600"/>
                    <a:gd name="T9" fmla="*/ 3964 h 21600"/>
                    <a:gd name="T10" fmla="*/ 17841 w 21600"/>
                    <a:gd name="T11" fmla="*/ 176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20099999" lon="1500000" rev="0"/>
                  </a:camera>
                  <a:lightRig rig="legacyFlat4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1866395" y="1546530"/>
              <a:ext cx="4245651" cy="1328517"/>
              <a:chOff x="1782171" y="1895458"/>
              <a:chExt cx="4245651" cy="1328517"/>
            </a:xfrm>
          </p:grpSpPr>
          <p:pic>
            <p:nvPicPr>
              <p:cNvPr id="6" name="Picture 5" descr="1283226206_1 - Macbook Pro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1850804" y="2413946"/>
                <a:ext cx="518858" cy="501610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 bwMode="auto">
              <a:xfrm>
                <a:off x="1782171" y="2852854"/>
                <a:ext cx="560270" cy="26332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client</a:t>
                </a: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97720" y="2057400"/>
                <a:ext cx="3057097" cy="515630"/>
              </a:xfrm>
              <a:custGeom>
                <a:avLst/>
                <a:gdLst>
                  <a:gd name="connsiteX0" fmla="*/ 0 w 1520455"/>
                  <a:gd name="connsiteY0" fmla="*/ 398721 h 398721"/>
                  <a:gd name="connsiteX1" fmla="*/ 627321 w 1520455"/>
                  <a:gd name="connsiteY1" fmla="*/ 15949 h 398721"/>
                  <a:gd name="connsiteX2" fmla="*/ 1520455 w 1520455"/>
                  <a:gd name="connsiteY2" fmla="*/ 303028 h 398721"/>
                  <a:gd name="connsiteX3" fmla="*/ 1520455 w 1520455"/>
                  <a:gd name="connsiteY3" fmla="*/ 303028 h 39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455" h="398721">
                    <a:moveTo>
                      <a:pt x="0" y="398721"/>
                    </a:moveTo>
                    <a:cubicBezTo>
                      <a:pt x="186956" y="215309"/>
                      <a:pt x="373912" y="31898"/>
                      <a:pt x="627321" y="15949"/>
                    </a:cubicBezTo>
                    <a:cubicBezTo>
                      <a:pt x="880730" y="0"/>
                      <a:pt x="1520455" y="303028"/>
                      <a:pt x="1520455" y="303028"/>
                    </a:cubicBezTo>
                    <a:lnTo>
                      <a:pt x="1520455" y="303028"/>
                    </a:lnTo>
                  </a:path>
                </a:pathLst>
              </a:custGeom>
              <a:ln w="19050"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470424" y="2785399"/>
                <a:ext cx="3111690" cy="294685"/>
              </a:xfrm>
              <a:custGeom>
                <a:avLst/>
                <a:gdLst>
                  <a:gd name="connsiteX0" fmla="*/ 0 w 1562986"/>
                  <a:gd name="connsiteY0" fmla="*/ 21265 h 258725"/>
                  <a:gd name="connsiteX1" fmla="*/ 765544 w 1562986"/>
                  <a:gd name="connsiteY1" fmla="*/ 255181 h 258725"/>
                  <a:gd name="connsiteX2" fmla="*/ 1562986 w 1562986"/>
                  <a:gd name="connsiteY2" fmla="*/ 0 h 25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986" h="258725">
                    <a:moveTo>
                      <a:pt x="0" y="21265"/>
                    </a:moveTo>
                    <a:cubicBezTo>
                      <a:pt x="252523" y="139995"/>
                      <a:pt x="505046" y="258725"/>
                      <a:pt x="765544" y="255181"/>
                    </a:cubicBezTo>
                    <a:cubicBezTo>
                      <a:pt x="1026042" y="251637"/>
                      <a:pt x="1294514" y="125818"/>
                      <a:pt x="1562986" y="0"/>
                    </a:cubicBezTo>
                  </a:path>
                </a:pathLst>
              </a:custGeom>
              <a:ln w="19050">
                <a:solidFill>
                  <a:srgbClr val="000000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719416" y="2215648"/>
                <a:ext cx="924873" cy="61979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391649" y="2210845"/>
                <a:ext cx="1289713" cy="86428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213901" y="2373878"/>
                <a:ext cx="1064258" cy="71320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0"/>
              </a:gra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5412336" y="2915557"/>
                <a:ext cx="615486" cy="26078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server</a:t>
                </a:r>
              </a:p>
            </p:txBody>
          </p:sp>
          <p:pic>
            <p:nvPicPr>
              <p:cNvPr id="5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5501476" y="2310063"/>
                <a:ext cx="416258" cy="913912"/>
              </a:xfrm>
              <a:prstGeom prst="rect">
                <a:avLst/>
              </a:prstGeom>
              <a:noFill/>
            </p:spPr>
          </p:pic>
          <p:sp>
            <p:nvSpPr>
              <p:cNvPr id="77" name="Rectangle 76"/>
              <p:cNvSpPr/>
              <p:nvPr/>
            </p:nvSpPr>
            <p:spPr bwMode="auto">
              <a:xfrm>
                <a:off x="3617499" y="1895458"/>
                <a:ext cx="798089" cy="23413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request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2939720" y="2938195"/>
                <a:ext cx="798089" cy="23413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response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433137" y="1888959"/>
              <a:ext cx="1275348" cy="63767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Two Tier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(Classic Model)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29127" y="3176343"/>
              <a:ext cx="1275348" cy="4170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Three Tier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9175" y="4580071"/>
              <a:ext cx="1275348" cy="4170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N Tier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8130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528010" y="1732547"/>
            <a:ext cx="6220327" cy="4319338"/>
            <a:chOff x="1528010" y="1732547"/>
            <a:chExt cx="6220327" cy="4319338"/>
          </a:xfrm>
        </p:grpSpPr>
        <p:sp>
          <p:nvSpPr>
            <p:cNvPr id="50" name="Rectangle 49"/>
            <p:cNvSpPr/>
            <p:nvPr/>
          </p:nvSpPr>
          <p:spPr>
            <a:xfrm>
              <a:off x="1528010" y="1732547"/>
              <a:ext cx="6220327" cy="4319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6731613" y="3816426"/>
              <a:ext cx="603639" cy="30639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peer</a:t>
              </a:r>
            </a:p>
          </p:txBody>
        </p:sp>
        <p:pic>
          <p:nvPicPr>
            <p:cNvPr id="43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764833" y="3172327"/>
              <a:ext cx="520305" cy="940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979694" y="1985210"/>
              <a:ext cx="564215" cy="1196921"/>
            </a:xfrm>
            <a:prstGeom prst="rect">
              <a:avLst/>
            </a:prstGeom>
            <a:noFill/>
          </p:spPr>
        </p:pic>
        <p:sp>
          <p:nvSpPr>
            <p:cNvPr id="9" name="Freeform 8"/>
            <p:cNvSpPr/>
            <p:nvPr/>
          </p:nvSpPr>
          <p:spPr>
            <a:xfrm rot="2572307">
              <a:off x="2974612" y="2697231"/>
              <a:ext cx="1078173" cy="174297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867022" y="5627930"/>
              <a:ext cx="560270" cy="29160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peer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849423" y="5384542"/>
              <a:ext cx="603639" cy="30639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peer</a:t>
              </a:r>
            </a:p>
          </p:txBody>
        </p:sp>
        <p:sp>
          <p:nvSpPr>
            <p:cNvPr id="36" name="Cloud"/>
            <p:cNvSpPr>
              <a:spLocks noChangeAspect="1" noEditPoints="1" noChangeArrowheads="1"/>
            </p:cNvSpPr>
            <p:nvPr/>
          </p:nvSpPr>
          <p:spPr bwMode="auto">
            <a:xfrm>
              <a:off x="3026026" y="3258445"/>
              <a:ext cx="1160217" cy="77750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4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Cloud"/>
            <p:cNvSpPr>
              <a:spLocks noChangeAspect="1" noEditPoints="1" noChangeArrowheads="1"/>
            </p:cNvSpPr>
            <p:nvPr/>
          </p:nvSpPr>
          <p:spPr bwMode="auto">
            <a:xfrm>
              <a:off x="5219880" y="3416677"/>
              <a:ext cx="1064258" cy="71320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4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8" name="Picture 37" descr="eart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51" y="2923674"/>
              <a:ext cx="2197289" cy="2073563"/>
            </a:xfrm>
            <a:prstGeom prst="rect">
              <a:avLst/>
            </a:prstGeom>
          </p:spPr>
        </p:pic>
        <p:sp>
          <p:nvSpPr>
            <p:cNvPr id="39" name="Cloud"/>
            <p:cNvSpPr>
              <a:spLocks noChangeAspect="1" noEditPoints="1" noChangeArrowheads="1"/>
            </p:cNvSpPr>
            <p:nvPr/>
          </p:nvSpPr>
          <p:spPr bwMode="auto">
            <a:xfrm>
              <a:off x="4711525" y="3895087"/>
              <a:ext cx="1289713" cy="8642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4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Cloud"/>
            <p:cNvSpPr>
              <a:spLocks noChangeAspect="1" noEditPoints="1" noChangeArrowheads="1"/>
            </p:cNvSpPr>
            <p:nvPr/>
          </p:nvSpPr>
          <p:spPr bwMode="auto">
            <a:xfrm>
              <a:off x="3367221" y="3992158"/>
              <a:ext cx="1470974" cy="8186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4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2691851">
              <a:off x="2654856" y="2966911"/>
              <a:ext cx="1082279" cy="325084"/>
            </a:xfrm>
            <a:custGeom>
              <a:avLst/>
              <a:gdLst>
                <a:gd name="connsiteX0" fmla="*/ 0 w 1562986"/>
                <a:gd name="connsiteY0" fmla="*/ 21265 h 258725"/>
                <a:gd name="connsiteX1" fmla="*/ 765544 w 1562986"/>
                <a:gd name="connsiteY1" fmla="*/ 255181 h 258725"/>
                <a:gd name="connsiteX2" fmla="*/ 1562986 w 1562986"/>
                <a:gd name="connsiteY2" fmla="*/ 0 h 25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986" h="258725">
                  <a:moveTo>
                    <a:pt x="0" y="21265"/>
                  </a:moveTo>
                  <a:cubicBezTo>
                    <a:pt x="252523" y="139995"/>
                    <a:pt x="505046" y="258725"/>
                    <a:pt x="765544" y="255181"/>
                  </a:cubicBezTo>
                  <a:cubicBezTo>
                    <a:pt x="1026042" y="251637"/>
                    <a:pt x="1294514" y="125818"/>
                    <a:pt x="1562986" y="0"/>
                  </a:cubicBezTo>
                </a:path>
              </a:pathLst>
            </a:custGeom>
            <a:ln w="19050">
              <a:solidFill>
                <a:srgbClr val="00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728551">
              <a:off x="2402965" y="4033725"/>
              <a:ext cx="1266511" cy="45719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728551" flipH="1" flipV="1">
              <a:off x="2379756" y="4280682"/>
              <a:ext cx="1225333" cy="135429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47384" flipH="1" flipV="1">
              <a:off x="5284796" y="4732886"/>
              <a:ext cx="1225333" cy="175457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447059">
              <a:off x="5602107" y="4479461"/>
              <a:ext cx="1078173" cy="174297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20470714" flipH="1" flipV="1">
              <a:off x="5393507" y="5474856"/>
              <a:ext cx="1225333" cy="73840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9498483" flipH="1" flipV="1">
              <a:off x="5254291" y="5277934"/>
              <a:ext cx="1300145" cy="61974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8485609" flipH="1" flipV="1">
              <a:off x="3250345" y="4720651"/>
              <a:ext cx="1300145" cy="61974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9788936" flipH="1" flipV="1">
              <a:off x="3362265" y="4944867"/>
              <a:ext cx="1225333" cy="73840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434004">
              <a:off x="5877337" y="3499097"/>
              <a:ext cx="1078173" cy="174297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 flipV="1">
              <a:off x="5873923" y="3820761"/>
              <a:ext cx="987123" cy="102968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1661085" flipH="1" flipV="1">
              <a:off x="3400433" y="5164031"/>
              <a:ext cx="1656274" cy="209070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rot="710502" flipH="1" flipV="1">
              <a:off x="3321279" y="5379113"/>
              <a:ext cx="1664612" cy="179375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3194606">
              <a:off x="6315742" y="2937535"/>
              <a:ext cx="905085" cy="192137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4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82643" y="4740443"/>
              <a:ext cx="520305" cy="940487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932948" y="5021202"/>
              <a:ext cx="499630" cy="903116"/>
            </a:xfrm>
            <a:prstGeom prst="rect">
              <a:avLst/>
            </a:prstGeom>
            <a:noFill/>
          </p:spPr>
        </p:pic>
        <p:sp>
          <p:nvSpPr>
            <p:cNvPr id="44" name="Rounded Rectangle 43"/>
            <p:cNvSpPr/>
            <p:nvPr/>
          </p:nvSpPr>
          <p:spPr bwMode="auto">
            <a:xfrm>
              <a:off x="6547432" y="5034372"/>
              <a:ext cx="560270" cy="29160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peer</a:t>
              </a:r>
            </a:p>
          </p:txBody>
        </p:sp>
        <p:pic>
          <p:nvPicPr>
            <p:cNvPr id="18" name="Picture 17" descr="1283226206_1 - Macbook Pr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6446084" y="4441673"/>
              <a:ext cx="748799" cy="723907"/>
            </a:xfrm>
            <a:prstGeom prst="rect">
              <a:avLst/>
            </a:prstGeom>
          </p:spPr>
        </p:pic>
        <p:sp>
          <p:nvSpPr>
            <p:cNvPr id="35" name="Freeform 34"/>
            <p:cNvSpPr/>
            <p:nvPr/>
          </p:nvSpPr>
          <p:spPr>
            <a:xfrm rot="13806483">
              <a:off x="6086721" y="3065836"/>
              <a:ext cx="861178" cy="157274"/>
            </a:xfrm>
            <a:custGeom>
              <a:avLst/>
              <a:gdLst>
                <a:gd name="connsiteX0" fmla="*/ 0 w 1520455"/>
                <a:gd name="connsiteY0" fmla="*/ 398721 h 398721"/>
                <a:gd name="connsiteX1" fmla="*/ 627321 w 1520455"/>
                <a:gd name="connsiteY1" fmla="*/ 15949 h 398721"/>
                <a:gd name="connsiteX2" fmla="*/ 1520455 w 1520455"/>
                <a:gd name="connsiteY2" fmla="*/ 303028 h 398721"/>
                <a:gd name="connsiteX3" fmla="*/ 1520455 w 1520455"/>
                <a:gd name="connsiteY3" fmla="*/ 303028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55" h="398721">
                  <a:moveTo>
                    <a:pt x="0" y="398721"/>
                  </a:moveTo>
                  <a:cubicBezTo>
                    <a:pt x="186956" y="215309"/>
                    <a:pt x="373912" y="31898"/>
                    <a:pt x="627321" y="15949"/>
                  </a:cubicBezTo>
                  <a:cubicBezTo>
                    <a:pt x="880730" y="0"/>
                    <a:pt x="1520455" y="303028"/>
                    <a:pt x="1520455" y="303028"/>
                  </a:cubicBezTo>
                  <a:lnTo>
                    <a:pt x="1520455" y="303028"/>
                  </a:ln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2284242" y="2455603"/>
              <a:ext cx="560270" cy="29160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peer</a:t>
              </a:r>
            </a:p>
          </p:txBody>
        </p:sp>
        <p:pic>
          <p:nvPicPr>
            <p:cNvPr id="47" name="Picture 46" descr="1283226206_1 - Macbook Pr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2411494" y="1935094"/>
              <a:ext cx="748799" cy="723907"/>
            </a:xfrm>
            <a:prstGeom prst="rect">
              <a:avLst/>
            </a:prstGeom>
          </p:spPr>
        </p:pic>
        <p:sp>
          <p:nvSpPr>
            <p:cNvPr id="48" name="Rounded Rectangle 47"/>
            <p:cNvSpPr/>
            <p:nvPr/>
          </p:nvSpPr>
          <p:spPr bwMode="auto">
            <a:xfrm>
              <a:off x="1798969" y="3931476"/>
              <a:ext cx="560270" cy="29160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peer</a:t>
              </a:r>
            </a:p>
          </p:txBody>
        </p:sp>
        <p:pic>
          <p:nvPicPr>
            <p:cNvPr id="49" name="Picture 48" descr="1283226206_1 - Macbook Pr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926221" y="3410967"/>
              <a:ext cx="748799" cy="723907"/>
            </a:xfrm>
            <a:prstGeom prst="rect">
              <a:avLst/>
            </a:prstGeom>
          </p:spPr>
        </p:pic>
        <p:sp>
          <p:nvSpPr>
            <p:cNvPr id="45" name="Rounded Rectangle 44"/>
            <p:cNvSpPr/>
            <p:nvPr/>
          </p:nvSpPr>
          <p:spPr bwMode="auto">
            <a:xfrm>
              <a:off x="5965906" y="2792488"/>
              <a:ext cx="560270" cy="29160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peer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845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409074" y="1323474"/>
            <a:ext cx="8337884" cy="4836696"/>
            <a:chOff x="409074" y="1323474"/>
            <a:chExt cx="8337884" cy="4836696"/>
          </a:xfrm>
        </p:grpSpPr>
        <p:sp>
          <p:nvSpPr>
            <p:cNvPr id="75" name="Rectangle 74"/>
            <p:cNvSpPr/>
            <p:nvPr/>
          </p:nvSpPr>
          <p:spPr>
            <a:xfrm>
              <a:off x="409074" y="1323474"/>
              <a:ext cx="8337884" cy="4836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15878" y="1596189"/>
              <a:ext cx="3582825" cy="3585411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40205" y="1959161"/>
              <a:ext cx="3314120" cy="2765239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8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281859" y="2298037"/>
              <a:ext cx="1732547" cy="2101512"/>
            </a:xfrm>
            <a:prstGeom prst="roundRect">
              <a:avLst>
                <a:gd name="adj" fmla="val 7657"/>
              </a:avLst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91440" rtlCol="0" anchor="b" anchorCtr="0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RPC Service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56022" y="1600205"/>
              <a:ext cx="3582825" cy="3585411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80349" y="1963177"/>
              <a:ext cx="3314120" cy="2765239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8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50479" y="2069404"/>
              <a:ext cx="2707105" cy="753124"/>
              <a:chOff x="1564111" y="1985180"/>
              <a:chExt cx="2707105" cy="7531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 4"/>
              <p:cNvSpPr/>
              <p:nvPr/>
            </p:nvSpPr>
            <p:spPr>
              <a:xfrm>
                <a:off x="1564111" y="1985180"/>
                <a:ext cx="2707105" cy="75312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228600" rIns="0" bIns="0" rtlCol="0" anchor="b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Main Procedure</a:t>
                </a:r>
              </a:p>
            </p:txBody>
          </p:sp>
          <p:pic>
            <p:nvPicPr>
              <p:cNvPr id="6" name="Picture 2" descr="C:\Users\csve\AppData\Local\Microsoft\Windows\Temporary Internet Files\Content.IE5\31KUVIR9\MC900432614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9405" y="2021420"/>
                <a:ext cx="505212" cy="505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ounded Rectangle 7"/>
            <p:cNvSpPr/>
            <p:nvPr/>
          </p:nvSpPr>
          <p:spPr>
            <a:xfrm>
              <a:off x="863841" y="3310034"/>
              <a:ext cx="1037132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Procedure A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367573" y="2839458"/>
              <a:ext cx="0" cy="453190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59825" y="4027938"/>
              <a:ext cx="1037132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Procedure B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6994" y="3677658"/>
              <a:ext cx="0" cy="328863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64098" y="3697706"/>
              <a:ext cx="0" cy="328863"/>
            </a:xfrm>
            <a:prstGeom prst="line">
              <a:avLst/>
            </a:prstGeom>
            <a:ln>
              <a:solidFill>
                <a:srgbClr val="0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07941" y="2835442"/>
              <a:ext cx="0" cy="453190"/>
            </a:xfrm>
            <a:prstGeom prst="line">
              <a:avLst/>
            </a:prstGeom>
            <a:ln>
              <a:solidFill>
                <a:srgbClr val="0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2135178" y="3293992"/>
              <a:ext cx="1546470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Procedure C:Node B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446437" y="2835442"/>
              <a:ext cx="0" cy="453190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2131626" y="4026617"/>
              <a:ext cx="1586139" cy="37694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RPC Library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714610" y="1443788"/>
              <a:ext cx="1005890" cy="3368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Node A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806849" y="4523881"/>
              <a:ext cx="1659607" cy="3128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Program A (RPC Client)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518734" y="3677652"/>
              <a:ext cx="0" cy="352932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388903" y="3685674"/>
              <a:ext cx="0" cy="328863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7196613" y="3398260"/>
              <a:ext cx="1177362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Procedure C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635065" y="4419595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424450" y="1439772"/>
              <a:ext cx="1005890" cy="3368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Node B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6674449" y="4519865"/>
              <a:ext cx="1659607" cy="3128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Program C (RPC Server)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3200542" y="3673636"/>
              <a:ext cx="0" cy="352932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208585" y="4415579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212453" y="2831432"/>
              <a:ext cx="0" cy="453190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795371" y="4427616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368891" y="4423600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553437" y="5546562"/>
              <a:ext cx="8049126" cy="324854"/>
            </a:xfrm>
            <a:prstGeom prst="roundRect">
              <a:avLst>
                <a:gd name="adj" fmla="val 8975"/>
              </a:avLst>
            </a:prstGeom>
            <a:solidFill>
              <a:srgbClr val="FFFF99">
                <a:alpha val="34000"/>
              </a:srgbClr>
            </a:solidFill>
            <a:ln w="12700">
              <a:solidFill>
                <a:srgbClr val="C4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Rectangle 4"/>
            <p:cNvSpPr/>
            <p:nvPr/>
          </p:nvSpPr>
          <p:spPr>
            <a:xfrm>
              <a:off x="5474655" y="2482517"/>
              <a:ext cx="1371308" cy="75312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Procedure Registry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5618742" y="2803344"/>
              <a:ext cx="10828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614726" y="2859488"/>
              <a:ext cx="10828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22742" y="2927664"/>
              <a:ext cx="10828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5799216" y="3056027"/>
              <a:ext cx="0" cy="9504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endCxn id="37" idx="1"/>
            </p:cNvCxnSpPr>
            <p:nvPr/>
          </p:nvCxnSpPr>
          <p:spPr>
            <a:xfrm>
              <a:off x="6280480" y="3056027"/>
              <a:ext cx="916133" cy="530571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88764" y="3683663"/>
              <a:ext cx="792217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118922" y="4896859"/>
              <a:ext cx="1648327" cy="50532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Parameters Marshaling and Procedure Name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88503" y="4892849"/>
              <a:ext cx="1050756" cy="50532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Return Value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Marshaling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27616" y="4904880"/>
              <a:ext cx="1752603" cy="50532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Parameters Unmarshaling and Procedure Name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63777" y="4900870"/>
              <a:ext cx="1050756" cy="50532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Return Value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Unmarshaling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94882" y="5702975"/>
              <a:ext cx="1050756" cy="34891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Network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182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DOF interaction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09074" y="1323474"/>
            <a:ext cx="8337884" cy="4836696"/>
            <a:chOff x="409074" y="1323474"/>
            <a:chExt cx="8337884" cy="4836696"/>
          </a:xfrm>
        </p:grpSpPr>
        <p:sp>
          <p:nvSpPr>
            <p:cNvPr id="5" name="Rectangle 4"/>
            <p:cNvSpPr/>
            <p:nvPr/>
          </p:nvSpPr>
          <p:spPr>
            <a:xfrm>
              <a:off x="409074" y="1323474"/>
              <a:ext cx="8337884" cy="4836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15878" y="1596189"/>
              <a:ext cx="3582825" cy="3585411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40205" y="1959161"/>
              <a:ext cx="3005174" cy="2765239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8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6022" y="1600205"/>
              <a:ext cx="3582825" cy="3585411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0349" y="1963177"/>
              <a:ext cx="3314120" cy="2765239"/>
            </a:xfrm>
            <a:prstGeom prst="roundRect">
              <a:avLst>
                <a:gd name="adj" fmla="val 1965"/>
              </a:avLst>
            </a:prstGeom>
            <a:solidFill>
              <a:srgbClr val="D9D9D9">
                <a:alpha val="16000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50480" y="2069404"/>
              <a:ext cx="1106920" cy="753124"/>
              <a:chOff x="1564112" y="1985180"/>
              <a:chExt cx="1106920" cy="7531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 4"/>
              <p:cNvSpPr/>
              <p:nvPr/>
            </p:nvSpPr>
            <p:spPr>
              <a:xfrm>
                <a:off x="1564112" y="1985180"/>
                <a:ext cx="1106920" cy="75312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228600" rIns="0" bIns="0" rtlCol="0" anchor="b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Instance </a:t>
                </a:r>
              </a:p>
            </p:txBody>
          </p:sp>
          <p:pic>
            <p:nvPicPr>
              <p:cNvPr id="48" name="Picture 2" descr="C:\Users\csve\AppData\Local\Microsoft\Windows\Temporary Internet Files\Content.IE5\31KUVIR9\MC900432614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7037" y="2021420"/>
                <a:ext cx="505212" cy="505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" name="Straight Connector 12"/>
            <p:cNvCxnSpPr/>
            <p:nvPr/>
          </p:nvCxnSpPr>
          <p:spPr>
            <a:xfrm>
              <a:off x="1451797" y="2839458"/>
              <a:ext cx="0" cy="1179089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26094" y="3669632"/>
              <a:ext cx="0" cy="364958"/>
            </a:xfrm>
            <a:prstGeom prst="line">
              <a:avLst/>
            </a:prstGeom>
            <a:ln>
              <a:solidFill>
                <a:srgbClr val="0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2135178" y="3293992"/>
              <a:ext cx="1546470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Object Proxy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072080" y="2526632"/>
              <a:ext cx="0" cy="786063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227221" y="4026617"/>
              <a:ext cx="2490545" cy="37694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Remote Reference Module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714610" y="1443788"/>
              <a:ext cx="1005890" cy="3368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Node A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806850" y="4523881"/>
              <a:ext cx="1166329" cy="3128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Application A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84238" y="3677652"/>
              <a:ext cx="0" cy="352932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16345" y="4419595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424450" y="1439772"/>
              <a:ext cx="1005890" cy="3368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Node B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302850" y="1788696"/>
              <a:ext cx="1182171" cy="3128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Application B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200542" y="3673636"/>
              <a:ext cx="0" cy="352932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208585" y="4415579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12453" y="2358189"/>
              <a:ext cx="0" cy="926433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795371" y="4427616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11675" y="4423600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553437" y="5546562"/>
              <a:ext cx="8049126" cy="324854"/>
            </a:xfrm>
            <a:prstGeom prst="roundRect">
              <a:avLst>
                <a:gd name="adj" fmla="val 8975"/>
              </a:avLst>
            </a:prstGeom>
            <a:solidFill>
              <a:srgbClr val="FFFF99">
                <a:alpha val="34000"/>
              </a:srgbClr>
            </a:solidFill>
            <a:ln w="12700">
              <a:solidFill>
                <a:srgbClr val="C4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94882" y="5702975"/>
              <a:ext cx="1050756" cy="34891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Network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446295" y="4034638"/>
              <a:ext cx="2490545" cy="37694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Remote Reference Module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149810" y="4427617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314237" y="4411568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787332" y="3685671"/>
              <a:ext cx="0" cy="352932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903636" y="3681655"/>
              <a:ext cx="0" cy="352932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057400" y="2514600"/>
              <a:ext cx="101065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069432" y="2358189"/>
              <a:ext cx="1143000" cy="0"/>
            </a:xfrm>
            <a:prstGeom prst="line">
              <a:avLst/>
            </a:prstGeom>
            <a:ln>
              <a:solidFill>
                <a:srgbClr val="00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5522495" y="3277942"/>
              <a:ext cx="2430376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Object Skeleton</a:t>
              </a:r>
            </a:p>
          </p:txBody>
        </p:sp>
        <p:sp>
          <p:nvSpPr>
            <p:cNvPr id="62" name="Rectangle 4"/>
            <p:cNvSpPr/>
            <p:nvPr/>
          </p:nvSpPr>
          <p:spPr>
            <a:xfrm>
              <a:off x="6745690" y="2057398"/>
              <a:ext cx="1106920" cy="1058778"/>
            </a:xfrm>
            <a:prstGeom prst="roundRect">
              <a:avLst>
                <a:gd name="adj" fmla="val 1212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" rIns="0" bIns="0"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Remote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Instance </a:t>
              </a:r>
            </a:p>
          </p:txBody>
        </p:sp>
        <p:pic>
          <p:nvPicPr>
            <p:cNvPr id="63" name="Picture 2" descr="C:\Users\csve\AppData\Local\Microsoft\Windows\Temporary Internet Files\Content.IE5\31KUVIR9\MC90043261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615" y="2149757"/>
              <a:ext cx="505212" cy="5052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Straight Connector 67"/>
            <p:cNvCxnSpPr/>
            <p:nvPr/>
          </p:nvCxnSpPr>
          <p:spPr>
            <a:xfrm>
              <a:off x="6934368" y="4447670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098795" y="4431621"/>
              <a:ext cx="0" cy="1114937"/>
            </a:xfrm>
            <a:prstGeom prst="line">
              <a:avLst/>
            </a:prstGeom>
            <a:ln>
              <a:solidFill>
                <a:srgbClr val="C491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74448" y="3681661"/>
              <a:ext cx="0" cy="352932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7090752" y="3677645"/>
              <a:ext cx="0" cy="352932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855387" y="2767263"/>
              <a:ext cx="0" cy="489286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775174" y="2683042"/>
              <a:ext cx="0" cy="577515"/>
            </a:xfrm>
            <a:prstGeom prst="line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771148" y="2679032"/>
              <a:ext cx="96653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855368" y="2763252"/>
              <a:ext cx="894347" cy="0"/>
            </a:xfrm>
            <a:prstGeom prst="line">
              <a:avLst/>
            </a:prstGeom>
            <a:ln>
              <a:solidFill>
                <a:srgbClr val="00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7507704" y="3116180"/>
              <a:ext cx="0" cy="397042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969167" y="5085355"/>
              <a:ext cx="280738" cy="268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2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6994357" y="5057275"/>
              <a:ext cx="280738" cy="268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6797842" y="4740437"/>
              <a:ext cx="280738" cy="268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173706" y="4712356"/>
              <a:ext cx="280738" cy="268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8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867527" y="4756472"/>
              <a:ext cx="280738" cy="268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12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618748" y="4836682"/>
              <a:ext cx="280738" cy="268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807242" y="5121430"/>
              <a:ext cx="280738" cy="268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18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168316" y="5081325"/>
              <a:ext cx="280738" cy="268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19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875030" y="3272589"/>
              <a:ext cx="929708" cy="4531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1: Ask for Reference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7047231" y="3749850"/>
              <a:ext cx="267970" cy="232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4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6754463" y="3709745"/>
              <a:ext cx="267970" cy="232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6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 Box 5"/>
            <p:cNvSpPr txBox="1">
              <a:spLocks noChangeArrowheads="1"/>
            </p:cNvSpPr>
            <p:nvPr/>
          </p:nvSpPr>
          <p:spPr bwMode="auto">
            <a:xfrm>
              <a:off x="2250643" y="3765892"/>
              <a:ext cx="267970" cy="232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9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7596672" y="3160295"/>
              <a:ext cx="929708" cy="4531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5: Object Activation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2848211" y="2450439"/>
              <a:ext cx="279999" cy="26869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10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>
              <a:off x="2856232" y="3673649"/>
              <a:ext cx="279999" cy="26869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11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 Box 5"/>
            <p:cNvSpPr txBox="1">
              <a:spLocks noChangeArrowheads="1"/>
            </p:cNvSpPr>
            <p:nvPr/>
          </p:nvSpPr>
          <p:spPr bwMode="auto">
            <a:xfrm>
              <a:off x="5872148" y="3753859"/>
              <a:ext cx="279999" cy="26869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14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 Box 5"/>
            <p:cNvSpPr txBox="1">
              <a:spLocks noChangeArrowheads="1"/>
            </p:cNvSpPr>
            <p:nvPr/>
          </p:nvSpPr>
          <p:spPr bwMode="auto">
            <a:xfrm>
              <a:off x="5807979" y="2691069"/>
              <a:ext cx="279999" cy="26869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15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00" name="Text Box 5"/>
            <p:cNvSpPr txBox="1">
              <a:spLocks noChangeArrowheads="1"/>
            </p:cNvSpPr>
            <p:nvPr/>
          </p:nvSpPr>
          <p:spPr bwMode="auto">
            <a:xfrm>
              <a:off x="6285232" y="2458458"/>
              <a:ext cx="279999" cy="26869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16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01" name="Text Box 5"/>
            <p:cNvSpPr txBox="1">
              <a:spLocks noChangeArrowheads="1"/>
            </p:cNvSpPr>
            <p:nvPr/>
          </p:nvSpPr>
          <p:spPr bwMode="auto">
            <a:xfrm>
              <a:off x="5571359" y="3681668"/>
              <a:ext cx="279999" cy="26869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17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3161034" y="3713752"/>
              <a:ext cx="279999" cy="26869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20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 Box 5"/>
            <p:cNvSpPr txBox="1">
              <a:spLocks noChangeArrowheads="1"/>
            </p:cNvSpPr>
            <p:nvPr/>
          </p:nvSpPr>
          <p:spPr bwMode="auto">
            <a:xfrm>
              <a:off x="3096867" y="2205794"/>
              <a:ext cx="279999" cy="26869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21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397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385011" y="1263316"/>
            <a:ext cx="8073189" cy="5053263"/>
            <a:chOff x="385011" y="1263316"/>
            <a:chExt cx="8073189" cy="5053263"/>
          </a:xfrm>
        </p:grpSpPr>
        <p:sp>
          <p:nvSpPr>
            <p:cNvPr id="97" name="Rectangle 96"/>
            <p:cNvSpPr/>
            <p:nvPr/>
          </p:nvSpPr>
          <p:spPr>
            <a:xfrm>
              <a:off x="385011" y="1263316"/>
              <a:ext cx="8073189" cy="5053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493295" y="1852863"/>
              <a:ext cx="1632285" cy="1651832"/>
              <a:chOff x="966536" y="4443663"/>
              <a:chExt cx="1632285" cy="1651832"/>
            </a:xfrm>
          </p:grpSpPr>
          <p:pic>
            <p:nvPicPr>
              <p:cNvPr id="91" name="Picture 2" descr="C:\Users\Christian\Documents\433-652\Images\1283226206_1 - Macbook Pro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294641" y="4799140"/>
                <a:ext cx="1219200" cy="1219200"/>
              </a:xfrm>
              <a:prstGeom prst="rect">
                <a:avLst/>
              </a:prstGeom>
              <a:noFill/>
            </p:spPr>
          </p:pic>
          <p:sp>
            <p:nvSpPr>
              <p:cNvPr id="92" name="Rounded Rectangle 91"/>
              <p:cNvSpPr/>
              <p:nvPr/>
            </p:nvSpPr>
            <p:spPr bwMode="auto">
              <a:xfrm>
                <a:off x="1452867" y="5776631"/>
                <a:ext cx="1145954" cy="31886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Application</a:t>
                </a:r>
              </a:p>
            </p:txBody>
          </p:sp>
          <p:sp>
            <p:nvSpPr>
              <p:cNvPr id="93" name="Rounded Rectangle 92"/>
              <p:cNvSpPr/>
              <p:nvPr/>
            </p:nvSpPr>
            <p:spPr bwMode="auto">
              <a:xfrm>
                <a:off x="986588" y="5082169"/>
                <a:ext cx="974559" cy="32001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WS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Client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966536" y="4443663"/>
                <a:ext cx="762002" cy="705852"/>
                <a:chOff x="906378" y="4467726"/>
                <a:chExt cx="762002" cy="705852"/>
              </a:xfrm>
            </p:grpSpPr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6378" y="4467726"/>
                  <a:ext cx="705852" cy="705852"/>
                </a:xfrm>
                <a:prstGeom prst="rect">
                  <a:avLst/>
                </a:prstGeom>
              </p:spPr>
            </p:pic>
            <p:pic>
              <p:nvPicPr>
                <p:cNvPr id="96" name="Picture 3" descr="C:\Users\csve\AppData\Local\Microsoft\Windows\Temporary Internet Files\Content.IE5\M512EYDP\MC900431526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1481" y="4760638"/>
                  <a:ext cx="396899" cy="396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6" name="Freeform 45"/>
            <p:cNvSpPr/>
            <p:nvPr/>
          </p:nvSpPr>
          <p:spPr>
            <a:xfrm>
              <a:off x="1978174" y="2589793"/>
              <a:ext cx="1685925" cy="828675"/>
            </a:xfrm>
            <a:custGeom>
              <a:avLst/>
              <a:gdLst>
                <a:gd name="connsiteX0" fmla="*/ 0 w 1514475"/>
                <a:gd name="connsiteY0" fmla="*/ 533400 h 749300"/>
                <a:gd name="connsiteX1" fmla="*/ 314325 w 1514475"/>
                <a:gd name="connsiteY1" fmla="*/ 647700 h 749300"/>
                <a:gd name="connsiteX2" fmla="*/ 904875 w 1514475"/>
                <a:gd name="connsiteY2" fmla="*/ 704850 h 749300"/>
                <a:gd name="connsiteX3" fmla="*/ 1181100 w 1514475"/>
                <a:gd name="connsiteY3" fmla="*/ 381000 h 749300"/>
                <a:gd name="connsiteX4" fmla="*/ 1209675 w 1514475"/>
                <a:gd name="connsiteY4" fmla="*/ 66675 h 749300"/>
                <a:gd name="connsiteX5" fmla="*/ 1514475 w 1514475"/>
                <a:gd name="connsiteY5" fmla="*/ 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4475" h="749300">
                  <a:moveTo>
                    <a:pt x="0" y="533400"/>
                  </a:moveTo>
                  <a:cubicBezTo>
                    <a:pt x="81756" y="576262"/>
                    <a:pt x="163513" y="619125"/>
                    <a:pt x="314325" y="647700"/>
                  </a:cubicBezTo>
                  <a:cubicBezTo>
                    <a:pt x="465138" y="676275"/>
                    <a:pt x="760413" y="749300"/>
                    <a:pt x="904875" y="704850"/>
                  </a:cubicBezTo>
                  <a:cubicBezTo>
                    <a:pt x="1049337" y="660400"/>
                    <a:pt x="1130300" y="487363"/>
                    <a:pt x="1181100" y="381000"/>
                  </a:cubicBezTo>
                  <a:cubicBezTo>
                    <a:pt x="1231900" y="274638"/>
                    <a:pt x="1154113" y="130175"/>
                    <a:pt x="1209675" y="66675"/>
                  </a:cubicBezTo>
                  <a:cubicBezTo>
                    <a:pt x="1265237" y="3175"/>
                    <a:pt x="1389856" y="1587"/>
                    <a:pt x="1514475" y="0"/>
                  </a:cubicBezTo>
                </a:path>
              </a:pathLst>
            </a:custGeom>
            <a:ln w="19050"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01999" y="2356431"/>
              <a:ext cx="1524000" cy="617538"/>
            </a:xfrm>
            <a:custGeom>
              <a:avLst/>
              <a:gdLst>
                <a:gd name="connsiteX0" fmla="*/ 1524000 w 1524000"/>
                <a:gd name="connsiteY0" fmla="*/ 157163 h 617538"/>
                <a:gd name="connsiteX1" fmla="*/ 1247775 w 1524000"/>
                <a:gd name="connsiteY1" fmla="*/ 100013 h 617538"/>
                <a:gd name="connsiteX2" fmla="*/ 981075 w 1524000"/>
                <a:gd name="connsiteY2" fmla="*/ 33338 h 617538"/>
                <a:gd name="connsiteX3" fmla="*/ 704850 w 1524000"/>
                <a:gd name="connsiteY3" fmla="*/ 300038 h 617538"/>
                <a:gd name="connsiteX4" fmla="*/ 409575 w 1524000"/>
                <a:gd name="connsiteY4" fmla="*/ 566738 h 617538"/>
                <a:gd name="connsiteX5" fmla="*/ 0 w 1524000"/>
                <a:gd name="connsiteY5" fmla="*/ 604838 h 61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0" h="617538">
                  <a:moveTo>
                    <a:pt x="1524000" y="157163"/>
                  </a:moveTo>
                  <a:cubicBezTo>
                    <a:pt x="1431131" y="138907"/>
                    <a:pt x="1338263" y="120651"/>
                    <a:pt x="1247775" y="100013"/>
                  </a:cubicBezTo>
                  <a:cubicBezTo>
                    <a:pt x="1157288" y="79376"/>
                    <a:pt x="1071563" y="0"/>
                    <a:pt x="981075" y="33338"/>
                  </a:cubicBezTo>
                  <a:cubicBezTo>
                    <a:pt x="890587" y="66676"/>
                    <a:pt x="800100" y="211138"/>
                    <a:pt x="704850" y="300038"/>
                  </a:cubicBezTo>
                  <a:cubicBezTo>
                    <a:pt x="609600" y="388938"/>
                    <a:pt x="527050" y="515938"/>
                    <a:pt x="409575" y="566738"/>
                  </a:cubicBezTo>
                  <a:cubicBezTo>
                    <a:pt x="292100" y="617538"/>
                    <a:pt x="146050" y="611188"/>
                    <a:pt x="0" y="604838"/>
                  </a:cubicBezTo>
                </a:path>
              </a:pathLst>
            </a:custGeom>
            <a:ln w="19050"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858860" y="3541291"/>
              <a:ext cx="1695450" cy="1176337"/>
            </a:xfrm>
            <a:custGeom>
              <a:avLst/>
              <a:gdLst>
                <a:gd name="connsiteX0" fmla="*/ 0 w 1695450"/>
                <a:gd name="connsiteY0" fmla="*/ 0 h 1176337"/>
                <a:gd name="connsiteX1" fmla="*/ 152400 w 1695450"/>
                <a:gd name="connsiteY1" fmla="*/ 285750 h 1176337"/>
                <a:gd name="connsiteX2" fmla="*/ 352425 w 1695450"/>
                <a:gd name="connsiteY2" fmla="*/ 723900 h 1176337"/>
                <a:gd name="connsiteX3" fmla="*/ 628650 w 1695450"/>
                <a:gd name="connsiteY3" fmla="*/ 1066800 h 1176337"/>
                <a:gd name="connsiteX4" fmla="*/ 1285875 w 1695450"/>
                <a:gd name="connsiteY4" fmla="*/ 1133475 h 1176337"/>
                <a:gd name="connsiteX5" fmla="*/ 1695450 w 1695450"/>
                <a:gd name="connsiteY5" fmla="*/ 809625 h 1176337"/>
                <a:gd name="connsiteX6" fmla="*/ 1695450 w 1695450"/>
                <a:gd name="connsiteY6" fmla="*/ 809625 h 11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450" h="1176337">
                  <a:moveTo>
                    <a:pt x="0" y="0"/>
                  </a:moveTo>
                  <a:cubicBezTo>
                    <a:pt x="46831" y="82550"/>
                    <a:pt x="93663" y="165100"/>
                    <a:pt x="152400" y="285750"/>
                  </a:cubicBezTo>
                  <a:cubicBezTo>
                    <a:pt x="211137" y="406400"/>
                    <a:pt x="273050" y="593725"/>
                    <a:pt x="352425" y="723900"/>
                  </a:cubicBezTo>
                  <a:cubicBezTo>
                    <a:pt x="431800" y="854075"/>
                    <a:pt x="473075" y="998538"/>
                    <a:pt x="628650" y="1066800"/>
                  </a:cubicBezTo>
                  <a:cubicBezTo>
                    <a:pt x="784225" y="1135062"/>
                    <a:pt x="1108075" y="1176337"/>
                    <a:pt x="1285875" y="1133475"/>
                  </a:cubicBezTo>
                  <a:cubicBezTo>
                    <a:pt x="1463675" y="1090613"/>
                    <a:pt x="1695450" y="809625"/>
                    <a:pt x="1695450" y="809625"/>
                  </a:cubicBezTo>
                  <a:lnTo>
                    <a:pt x="1695450" y="809625"/>
                  </a:lnTo>
                </a:path>
              </a:pathLst>
            </a:cu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99867" y="3129210"/>
              <a:ext cx="1800225" cy="781050"/>
            </a:xfrm>
            <a:custGeom>
              <a:avLst/>
              <a:gdLst>
                <a:gd name="connsiteX0" fmla="*/ 0 w 1800225"/>
                <a:gd name="connsiteY0" fmla="*/ 600075 h 781050"/>
                <a:gd name="connsiteX1" fmla="*/ 323850 w 1800225"/>
                <a:gd name="connsiteY1" fmla="*/ 514350 h 781050"/>
                <a:gd name="connsiteX2" fmla="*/ 733425 w 1800225"/>
                <a:gd name="connsiteY2" fmla="*/ 685800 h 781050"/>
                <a:gd name="connsiteX3" fmla="*/ 1285875 w 1800225"/>
                <a:gd name="connsiteY3" fmla="*/ 666750 h 781050"/>
                <a:gd name="connsiteX4" fmla="*/ 1800225 w 1800225"/>
                <a:gd name="connsiteY4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225" h="781050">
                  <a:moveTo>
                    <a:pt x="0" y="600075"/>
                  </a:moveTo>
                  <a:cubicBezTo>
                    <a:pt x="100806" y="550069"/>
                    <a:pt x="201613" y="500063"/>
                    <a:pt x="323850" y="514350"/>
                  </a:cubicBezTo>
                  <a:cubicBezTo>
                    <a:pt x="446088" y="528638"/>
                    <a:pt x="573088" y="660400"/>
                    <a:pt x="733425" y="685800"/>
                  </a:cubicBezTo>
                  <a:cubicBezTo>
                    <a:pt x="893762" y="711200"/>
                    <a:pt x="1108075" y="781050"/>
                    <a:pt x="1285875" y="666750"/>
                  </a:cubicBezTo>
                  <a:cubicBezTo>
                    <a:pt x="1463675" y="552450"/>
                    <a:pt x="1631950" y="276225"/>
                    <a:pt x="1800225" y="0"/>
                  </a:cubicBezTo>
                </a:path>
              </a:pathLst>
            </a:custGeom>
            <a:ln w="19050"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 rot="2893439">
              <a:off x="1881749" y="4222267"/>
              <a:ext cx="930408" cy="30325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 sz="1600">
                  <a:solidFill>
                    <a:srgbClr val="0070C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dirty="0">
                  <a:solidFill>
                    <a:srgbClr val="000000"/>
                  </a:solidFill>
                </a:rPr>
                <a:t>Invocation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820635" y="2721892"/>
              <a:ext cx="1914525" cy="814387"/>
            </a:xfrm>
            <a:custGeom>
              <a:avLst/>
              <a:gdLst>
                <a:gd name="connsiteX0" fmla="*/ 1914525 w 1914525"/>
                <a:gd name="connsiteY0" fmla="*/ 42862 h 814387"/>
                <a:gd name="connsiteX1" fmla="*/ 1457325 w 1914525"/>
                <a:gd name="connsiteY1" fmla="*/ 23812 h 814387"/>
                <a:gd name="connsiteX2" fmla="*/ 828675 w 1914525"/>
                <a:gd name="connsiteY2" fmla="*/ 185737 h 814387"/>
                <a:gd name="connsiteX3" fmla="*/ 285750 w 1914525"/>
                <a:gd name="connsiteY3" fmla="*/ 528637 h 814387"/>
                <a:gd name="connsiteX4" fmla="*/ 0 w 1914525"/>
                <a:gd name="connsiteY4" fmla="*/ 814387 h 814387"/>
                <a:gd name="connsiteX5" fmla="*/ 0 w 1914525"/>
                <a:gd name="connsiteY5" fmla="*/ 814387 h 814387"/>
                <a:gd name="connsiteX6" fmla="*/ 0 w 1914525"/>
                <a:gd name="connsiteY6" fmla="*/ 814387 h 81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525" h="814387">
                  <a:moveTo>
                    <a:pt x="1914525" y="42862"/>
                  </a:moveTo>
                  <a:cubicBezTo>
                    <a:pt x="1776412" y="21431"/>
                    <a:pt x="1638300" y="0"/>
                    <a:pt x="1457325" y="23812"/>
                  </a:cubicBezTo>
                  <a:cubicBezTo>
                    <a:pt x="1276350" y="47625"/>
                    <a:pt x="1023938" y="101600"/>
                    <a:pt x="828675" y="185737"/>
                  </a:cubicBezTo>
                  <a:cubicBezTo>
                    <a:pt x="633413" y="269875"/>
                    <a:pt x="423863" y="423862"/>
                    <a:pt x="285750" y="528637"/>
                  </a:cubicBezTo>
                  <a:cubicBezTo>
                    <a:pt x="147638" y="633412"/>
                    <a:pt x="0" y="814387"/>
                    <a:pt x="0" y="814387"/>
                  </a:cubicBezTo>
                  <a:lnTo>
                    <a:pt x="0" y="814387"/>
                  </a:lnTo>
                  <a:lnTo>
                    <a:pt x="0" y="814387"/>
                  </a:lnTo>
                </a:path>
              </a:pathLst>
            </a:cu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652821" y="3027443"/>
              <a:ext cx="1866900" cy="1058862"/>
            </a:xfrm>
            <a:custGeom>
              <a:avLst/>
              <a:gdLst>
                <a:gd name="connsiteX0" fmla="*/ 1866900 w 1866900"/>
                <a:gd name="connsiteY0" fmla="*/ 857250 h 1058862"/>
                <a:gd name="connsiteX1" fmla="*/ 1647825 w 1866900"/>
                <a:gd name="connsiteY1" fmla="*/ 1019175 h 1058862"/>
                <a:gd name="connsiteX2" fmla="*/ 1095375 w 1866900"/>
                <a:gd name="connsiteY2" fmla="*/ 962025 h 1058862"/>
                <a:gd name="connsiteX3" fmla="*/ 561975 w 1866900"/>
                <a:gd name="connsiteY3" fmla="*/ 438150 h 1058862"/>
                <a:gd name="connsiteX4" fmla="*/ 0 w 1866900"/>
                <a:gd name="connsiteY4" fmla="*/ 0 h 1058862"/>
                <a:gd name="connsiteX5" fmla="*/ 0 w 1866900"/>
                <a:gd name="connsiteY5" fmla="*/ 0 h 105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900" h="1058862">
                  <a:moveTo>
                    <a:pt x="1866900" y="857250"/>
                  </a:moveTo>
                  <a:cubicBezTo>
                    <a:pt x="1821656" y="929481"/>
                    <a:pt x="1776412" y="1001713"/>
                    <a:pt x="1647825" y="1019175"/>
                  </a:cubicBezTo>
                  <a:cubicBezTo>
                    <a:pt x="1519238" y="1036637"/>
                    <a:pt x="1276350" y="1058862"/>
                    <a:pt x="1095375" y="962025"/>
                  </a:cubicBezTo>
                  <a:cubicBezTo>
                    <a:pt x="914400" y="865188"/>
                    <a:pt x="744538" y="598488"/>
                    <a:pt x="561975" y="438150"/>
                  </a:cubicBezTo>
                  <a:cubicBezTo>
                    <a:pt x="379412" y="277812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045809" y="3312694"/>
              <a:ext cx="2665351" cy="1680412"/>
              <a:chOff x="2937525" y="3360821"/>
              <a:chExt cx="2665351" cy="1680412"/>
            </a:xfrm>
          </p:grpSpPr>
          <p:sp>
            <p:nvSpPr>
              <p:cNvPr id="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937525" y="3562828"/>
                <a:ext cx="2062598" cy="1031216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786378" y="3620488"/>
                <a:ext cx="1511698" cy="75578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009" y="3360821"/>
                <a:ext cx="1680412" cy="1680412"/>
              </a:xfrm>
              <a:prstGeom prst="rect">
                <a:avLst/>
              </a:prstGeom>
            </p:spPr>
          </p:pic>
          <p:sp>
            <p:nvSpPr>
              <p:cNvPr id="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91178" y="4081698"/>
                <a:ext cx="1511698" cy="75578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12610" y="4113783"/>
                <a:ext cx="833748" cy="41684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 rot="20855229">
              <a:off x="2545124" y="3150433"/>
              <a:ext cx="680288" cy="30325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 sz="1600">
                  <a:solidFill>
                    <a:srgbClr val="0070C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dirty="0" smtClean="0">
                  <a:solidFill>
                    <a:srgbClr val="000000"/>
                  </a:solidFill>
                </a:rPr>
                <a:t>Query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 Box 6"/>
            <p:cNvSpPr txBox="1">
              <a:spLocks noChangeArrowheads="1"/>
            </p:cNvSpPr>
            <p:nvPr/>
          </p:nvSpPr>
          <p:spPr bwMode="auto">
            <a:xfrm rot="19802990">
              <a:off x="2286842" y="2375833"/>
              <a:ext cx="1006998" cy="4357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 sz="1600">
                  <a:solidFill>
                    <a:srgbClr val="0070C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dirty="0" smtClean="0">
                  <a:solidFill>
                    <a:srgbClr val="000000"/>
                  </a:solidFill>
                </a:rPr>
                <a:t>Response (WSDL)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343092" y="1387642"/>
              <a:ext cx="2151329" cy="1365078"/>
              <a:chOff x="3222777" y="1435769"/>
              <a:chExt cx="2151329" cy="136507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222777" y="2137098"/>
                <a:ext cx="1831972" cy="4241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3410826" y="1937084"/>
                <a:ext cx="1040858" cy="48126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91440" rtlCol="0" anchor="ctr"/>
              <a:lstStyle/>
              <a:p>
                <a:pPr algn="r"/>
                <a:r>
                  <a:rPr lang="en-US" sz="1400" dirty="0">
                    <a:solidFill>
                      <a:srgbClr val="000000"/>
                    </a:solidFill>
                  </a:rPr>
                  <a:t>Web</a:t>
                </a:r>
              </a:p>
              <a:p>
                <a:pPr algn="r"/>
                <a:r>
                  <a:rPr lang="en-US" sz="1400" dirty="0">
                    <a:solidFill>
                      <a:srgbClr val="000000"/>
                    </a:solidFill>
                  </a:rPr>
                  <a:t>Server</a:t>
                </a:r>
              </a:p>
            </p:txBody>
          </p:sp>
          <p:pic>
            <p:nvPicPr>
              <p:cNvPr id="32" name="Picture 20" descr="C:\Documents and Settings\Administrator\Local Settings\Temporary Internet Files\Content.IE5\AD85KTOH\MC900435242[2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3349749" y="1553380"/>
                <a:ext cx="559264" cy="1123756"/>
              </a:xfrm>
              <a:prstGeom prst="rect">
                <a:avLst/>
              </a:prstGeom>
              <a:noFill/>
            </p:spPr>
          </p:pic>
          <p:sp>
            <p:nvSpPr>
              <p:cNvPr id="30" name="Rounded Rectangle 29"/>
              <p:cNvSpPr/>
              <p:nvPr/>
            </p:nvSpPr>
            <p:spPr bwMode="auto">
              <a:xfrm>
                <a:off x="3812989" y="2490537"/>
                <a:ext cx="1228243" cy="31031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UDDI Registry</a:t>
                </a:r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8329">
                <a:off x="4235116" y="1536033"/>
                <a:ext cx="677778" cy="677778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8329">
                <a:off x="4447675" y="1435769"/>
                <a:ext cx="677778" cy="67777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8329">
                <a:off x="4696328" y="1479884"/>
                <a:ext cx="677778" cy="677778"/>
              </a:xfrm>
              <a:prstGeom prst="rect">
                <a:avLst/>
              </a:prstGeom>
            </p:spPr>
          </p:pic>
          <p:sp>
            <p:nvSpPr>
              <p:cNvPr id="72" name="Rounded Rectangle 71"/>
              <p:cNvSpPr/>
              <p:nvPr/>
            </p:nvSpPr>
            <p:spPr bwMode="auto">
              <a:xfrm>
                <a:off x="4598621" y="1921043"/>
                <a:ext cx="743400" cy="292768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WSDL(s)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794526" y="1407695"/>
              <a:ext cx="2451097" cy="2024375"/>
              <a:chOff x="5794526" y="1407695"/>
              <a:chExt cx="2451097" cy="202437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794526" y="2504069"/>
                <a:ext cx="2451097" cy="75247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6088890" y="2579359"/>
                <a:ext cx="1118026" cy="50800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91440" rtlCol="0" anchor="ctr"/>
              <a:lstStyle/>
              <a:p>
                <a:pPr algn="r"/>
                <a:r>
                  <a:rPr lang="en-US" sz="1400" dirty="0">
                    <a:solidFill>
                      <a:srgbClr val="000000"/>
                    </a:solidFill>
                  </a:rPr>
                  <a:t>Web</a:t>
                </a:r>
              </a:p>
              <a:p>
                <a:pPr algn="r"/>
                <a:r>
                  <a:rPr lang="en-US" sz="1400" dirty="0">
                    <a:solidFill>
                      <a:srgbClr val="000000"/>
                    </a:solidFill>
                  </a:rPr>
                  <a:t>Server</a:t>
                </a:r>
              </a:p>
            </p:txBody>
          </p:sp>
          <p:pic>
            <p:nvPicPr>
              <p:cNvPr id="17" name="Picture 20" descr="C:\Documents and Settings\Administrator\Local Settings\Temporary Internet Files\Content.IE5\AD85KTOH\MC900435242[2]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5931047" y="1839129"/>
                <a:ext cx="748270" cy="1592941"/>
              </a:xfrm>
              <a:prstGeom prst="rect">
                <a:avLst/>
              </a:prstGeom>
              <a:no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673" y="2129590"/>
                <a:ext cx="970548" cy="970548"/>
              </a:xfrm>
              <a:prstGeom prst="rect">
                <a:avLst/>
              </a:prstGeom>
            </p:spPr>
          </p:pic>
          <p:sp>
            <p:nvSpPr>
              <p:cNvPr id="70" name="Rounded Rectangle 69"/>
              <p:cNvSpPr/>
              <p:nvPr/>
            </p:nvSpPr>
            <p:spPr bwMode="auto">
              <a:xfrm>
                <a:off x="7562401" y="2562727"/>
                <a:ext cx="655168" cy="272716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WSDL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6932748" y="1407695"/>
                <a:ext cx="1188567" cy="762999"/>
                <a:chOff x="6944780" y="1407695"/>
                <a:chExt cx="1188567" cy="762999"/>
              </a:xfrm>
            </p:grpSpPr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6944780" y="1852863"/>
                  <a:ext cx="1188567" cy="317831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</a:rPr>
                    <a:t>Web Service</a:t>
                  </a:r>
                </a:p>
              </p:txBody>
            </p:sp>
            <p:pic>
              <p:nvPicPr>
                <p:cNvPr id="3074" name="Picture 2" descr="C:\Users\csve\AppData\Local\Microsoft\Windows\Temporary Internet Files\Content.IE5\M512EYDP\MC900438062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82853" y="1407695"/>
                  <a:ext cx="589547" cy="5895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5" name="Picture 3" descr="C:\Users\csve\AppData\Local\Microsoft\Windows\Temporary Internet Files\Content.IE5\M512EYDP\MC900431526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31912" y="1540185"/>
                  <a:ext cx="396899" cy="396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8" name="Group 77"/>
            <p:cNvGrpSpPr/>
            <p:nvPr/>
          </p:nvGrpSpPr>
          <p:grpSpPr>
            <a:xfrm>
              <a:off x="5089359" y="3858126"/>
              <a:ext cx="2418346" cy="2265947"/>
              <a:chOff x="5690938" y="4531895"/>
              <a:chExt cx="2418346" cy="226594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690938" y="5580644"/>
                <a:ext cx="2418346" cy="75247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6087376" y="6059430"/>
                <a:ext cx="1372204" cy="353335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91440" rtlCol="0" anchor="ctr"/>
              <a:lstStyle/>
              <a:p>
                <a:pPr algn="r"/>
                <a:r>
                  <a:rPr lang="en-US" sz="1400" dirty="0">
                    <a:solidFill>
                      <a:srgbClr val="000000"/>
                    </a:solidFill>
                  </a:rPr>
                  <a:t>Application</a:t>
                </a:r>
              </a:p>
            </p:txBody>
          </p:sp>
          <p:pic>
            <p:nvPicPr>
              <p:cNvPr id="25" name="Picture 20" descr="C:\Documents and Settings\Administrator\Local Settings\Temporary Internet Files\Content.IE5\AD85KTOH\MC900435242[2]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5920006" y="5204901"/>
                <a:ext cx="781583" cy="1592941"/>
              </a:xfrm>
              <a:prstGeom prst="rect">
                <a:avLst/>
              </a:prstGeom>
              <a:no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030" y="5237748"/>
                <a:ext cx="970548" cy="970548"/>
              </a:xfrm>
              <a:prstGeom prst="rect">
                <a:avLst/>
              </a:prstGeom>
            </p:spPr>
          </p:pic>
          <p:sp>
            <p:nvSpPr>
              <p:cNvPr id="68" name="Rounded Rectangle 67"/>
              <p:cNvSpPr/>
              <p:nvPr/>
            </p:nvSpPr>
            <p:spPr bwMode="auto">
              <a:xfrm>
                <a:off x="7321770" y="5586663"/>
                <a:ext cx="655168" cy="272716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WSDL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6784346" y="4531895"/>
                <a:ext cx="1188567" cy="762999"/>
                <a:chOff x="6607884" y="1407695"/>
                <a:chExt cx="1188567" cy="762999"/>
              </a:xfrm>
            </p:grpSpPr>
            <p:sp>
              <p:nvSpPr>
                <p:cNvPr id="81" name="Rounded Rectangle 80"/>
                <p:cNvSpPr/>
                <p:nvPr/>
              </p:nvSpPr>
              <p:spPr bwMode="auto">
                <a:xfrm>
                  <a:off x="6607884" y="1852863"/>
                  <a:ext cx="1188567" cy="317831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</a:rPr>
                    <a:t>Web Service</a:t>
                  </a:r>
                </a:p>
              </p:txBody>
            </p:sp>
            <p:pic>
              <p:nvPicPr>
                <p:cNvPr id="82" name="Picture 2" descr="C:\Users\csve\AppData\Local\Microsoft\Windows\Temporary Internet Files\Content.IE5\M512EYDP\MC900438062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5957" y="1407695"/>
                  <a:ext cx="589547" cy="5895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3" descr="C:\Users\csve\AppData\Local\Microsoft\Windows\Temporary Internet Files\Content.IE5\M512EYDP\MC900431526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95016" y="1540185"/>
                  <a:ext cx="396899" cy="396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7" name="Group 86"/>
            <p:cNvGrpSpPr/>
            <p:nvPr/>
          </p:nvGrpSpPr>
          <p:grpSpPr>
            <a:xfrm>
              <a:off x="966536" y="4443663"/>
              <a:ext cx="1632285" cy="1651832"/>
              <a:chOff x="966536" y="4443663"/>
              <a:chExt cx="1632285" cy="1651832"/>
            </a:xfrm>
          </p:grpSpPr>
          <p:pic>
            <p:nvPicPr>
              <p:cNvPr id="43" name="Picture 2" descr="C:\Users\Christian\Documents\433-652\Images\1283226206_1 - Macbook Pro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294641" y="4799140"/>
                <a:ext cx="1219200" cy="1219200"/>
              </a:xfrm>
              <a:prstGeom prst="rect">
                <a:avLst/>
              </a:prstGeom>
              <a:noFill/>
            </p:spPr>
          </p:pic>
          <p:sp>
            <p:nvSpPr>
              <p:cNvPr id="44" name="Rounded Rectangle 43"/>
              <p:cNvSpPr/>
              <p:nvPr/>
            </p:nvSpPr>
            <p:spPr bwMode="auto">
              <a:xfrm>
                <a:off x="1452867" y="5776631"/>
                <a:ext cx="1145954" cy="31886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Application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 bwMode="auto">
              <a:xfrm>
                <a:off x="986588" y="5082169"/>
                <a:ext cx="974559" cy="32001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WS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Client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966536" y="4443663"/>
                <a:ext cx="762002" cy="705852"/>
                <a:chOff x="906378" y="4467726"/>
                <a:chExt cx="762002" cy="705852"/>
              </a:xfrm>
            </p:grpSpPr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6378" y="4467726"/>
                  <a:ext cx="705852" cy="705852"/>
                </a:xfrm>
                <a:prstGeom prst="rect">
                  <a:avLst/>
                </a:prstGeom>
              </p:spPr>
            </p:pic>
            <p:pic>
              <p:nvPicPr>
                <p:cNvPr id="86" name="Picture 3" descr="C:\Users\csve\AppData\Local\Microsoft\Windows\Temporary Internet Files\Content.IE5\M512EYDP\MC900431526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1481" y="4760638"/>
                  <a:ext cx="396899" cy="396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="" xmlns:p14="http://schemas.microsoft.com/office/powerpoint/2010/main" val="35099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 technology Stack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21895" y="2430379"/>
            <a:ext cx="7279105" cy="3693695"/>
            <a:chOff x="721895" y="2430379"/>
            <a:chExt cx="7279105" cy="3693695"/>
          </a:xfrm>
        </p:grpSpPr>
        <p:sp>
          <p:nvSpPr>
            <p:cNvPr id="35" name="Rectangle 34"/>
            <p:cNvSpPr/>
            <p:nvPr/>
          </p:nvSpPr>
          <p:spPr>
            <a:xfrm>
              <a:off x="721895" y="2430379"/>
              <a:ext cx="7279105" cy="3693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97995" y="2644139"/>
              <a:ext cx="4192269" cy="3289935"/>
              <a:chOff x="3663952" y="2644139"/>
              <a:chExt cx="4192269" cy="328993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663952" y="2647949"/>
                <a:ext cx="2955923" cy="3286125"/>
              </a:xfrm>
              <a:prstGeom prst="roundRect">
                <a:avLst>
                  <a:gd name="adj" fmla="val 5711"/>
                </a:avLst>
              </a:prstGeom>
              <a:solidFill>
                <a:srgbClr val="FFFFFF">
                  <a:alpha val="3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3752850" y="3116179"/>
                <a:ext cx="2770548" cy="2695653"/>
              </a:xfrm>
              <a:prstGeom prst="roundRect">
                <a:avLst>
                  <a:gd name="adj" fmla="val 5711"/>
                </a:avLst>
              </a:prstGeom>
              <a:solidFill>
                <a:srgbClr val="FFFFFF">
                  <a:alpha val="3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914775" y="2764155"/>
                <a:ext cx="2486025" cy="405785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488" tIns="44450" rIns="90488" bIns="44450">
                <a:spAutoFit/>
              </a:bodyPr>
              <a:lstStyle/>
              <a:p>
                <a:pPr marL="285750"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Web Service Flow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3943350" y="3220852"/>
                <a:ext cx="2434354" cy="405785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488" tIns="44450" rIns="90488" bIns="44450">
                <a:spAutoFit/>
              </a:bodyPr>
              <a:lstStyle/>
              <a:p>
                <a:pPr marL="285750"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Service Discovery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848100" y="4086225"/>
                <a:ext cx="2581275" cy="1588460"/>
              </a:xfrm>
              <a:prstGeom prst="roundRect">
                <a:avLst>
                  <a:gd name="adj" fmla="val 5711"/>
                </a:avLst>
              </a:prstGeom>
              <a:solidFill>
                <a:srgbClr val="FFFFFF">
                  <a:alpha val="3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3933825" y="4167406"/>
                <a:ext cx="2438400" cy="436979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488" tIns="44450" rIns="90488" bIns="44450" anchor="ctr">
                <a:noAutofit/>
              </a:bodyPr>
              <a:lstStyle/>
              <a:p>
                <a:pPr marL="285750"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Service Description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3924300" y="4667250"/>
                <a:ext cx="2438400" cy="447675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488" tIns="44450" rIns="90488" bIns="44450" anchor="ctr">
                <a:noAutofit/>
              </a:bodyPr>
              <a:lstStyle/>
              <a:p>
                <a:pPr marL="285750"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XML-based Messaging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924300" y="5166360"/>
                <a:ext cx="2438400" cy="443865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488" tIns="44450" rIns="90488" bIns="44450" anchor="ctr">
                <a:noAutofit/>
              </a:bodyPr>
              <a:lstStyle/>
              <a:p>
                <a:pPr marL="285750"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Network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5647374" y="3723320"/>
                <a:ext cx="2508885" cy="350523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488" tIns="44450" rIns="90488" bIns="44450" anchor="ctr">
                <a:noAutofit/>
              </a:bodyPr>
              <a:lstStyle/>
              <a:p>
                <a:pPr marL="2857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Security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3933825" y="3669030"/>
                <a:ext cx="2434354" cy="405785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488" tIns="44450" rIns="90488" bIns="44450">
                <a:spAutoFit/>
              </a:bodyPr>
              <a:lstStyle/>
              <a:p>
                <a:pPr marL="285750"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Service Publication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6426519" y="3732848"/>
                <a:ext cx="2508885" cy="350518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488" tIns="44450" rIns="90488" bIns="44450" anchor="ctr">
                <a:noAutofit/>
              </a:bodyPr>
              <a:lstStyle/>
              <a:p>
                <a:pPr marL="2857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Quality of Service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6035995" y="3732848"/>
                <a:ext cx="2508885" cy="350518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488" tIns="44450" rIns="90488" bIns="44450" anchor="ctr">
                <a:noAutofit/>
              </a:bodyPr>
              <a:lstStyle/>
              <a:p>
                <a:pPr marL="2857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Management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68624" y="4205967"/>
              <a:ext cx="1351644" cy="346983"/>
              <a:chOff x="2734581" y="4205967"/>
              <a:chExt cx="1351644" cy="346983"/>
            </a:xfr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734581" y="4205967"/>
                <a:ext cx="656319" cy="346983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CC99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WSDL</a:t>
                </a:r>
                <a:endParaRPr lang="en-US" sz="1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3387273" y="4371975"/>
                <a:ext cx="698952" cy="341"/>
              </a:xfrm>
              <a:prstGeom prst="straightConnector1">
                <a:avLst/>
              </a:prstGeom>
              <a:grpFill/>
              <a:ln w="19050">
                <a:solidFill>
                  <a:srgbClr val="CC9900"/>
                </a:solidFill>
                <a:prstDash val="soli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2568624" y="4710792"/>
              <a:ext cx="1351644" cy="346983"/>
              <a:chOff x="2734581" y="4710792"/>
              <a:chExt cx="1351644" cy="346983"/>
            </a:xfr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2734581" y="4710792"/>
                <a:ext cx="656319" cy="346983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CC99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SOAP</a:t>
                </a:r>
                <a:endParaRPr lang="en-US" sz="1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3387273" y="4876800"/>
                <a:ext cx="698952" cy="341"/>
              </a:xfrm>
              <a:prstGeom prst="straightConnector1">
                <a:avLst/>
              </a:prstGeom>
              <a:grpFill/>
              <a:ln w="19050">
                <a:solidFill>
                  <a:srgbClr val="CC9900"/>
                </a:solidFill>
                <a:prstDash val="soli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929418" y="5234667"/>
              <a:ext cx="3000375" cy="346983"/>
              <a:chOff x="1095375" y="5234667"/>
              <a:chExt cx="3000375" cy="346983"/>
            </a:xfr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1095375" y="5234667"/>
                <a:ext cx="2295526" cy="346983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CC99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HTTP, </a:t>
                </a:r>
                <a:r>
                  <a:rPr lang="en-US" sz="1200" dirty="0" err="1" smtClean="0">
                    <a:solidFill>
                      <a:srgbClr val="000000"/>
                    </a:solidFill>
                    <a:cs typeface="Times New Roman" pitchFamily="18" charset="0"/>
                  </a:rPr>
                  <a:t>FTP,e</a:t>
                </a:r>
                <a:r>
                  <a:rPr lang="en-US" sz="1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-mail, MQ, IIOP, ….</a:t>
                </a:r>
                <a:endParaRPr lang="en-US" sz="1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3396798" y="5410200"/>
                <a:ext cx="698952" cy="341"/>
              </a:xfrm>
              <a:prstGeom prst="straightConnector1">
                <a:avLst/>
              </a:prstGeom>
              <a:grpFill/>
              <a:ln w="19050">
                <a:solidFill>
                  <a:srgbClr val="CC9900"/>
                </a:solidFill>
                <a:prstDash val="soli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0017" y="3672567"/>
              <a:ext cx="2009776" cy="346983"/>
              <a:chOff x="2085974" y="3701142"/>
              <a:chExt cx="2009776" cy="346983"/>
            </a:xfr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2085974" y="3701142"/>
                <a:ext cx="1314451" cy="346983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CC99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Direct </a:t>
                </a:r>
                <a:r>
                  <a:rPr lang="en-US" sz="1200" dirty="0" smtClean="0">
                    <a:solidFill>
                      <a:srgbClr val="000000"/>
                    </a:solidFill>
                    <a:cs typeface="Times New Roman" pitchFamily="18" charset="0"/>
                    <a:sym typeface="Wingdings" pitchFamily="2" charset="2"/>
                  </a:rPr>
                  <a:t> UDDI</a:t>
                </a:r>
                <a:endParaRPr lang="en-US" sz="1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396798" y="3867150"/>
                <a:ext cx="698952" cy="341"/>
              </a:xfrm>
              <a:prstGeom prst="straightConnector1">
                <a:avLst/>
              </a:prstGeom>
              <a:grpFill/>
              <a:ln w="19050">
                <a:solidFill>
                  <a:srgbClr val="CC9900"/>
                </a:solidFill>
                <a:prstDash val="soli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1939066" y="3224389"/>
              <a:ext cx="2019302" cy="346983"/>
              <a:chOff x="2105023" y="3272517"/>
              <a:chExt cx="2019302" cy="346983"/>
            </a:xfr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2105023" y="3272517"/>
                <a:ext cx="1314451" cy="346983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CC99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Static </a:t>
                </a:r>
                <a:r>
                  <a:rPr lang="en-US" sz="1200" dirty="0" smtClean="0">
                    <a:solidFill>
                      <a:srgbClr val="000000"/>
                    </a:solidFill>
                    <a:cs typeface="Times New Roman" pitchFamily="18" charset="0"/>
                    <a:sym typeface="Wingdings" pitchFamily="2" charset="2"/>
                  </a:rPr>
                  <a:t> UDDI</a:t>
                </a:r>
                <a:endParaRPr lang="en-US" sz="1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425373" y="3448050"/>
                <a:ext cx="698952" cy="341"/>
              </a:xfrm>
              <a:prstGeom prst="straightConnector1">
                <a:avLst/>
              </a:prstGeom>
              <a:grpFill/>
              <a:ln w="19050">
                <a:solidFill>
                  <a:srgbClr val="CC9900"/>
                </a:solidFill>
                <a:prstDash val="soli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568624" y="2758167"/>
              <a:ext cx="1361169" cy="346983"/>
              <a:chOff x="2734581" y="2758167"/>
              <a:chExt cx="1361169" cy="346983"/>
            </a:xfr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</p:grpSpPr>
          <p:sp>
            <p:nvSpPr>
              <p:cNvPr id="33" name="Rounded Rectangle 32"/>
              <p:cNvSpPr/>
              <p:nvPr/>
            </p:nvSpPr>
            <p:spPr bwMode="auto">
              <a:xfrm>
                <a:off x="2734581" y="2758167"/>
                <a:ext cx="656319" cy="346983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CC99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WSFL</a:t>
                </a:r>
                <a:endParaRPr lang="en-US" sz="1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V="1">
                <a:off x="3396798" y="2924175"/>
                <a:ext cx="698952" cy="341"/>
              </a:xfrm>
              <a:prstGeom prst="straightConnector1">
                <a:avLst/>
              </a:prstGeom>
              <a:grpFill/>
              <a:ln w="19050">
                <a:solidFill>
                  <a:srgbClr val="CC9900"/>
                </a:solidFill>
                <a:prstDash val="soli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7477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1 - Introduction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626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8916" y="1515979"/>
            <a:ext cx="8470231" cy="45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5168" y="3092115"/>
            <a:ext cx="8229600" cy="2803359"/>
          </a:xfrm>
          <a:prstGeom prst="roundRect">
            <a:avLst>
              <a:gd name="adj" fmla="val 1965"/>
            </a:avLst>
          </a:prstGeom>
          <a:solidFill>
            <a:schemeClr val="bg1">
              <a:lumMod val="95000"/>
              <a:alpha val="16000"/>
            </a:schemeClr>
          </a:solidFill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1421" y="3765885"/>
            <a:ext cx="8061158" cy="348916"/>
          </a:xfrm>
          <a:prstGeom prst="roundRect">
            <a:avLst>
              <a:gd name="adj" fmla="val 26103"/>
            </a:avLst>
          </a:prstGeom>
          <a:solidFill>
            <a:schemeClr val="bg1">
              <a:lumMod val="85000"/>
              <a:alpha val="16000"/>
            </a:schemeClr>
          </a:solidFill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Messages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23694" y="2923673"/>
            <a:ext cx="1005890" cy="33689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Envelope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9437" y="4219085"/>
            <a:ext cx="8029079" cy="1243252"/>
          </a:xfrm>
          <a:prstGeom prst="roundRect">
            <a:avLst>
              <a:gd name="adj" fmla="val 10619"/>
            </a:avLst>
          </a:prstGeom>
          <a:solidFill>
            <a:schemeClr val="bg1">
              <a:lumMod val="85000"/>
              <a:alpha val="16000"/>
            </a:schemeClr>
          </a:solidFill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3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POST 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InStock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HTTP/1.1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Host: www.stocks.com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Content-Type: application/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soap+xml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 charset=utf-8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Content-Length: &lt;Size&gt;</a:t>
            </a: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&lt;?xml version=“1.0”&gt;</a:t>
            </a:r>
          </a:p>
          <a:p>
            <a:pPr marL="0" indent="0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soap:Envelope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xmlns:soap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=“http//www.w3.org/2001/12/soap-envelope”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soap:encondingStyle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http//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www.w3.org/2001/12/soap-encoding”&gt;</a:t>
            </a:r>
          </a:p>
          <a:p>
            <a:pPr marL="0" indent="0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soap:Header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&gt;&lt;/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soap:Header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soap:Body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xmlns:m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=http://www.stocks.org/stock&gt;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m:GetStockPrice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m:StockName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&gt;IBM&lt;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m:StockName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&lt;/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m:GetStockPrice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soap:Body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soap:Envelope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59379" y="3617496"/>
            <a:ext cx="2526632" cy="33689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Header: Metadata &amp; Assertions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55368" y="5273843"/>
            <a:ext cx="2526632" cy="33689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Body: Method Call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3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8916" y="1515979"/>
            <a:ext cx="8470231" cy="45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5168" y="3092115"/>
            <a:ext cx="8229600" cy="2803359"/>
          </a:xfrm>
          <a:prstGeom prst="roundRect">
            <a:avLst>
              <a:gd name="adj" fmla="val 1965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1421" y="3765885"/>
            <a:ext cx="8061158" cy="348916"/>
          </a:xfrm>
          <a:prstGeom prst="roundRect">
            <a:avLst>
              <a:gd name="adj" fmla="val 26103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Messages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23694" y="2923673"/>
            <a:ext cx="1005890" cy="33689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Envelope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9437" y="4219085"/>
            <a:ext cx="8029079" cy="1243252"/>
          </a:xfrm>
          <a:prstGeom prst="roundRect">
            <a:avLst>
              <a:gd name="adj" fmla="val 1061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3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POST 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InStock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HTTP/1.1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Host: www.stocks.com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Content-Type: application/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soap+xml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 charset=utf-8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Content-Length: &lt;Size&gt;</a:t>
            </a: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&lt;?xml version=“1.0”&gt;</a:t>
            </a:r>
          </a:p>
          <a:p>
            <a:pPr marL="0" indent="0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soap:Envelope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xmlns:soap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=“http//www.w3.org/2001/12/soap-envelope”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soap:encondingStyle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http//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www.w3.org/2001/12/soap-encoding”&gt;</a:t>
            </a:r>
          </a:p>
          <a:p>
            <a:pPr marL="0" indent="0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soap:Header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&gt;&lt;/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soap:Header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soap:Body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xmlns:m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=http://www.stocks.org/stock&gt;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m:GetStockPriceResponse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m:Price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&gt;34.5&lt;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m:Price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&lt;/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m:GetStockPriceResponse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soap:Body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soap:Envelope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59379" y="3617496"/>
            <a:ext cx="2526632" cy="33689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Header: Metadata &amp; Assertions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55368" y="5273843"/>
            <a:ext cx="2526632" cy="33689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Body: Execution Result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3 – </a:t>
            </a:r>
            <a:r>
              <a:rPr lang="en-US" dirty="0" err="1" smtClean="0"/>
              <a:t>Virtualisation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767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1212113" y="829343"/>
            <a:ext cx="6647650" cy="5115194"/>
            <a:chOff x="1212113" y="829343"/>
            <a:chExt cx="6647650" cy="5115194"/>
          </a:xfrm>
        </p:grpSpPr>
        <p:sp>
          <p:nvSpPr>
            <p:cNvPr id="100" name="Rectangle 99"/>
            <p:cNvSpPr/>
            <p:nvPr/>
          </p:nvSpPr>
          <p:spPr>
            <a:xfrm>
              <a:off x="1212113" y="829343"/>
              <a:ext cx="6647650" cy="5115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332140" y="2690931"/>
              <a:ext cx="6401072" cy="1485393"/>
              <a:chOff x="1332140" y="2795439"/>
              <a:chExt cx="6401072" cy="1485393"/>
            </a:xfrm>
          </p:grpSpPr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1332140" y="3394527"/>
                <a:ext cx="6401072" cy="681083"/>
              </a:xfrm>
              <a:prstGeom prst="roundRect">
                <a:avLst>
                  <a:gd name="adj" fmla="val 11553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bIns="91440" anchor="b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  <a:defRPr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Virtualization Layer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152504" y="2795439"/>
                <a:ext cx="1149532" cy="986292"/>
                <a:chOff x="3152504" y="2795439"/>
                <a:chExt cx="1149532" cy="986292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3213463" y="2795439"/>
                  <a:ext cx="1036320" cy="93182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152504" y="3531642"/>
                  <a:ext cx="1149532" cy="250089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91440"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000" dirty="0" smtClean="0">
                      <a:solidFill>
                        <a:srgbClr val="000000"/>
                      </a:solidFill>
                    </a:rPr>
                    <a:t>Virtual Hardware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3317537" y="2795439"/>
                  <a:ext cx="779129" cy="784324"/>
                  <a:chOff x="3134648" y="3048000"/>
                  <a:chExt cx="779129" cy="784324"/>
                </a:xfrm>
              </p:grpSpPr>
              <p:pic>
                <p:nvPicPr>
                  <p:cNvPr id="6" name="Picture 2" descr="C:\Documents and Settings\csve\Local Settings\Temporary Internet Files\Content.IE5\4PQ7052J\MC900431576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134648" y="3048000"/>
                    <a:ext cx="779129" cy="78432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" name="Picture 2" descr="C:\Documents and Settings\Administrator\Local Settings\Temporary Internet Files\Content.IE5\0NG589SB\MC900441337[2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441788" y="3360335"/>
                    <a:ext cx="471989" cy="471989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20" name="Group 19"/>
              <p:cNvGrpSpPr/>
              <p:nvPr/>
            </p:nvGrpSpPr>
            <p:grpSpPr>
              <a:xfrm>
                <a:off x="6257058" y="2801934"/>
                <a:ext cx="1293366" cy="979798"/>
                <a:chOff x="4367205" y="2801934"/>
                <a:chExt cx="1293366" cy="97979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4367205" y="2801934"/>
                  <a:ext cx="1293366" cy="979798"/>
                  <a:chOff x="3152504" y="2795439"/>
                  <a:chExt cx="1149532" cy="979798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3213463" y="2795439"/>
                    <a:ext cx="1036320" cy="9318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504" y="3531643"/>
                    <a:ext cx="1149532" cy="24359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Ins="91440"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Virtual Networking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1565">
                  <a:off x="4475658" y="3022346"/>
                  <a:ext cx="947412" cy="681757"/>
                </a:xfrm>
                <a:prstGeom prst="rect">
                  <a:avLst/>
                </a:prstGeom>
              </p:spPr>
            </p:pic>
            <p:pic>
              <p:nvPicPr>
                <p:cNvPr id="18" name="Picture 29" descr="C:\Documents and Settings\Administrator\Local Settings\Temporary Internet Files\Content.IE5\S5CT05S7\MCj04325540000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45036" y="3020928"/>
                  <a:ext cx="481262" cy="4808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9" descr="C:\Documents and Settings\Administrator\Local Settings\Temporary Internet Files\Content.IE5\S5CT05S7\MCj04325540000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08733" y="2882753"/>
                  <a:ext cx="481262" cy="4808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" name="Group 28"/>
              <p:cNvGrpSpPr/>
              <p:nvPr/>
            </p:nvGrpSpPr>
            <p:grpSpPr>
              <a:xfrm>
                <a:off x="4376084" y="2795439"/>
                <a:ext cx="1149532" cy="986292"/>
                <a:chOff x="4376084" y="2795439"/>
                <a:chExt cx="1149532" cy="986292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4376084" y="2795439"/>
                  <a:ext cx="1149532" cy="986292"/>
                  <a:chOff x="3152504" y="2795439"/>
                  <a:chExt cx="1149532" cy="986292"/>
                </a:xfrm>
              </p:grpSpPr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3213463" y="2795439"/>
                    <a:ext cx="1036320" cy="9318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504" y="3531642"/>
                    <a:ext cx="1149532" cy="25008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Ins="91440"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Virtual Storage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14739" y="2940372"/>
                  <a:ext cx="639391" cy="639391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11418" y="3079833"/>
                  <a:ext cx="512950" cy="512950"/>
                </a:xfrm>
                <a:prstGeom prst="rect">
                  <a:avLst/>
                </a:prstGeom>
              </p:spPr>
            </p:pic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5634446" y="3656686"/>
                <a:ext cx="55734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3152504" y="3870387"/>
                <a:ext cx="4397920" cy="4104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Software Emulation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332140" y="4723335"/>
              <a:ext cx="6401072" cy="1090212"/>
              <a:chOff x="1332140" y="4758171"/>
              <a:chExt cx="6401072" cy="1090212"/>
            </a:xfrm>
          </p:grpSpPr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1332140" y="5167300"/>
                <a:ext cx="6401072" cy="681083"/>
              </a:xfrm>
              <a:prstGeom prst="roundRect">
                <a:avLst>
                  <a:gd name="adj" fmla="val 11553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bIns="91440" anchor="b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  <a:defRPr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Host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3156857" y="4761244"/>
                <a:ext cx="1149532" cy="1000410"/>
                <a:chOff x="3156857" y="4761244"/>
                <a:chExt cx="1149532" cy="100041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156857" y="4761244"/>
                  <a:ext cx="1149532" cy="986292"/>
                  <a:chOff x="3152504" y="2795439"/>
                  <a:chExt cx="1149532" cy="986292"/>
                </a:xfrm>
              </p:grpSpPr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3213463" y="2795439"/>
                    <a:ext cx="1036320" cy="9318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504" y="3531642"/>
                    <a:ext cx="1149532" cy="25008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Ins="91440"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Physical Hardware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40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83722" y="4885406"/>
                  <a:ext cx="441183" cy="873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374564" y="4888479"/>
                  <a:ext cx="441183" cy="873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4380437" y="4758171"/>
                <a:ext cx="1149532" cy="1014755"/>
                <a:chOff x="4380437" y="4758171"/>
                <a:chExt cx="1149532" cy="1014755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4380437" y="4758171"/>
                  <a:ext cx="1149532" cy="986292"/>
                  <a:chOff x="3152504" y="2795439"/>
                  <a:chExt cx="1149532" cy="986292"/>
                </a:xfrm>
              </p:grpSpPr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3213463" y="2795439"/>
                    <a:ext cx="1036320" cy="9318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504" y="3531642"/>
                    <a:ext cx="1149532" cy="25008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Ins="91440"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Physical Storage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45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942138" y="4899751"/>
                  <a:ext cx="441183" cy="873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1818" y="5139944"/>
                  <a:ext cx="431349" cy="431349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3816" y="4921580"/>
                  <a:ext cx="305454" cy="305454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4585" y="4986841"/>
                  <a:ext cx="305454" cy="305454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/>
              <p:cNvGrpSpPr/>
              <p:nvPr/>
            </p:nvGrpSpPr>
            <p:grpSpPr>
              <a:xfrm>
                <a:off x="6257058" y="4764929"/>
                <a:ext cx="1293366" cy="979798"/>
                <a:chOff x="6257058" y="4764929"/>
                <a:chExt cx="1293366" cy="979798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6257058" y="4764929"/>
                  <a:ext cx="1293366" cy="979798"/>
                  <a:chOff x="3152504" y="2795439"/>
                  <a:chExt cx="1149532" cy="979798"/>
                </a:xfrm>
              </p:grpSpPr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3213463" y="2795439"/>
                    <a:ext cx="1036320" cy="9318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504" y="3531643"/>
                    <a:ext cx="1149532" cy="24359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Ins="91440"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Physical Networking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62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49052" y="4823578"/>
                  <a:ext cx="441183" cy="873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8626">
                  <a:off x="6337805" y="5116826"/>
                  <a:ext cx="663679" cy="477583"/>
                </a:xfrm>
                <a:prstGeom prst="rect">
                  <a:avLst/>
                </a:prstGeom>
              </p:spPr>
            </p:pic>
            <p:pic>
              <p:nvPicPr>
                <p:cNvPr id="63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061107" y="4823579"/>
                  <a:ext cx="298934" cy="591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8626">
                  <a:off x="6996769" y="5076493"/>
                  <a:ext cx="449692" cy="323598"/>
                </a:xfrm>
                <a:prstGeom prst="rect">
                  <a:avLst/>
                </a:prstGeom>
              </p:spPr>
            </p:pic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6898944" y="5321128"/>
                  <a:ext cx="183645" cy="3213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Left-Right Arrow 68"/>
            <p:cNvSpPr/>
            <p:nvPr/>
          </p:nvSpPr>
          <p:spPr>
            <a:xfrm rot="16200000" flipV="1">
              <a:off x="3510473" y="4343756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-Right Arrow 69"/>
            <p:cNvSpPr/>
            <p:nvPr/>
          </p:nvSpPr>
          <p:spPr>
            <a:xfrm rot="16200000" flipV="1">
              <a:off x="4734053" y="4343755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Left-Right Arrow 71"/>
            <p:cNvSpPr/>
            <p:nvPr/>
          </p:nvSpPr>
          <p:spPr>
            <a:xfrm rot="16200000" flipV="1">
              <a:off x="6678238" y="4343756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327944" y="953990"/>
              <a:ext cx="6401072" cy="1131309"/>
              <a:chOff x="1327944" y="837027"/>
              <a:chExt cx="6401072" cy="1131309"/>
            </a:xfrm>
          </p:grpSpPr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1327944" y="1287253"/>
                <a:ext cx="6401072" cy="681083"/>
              </a:xfrm>
              <a:prstGeom prst="roundRect">
                <a:avLst>
                  <a:gd name="adj" fmla="val 11553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bIns="91440" anchor="b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  <a:defRPr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Guest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6252862" y="843522"/>
                <a:ext cx="1293366" cy="979798"/>
                <a:chOff x="3152504" y="2795439"/>
                <a:chExt cx="1149532" cy="979798"/>
              </a:xfrm>
            </p:grpSpPr>
            <p:sp>
              <p:nvSpPr>
                <p:cNvPr id="90" name="Rounded Rectangle 89"/>
                <p:cNvSpPr/>
                <p:nvPr/>
              </p:nvSpPr>
              <p:spPr>
                <a:xfrm>
                  <a:off x="3213463" y="2795439"/>
                  <a:ext cx="1036320" cy="93182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152504" y="3531643"/>
                  <a:ext cx="1149532" cy="24359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91440"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000" dirty="0" smtClean="0">
                      <a:solidFill>
                        <a:srgbClr val="000000"/>
                      </a:solidFill>
                    </a:rPr>
                    <a:t>Applications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4371888" y="837027"/>
                <a:ext cx="1149532" cy="986292"/>
                <a:chOff x="3152504" y="2795439"/>
                <a:chExt cx="1149532" cy="986292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3213463" y="2795439"/>
                  <a:ext cx="1036320" cy="93182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152504" y="3531642"/>
                  <a:ext cx="1149532" cy="250089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91440"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000" dirty="0" smtClean="0">
                      <a:solidFill>
                        <a:srgbClr val="000000"/>
                      </a:solidFill>
                    </a:rPr>
                    <a:t>Applications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5630250" y="1698274"/>
                <a:ext cx="55734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oup 96"/>
              <p:cNvGrpSpPr/>
              <p:nvPr/>
            </p:nvGrpSpPr>
            <p:grpSpPr>
              <a:xfrm>
                <a:off x="3148308" y="837027"/>
                <a:ext cx="1149532" cy="986292"/>
                <a:chOff x="3148308" y="996522"/>
                <a:chExt cx="1149532" cy="986292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3148308" y="996522"/>
                  <a:ext cx="1149532" cy="986292"/>
                  <a:chOff x="3152504" y="2795439"/>
                  <a:chExt cx="1149532" cy="986292"/>
                </a:xfrm>
              </p:grpSpPr>
              <p:sp>
                <p:nvSpPr>
                  <p:cNvPr id="92" name="Rounded Rectangle 91"/>
                  <p:cNvSpPr/>
                  <p:nvPr/>
                </p:nvSpPr>
                <p:spPr>
                  <a:xfrm>
                    <a:off x="3213463" y="2795439"/>
                    <a:ext cx="1036320" cy="9318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504" y="3531642"/>
                    <a:ext cx="1149532" cy="25008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Ins="91440"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Virtual Image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1027" name="Picture 3" descr="C:\Users\aneka\AppData\Local\Microsoft\Windows\Temporary Internet Files\Content.IE5\2QY4P75K\MC900442154[1]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8259" y="1056176"/>
                  <a:ext cx="584446" cy="584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3" descr="C:\Users\aneka\AppData\Local\Microsoft\Windows\Temporary Internet Files\Content.IE5\2QY4P75K\MC900442154[1]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1511" y="1056176"/>
                  <a:ext cx="584446" cy="584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" name="Picture 4" descr="C:\Documents and Settings\Administrator\Local Settings\Temporary Internet Files\Content.IE5\AD85KTOH\MC900431573[2]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593558" y="896681"/>
                <a:ext cx="804907" cy="780327"/>
              </a:xfrm>
              <a:prstGeom prst="rect">
                <a:avLst/>
              </a:prstGeom>
              <a:noFill/>
            </p:spPr>
          </p:pic>
          <p:pic>
            <p:nvPicPr>
              <p:cNvPr id="104" name="Picture 5" descr="C:\Documents and Settings\Administrator\Local Settings\Temporary Internet Files\Content.IE5\0NG589SB\MC900433852[2]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477673" y="1043786"/>
                <a:ext cx="575180" cy="575180"/>
              </a:xfrm>
              <a:prstGeom prst="rect">
                <a:avLst/>
              </a:prstGeom>
              <a:noFill/>
            </p:spPr>
          </p:pic>
          <p:pic>
            <p:nvPicPr>
              <p:cNvPr id="105" name="Picture 4" descr="C:\Documents and Settings\Administrator\Local Settings\Temporary Internet Files\Content.IE5\AD85KTOH\MC900431573[2]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661818" y="891658"/>
                <a:ext cx="787454" cy="763407"/>
              </a:xfrm>
              <a:prstGeom prst="rect">
                <a:avLst/>
              </a:prstGeom>
              <a:noFill/>
            </p:spPr>
          </p:pic>
          <p:pic>
            <p:nvPicPr>
              <p:cNvPr id="106" name="Picture 5" descr="C:\Documents and Settings\Administrator\Local Settings\Temporary Internet Files\Content.IE5\0NG589SB\MC900433852[2]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28480" y="1021844"/>
                <a:ext cx="575180" cy="575180"/>
              </a:xfrm>
              <a:prstGeom prst="rect">
                <a:avLst/>
              </a:prstGeom>
              <a:noFill/>
            </p:spPr>
          </p:pic>
        </p:grpSp>
        <p:sp>
          <p:nvSpPr>
            <p:cNvPr id="107" name="Left-Right Arrow 106"/>
            <p:cNvSpPr/>
            <p:nvPr/>
          </p:nvSpPr>
          <p:spPr>
            <a:xfrm rot="16200000" flipV="1">
              <a:off x="3481598" y="2263316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Left-Right Arrow 107"/>
            <p:cNvSpPr/>
            <p:nvPr/>
          </p:nvSpPr>
          <p:spPr>
            <a:xfrm rot="16200000" flipV="1">
              <a:off x="4749262" y="2263315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Left-Right Arrow 108"/>
            <p:cNvSpPr/>
            <p:nvPr/>
          </p:nvSpPr>
          <p:spPr>
            <a:xfrm rot="16200000" flipV="1">
              <a:off x="6683136" y="2263314"/>
              <a:ext cx="451005" cy="210986"/>
            </a:xfrm>
            <a:prstGeom prst="left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442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14400" y="2756452"/>
            <a:ext cx="7434469" cy="3498575"/>
            <a:chOff x="914400" y="2756452"/>
            <a:chExt cx="7434469" cy="3498575"/>
          </a:xfrm>
        </p:grpSpPr>
        <p:sp>
          <p:nvSpPr>
            <p:cNvPr id="5" name="Rectangle 4"/>
            <p:cNvSpPr/>
            <p:nvPr/>
          </p:nvSpPr>
          <p:spPr>
            <a:xfrm>
              <a:off x="914400" y="2756452"/>
              <a:ext cx="7434469" cy="34985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075543" y="4591051"/>
              <a:ext cx="3901188" cy="725713"/>
              <a:chOff x="2075543" y="4572001"/>
              <a:chExt cx="3901188" cy="725713"/>
            </a:xfrm>
          </p:grpSpPr>
          <p:sp>
            <p:nvSpPr>
              <p:cNvPr id="36" name="Rounded Rectangle 3"/>
              <p:cNvSpPr/>
              <p:nvPr/>
            </p:nvSpPr>
            <p:spPr>
              <a:xfrm>
                <a:off x="2075543" y="4702629"/>
                <a:ext cx="3901188" cy="5950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4"/>
              <p:cNvSpPr/>
              <p:nvPr/>
            </p:nvSpPr>
            <p:spPr>
              <a:xfrm>
                <a:off x="2322285" y="4572001"/>
                <a:ext cx="1891906" cy="2650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Operative Systems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 rot="16200000">
              <a:off x="247695" y="4364124"/>
              <a:ext cx="2111192" cy="3138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Execution Stack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483693" y="4432839"/>
              <a:ext cx="2365522" cy="218673"/>
            </a:xfrm>
            <a:prstGeom prst="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097478" y="5664043"/>
              <a:ext cx="1988825" cy="405437"/>
              <a:chOff x="6097478" y="5664043"/>
              <a:chExt cx="1988825" cy="405437"/>
            </a:xfrm>
          </p:grpSpPr>
          <p:sp>
            <p:nvSpPr>
              <p:cNvPr id="13" name="Up-Down Arrow 12"/>
              <p:cNvSpPr/>
              <p:nvPr/>
            </p:nvSpPr>
            <p:spPr>
              <a:xfrm rot="5400000">
                <a:off x="6212014" y="5638390"/>
                <a:ext cx="227497" cy="456569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702713" y="5664043"/>
                <a:ext cx="1383590" cy="40543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7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Hardware -  level Virtualization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068917" y="5426762"/>
              <a:ext cx="3901188" cy="725713"/>
              <a:chOff x="2068917" y="5426762"/>
              <a:chExt cx="3901188" cy="725713"/>
            </a:xfrm>
          </p:grpSpPr>
          <p:sp>
            <p:nvSpPr>
              <p:cNvPr id="40" name="Rounded Rectangle 3"/>
              <p:cNvSpPr/>
              <p:nvPr/>
            </p:nvSpPr>
            <p:spPr>
              <a:xfrm>
                <a:off x="2068917" y="5557390"/>
                <a:ext cx="3901188" cy="5950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"/>
              <p:cNvSpPr/>
              <p:nvPr/>
            </p:nvSpPr>
            <p:spPr>
              <a:xfrm>
                <a:off x="2315659" y="5426762"/>
                <a:ext cx="1315437" cy="25842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Hardware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075543" y="3759201"/>
              <a:ext cx="3901188" cy="725713"/>
              <a:chOff x="2075543" y="3733801"/>
              <a:chExt cx="3901188" cy="725713"/>
            </a:xfrm>
          </p:grpSpPr>
          <p:sp>
            <p:nvSpPr>
              <p:cNvPr id="45" name="Rounded Rectangle 3"/>
              <p:cNvSpPr/>
              <p:nvPr/>
            </p:nvSpPr>
            <p:spPr>
              <a:xfrm>
                <a:off x="2075543" y="3864429"/>
                <a:ext cx="3901188" cy="5950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"/>
              <p:cNvSpPr/>
              <p:nvPr/>
            </p:nvSpPr>
            <p:spPr>
              <a:xfrm>
                <a:off x="2322284" y="3733801"/>
                <a:ext cx="2465615" cy="2650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Programming Languages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075543" y="2927351"/>
              <a:ext cx="3901188" cy="725713"/>
              <a:chOff x="2075543" y="2882901"/>
              <a:chExt cx="3901188" cy="725713"/>
            </a:xfrm>
          </p:grpSpPr>
          <p:sp>
            <p:nvSpPr>
              <p:cNvPr id="49" name="Rounded Rectangle 3"/>
              <p:cNvSpPr/>
              <p:nvPr/>
            </p:nvSpPr>
            <p:spPr>
              <a:xfrm>
                <a:off x="2075543" y="3013529"/>
                <a:ext cx="3901188" cy="5950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"/>
              <p:cNvSpPr/>
              <p:nvPr/>
            </p:nvSpPr>
            <p:spPr>
              <a:xfrm>
                <a:off x="2322285" y="2882901"/>
                <a:ext cx="1487715" cy="2650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Applications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04106" y="4809291"/>
              <a:ext cx="1988825" cy="405437"/>
              <a:chOff x="6097478" y="5664043"/>
              <a:chExt cx="1988825" cy="405437"/>
            </a:xfrm>
          </p:grpSpPr>
          <p:sp>
            <p:nvSpPr>
              <p:cNvPr id="54" name="Up-Down Arrow 53"/>
              <p:cNvSpPr/>
              <p:nvPr/>
            </p:nvSpPr>
            <p:spPr>
              <a:xfrm rot="5400000">
                <a:off x="6212014" y="5638390"/>
                <a:ext cx="227497" cy="456569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702713" y="5664043"/>
                <a:ext cx="1383590" cy="40543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7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OS-  level Virtualization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110734" y="3914783"/>
              <a:ext cx="1988825" cy="551200"/>
              <a:chOff x="6110734" y="3914783"/>
              <a:chExt cx="1988825" cy="551200"/>
            </a:xfrm>
          </p:grpSpPr>
          <p:sp>
            <p:nvSpPr>
              <p:cNvPr id="57" name="Up-Down Arrow 56"/>
              <p:cNvSpPr/>
              <p:nvPr/>
            </p:nvSpPr>
            <p:spPr>
              <a:xfrm rot="5400000">
                <a:off x="6225270" y="3955390"/>
                <a:ext cx="227497" cy="456569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15969" y="3914783"/>
                <a:ext cx="1383590" cy="55120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7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Programming Language level Virtualization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117358" y="3152791"/>
              <a:ext cx="1988825" cy="405437"/>
              <a:chOff x="6097478" y="5664043"/>
              <a:chExt cx="1988825" cy="405437"/>
            </a:xfrm>
          </p:grpSpPr>
          <p:sp>
            <p:nvSpPr>
              <p:cNvPr id="61" name="Up-Down Arrow 60"/>
              <p:cNvSpPr/>
              <p:nvPr/>
            </p:nvSpPr>
            <p:spPr>
              <a:xfrm rot="5400000">
                <a:off x="6212014" y="5638390"/>
                <a:ext cx="227497" cy="456569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702713" y="5664043"/>
                <a:ext cx="1383590" cy="40543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7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Application -  level Virtualization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445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0" y="1611087"/>
            <a:ext cx="9144000" cy="3535680"/>
            <a:chOff x="0" y="1611087"/>
            <a:chExt cx="9144000" cy="3535680"/>
          </a:xfrm>
        </p:grpSpPr>
        <p:sp>
          <p:nvSpPr>
            <p:cNvPr id="65" name="Rectangle 64"/>
            <p:cNvSpPr/>
            <p:nvPr/>
          </p:nvSpPr>
          <p:spPr>
            <a:xfrm>
              <a:off x="0" y="1611087"/>
              <a:ext cx="9144000" cy="353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18191" y="1856905"/>
              <a:ext cx="748937" cy="1086568"/>
            </a:xfrm>
            <a:prstGeom prst="roundRect">
              <a:avLst>
                <a:gd name="adj" fmla="val 12456"/>
              </a:avLst>
            </a:prstGeom>
            <a:solidFill>
              <a:schemeClr val="bg1">
                <a:lumMod val="50000"/>
                <a:alpha val="2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5124" y="2943473"/>
              <a:ext cx="7480663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0762" y="3783884"/>
              <a:ext cx="7480663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apezoid 8"/>
            <p:cNvSpPr/>
            <p:nvPr/>
          </p:nvSpPr>
          <p:spPr>
            <a:xfrm rot="10800000">
              <a:off x="391847" y="3081112"/>
              <a:ext cx="1541417" cy="567780"/>
            </a:xfrm>
            <a:prstGeom prst="trapezoid">
              <a:avLst>
                <a:gd name="adj" fmla="val 70054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>
              <a:off x="2246775" y="3081113"/>
              <a:ext cx="1541417" cy="567780"/>
            </a:xfrm>
            <a:prstGeom prst="trapezoid">
              <a:avLst>
                <a:gd name="adj" fmla="val 6895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84591" y="3081109"/>
              <a:ext cx="1332411" cy="56778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52580" y="3081110"/>
              <a:ext cx="1332411" cy="56778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en-US" sz="1600">
                <a:solidFill>
                  <a:srgbClr val="0070C0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8631" y="2158588"/>
              <a:ext cx="405389" cy="714011"/>
              <a:chOff x="3635388" y="5006276"/>
              <a:chExt cx="405389" cy="714011"/>
            </a:xfrm>
          </p:grpSpPr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3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29411" y="2158588"/>
              <a:ext cx="405389" cy="714011"/>
              <a:chOff x="3635388" y="5006276"/>
              <a:chExt cx="405389" cy="714011"/>
            </a:xfrm>
          </p:grpSpPr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8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1196560" y="2157388"/>
              <a:ext cx="405389" cy="714011"/>
              <a:chOff x="3635388" y="5006276"/>
              <a:chExt cx="405389" cy="714011"/>
            </a:xfrm>
          </p:grpSpPr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667206" y="2157387"/>
              <a:ext cx="405389" cy="714011"/>
              <a:chOff x="3635388" y="5006276"/>
              <a:chExt cx="405389" cy="714011"/>
            </a:xfrm>
          </p:grpSpPr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4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128629" y="3869808"/>
              <a:ext cx="405389" cy="714011"/>
              <a:chOff x="3635388" y="5006276"/>
              <a:chExt cx="405389" cy="714011"/>
            </a:xfrm>
          </p:grpSpPr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2579409" y="3869808"/>
              <a:ext cx="405389" cy="714011"/>
              <a:chOff x="3635388" y="5006276"/>
              <a:chExt cx="405389" cy="714011"/>
            </a:xfrm>
          </p:grpSpPr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30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046558" y="3868608"/>
              <a:ext cx="405389" cy="714011"/>
              <a:chOff x="3635388" y="5006276"/>
              <a:chExt cx="405389" cy="714011"/>
            </a:xfrm>
          </p:grpSpPr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33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3517204" y="3868607"/>
              <a:ext cx="405389" cy="714011"/>
              <a:chOff x="3635388" y="5006276"/>
              <a:chExt cx="405389" cy="714011"/>
            </a:xfrm>
          </p:grpSpPr>
          <p:sp>
            <p:nvSpPr>
              <p:cNvPr id="35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36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859817" y="3867450"/>
              <a:ext cx="605477" cy="1121404"/>
              <a:chOff x="3635388" y="5061726"/>
              <a:chExt cx="405389" cy="714011"/>
            </a:xfrm>
          </p:grpSpPr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39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6172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2714744" y="1856905"/>
              <a:ext cx="605477" cy="1121404"/>
              <a:chOff x="3635388" y="5061726"/>
              <a:chExt cx="405389" cy="714011"/>
            </a:xfrm>
          </p:grpSpPr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42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6172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4748101" y="3869639"/>
              <a:ext cx="405389" cy="714011"/>
              <a:chOff x="3635388" y="5006276"/>
              <a:chExt cx="405389" cy="714011"/>
            </a:xfrm>
          </p:grpSpPr>
          <p:sp>
            <p:nvSpPr>
              <p:cNvPr id="44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45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6616090" y="3869685"/>
              <a:ext cx="405389" cy="714011"/>
              <a:chOff x="3635388" y="5006276"/>
              <a:chExt cx="405389" cy="714011"/>
            </a:xfrm>
          </p:grpSpPr>
          <p:sp>
            <p:nvSpPr>
              <p:cNvPr id="47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48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6597784" y="2065781"/>
              <a:ext cx="405389" cy="714011"/>
              <a:chOff x="3635388" y="5006276"/>
              <a:chExt cx="405389" cy="714011"/>
            </a:xfrm>
          </p:grpSpPr>
          <p:sp>
            <p:nvSpPr>
              <p:cNvPr id="50" name="Text Box 5"/>
              <p:cNvSpPr txBox="1">
                <a:spLocks noChangeArrowheads="1"/>
              </p:cNvSpPr>
              <p:nvPr/>
            </p:nvSpPr>
            <p:spPr bwMode="auto">
              <a:xfrm>
                <a:off x="3635388" y="5345910"/>
                <a:ext cx="405389" cy="34940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5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35388" y="5006276"/>
                <a:ext cx="368778" cy="714011"/>
              </a:xfrm>
              <a:prstGeom prst="rect">
                <a:avLst/>
              </a:prstGeom>
              <a:noFill/>
            </p:spPr>
          </p:pic>
        </p:grp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4729795" y="2496852"/>
              <a:ext cx="405389" cy="34940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en-US" sz="1100" dirty="0">
                <a:solidFill>
                  <a:srgbClr val="0070C0"/>
                </a:solidFill>
              </a:endParaRPr>
            </a:p>
          </p:txBody>
        </p:sp>
        <p:pic>
          <p:nvPicPr>
            <p:cNvPr id="57" name="Picture 3" descr="C:\Documents and Settings\Administrator\Local Settings\Temporary Internet Files\Content.IE5\0NG589SB\MCj0431616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729795" y="2236350"/>
              <a:ext cx="393109" cy="556083"/>
            </a:xfrm>
            <a:prstGeom prst="rect">
              <a:avLst/>
            </a:prstGeom>
            <a:noFill/>
          </p:spPr>
        </p:pic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2438227" y="3182977"/>
              <a:ext cx="1158512" cy="343080"/>
            </a:xfrm>
            <a:prstGeom prst="round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Aggregation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555545" y="3175986"/>
              <a:ext cx="1158512" cy="343080"/>
            </a:xfrm>
            <a:prstGeom prst="round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Sharing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4371540" y="3182977"/>
              <a:ext cx="1158512" cy="343080"/>
            </a:xfrm>
            <a:prstGeom prst="round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Emulation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 Box 5"/>
            <p:cNvSpPr txBox="1">
              <a:spLocks noChangeArrowheads="1"/>
            </p:cNvSpPr>
            <p:nvPr/>
          </p:nvSpPr>
          <p:spPr bwMode="auto">
            <a:xfrm>
              <a:off x="6239529" y="3175990"/>
              <a:ext cx="1158512" cy="343080"/>
            </a:xfrm>
            <a:prstGeom prst="round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Isolation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85"/>
            <p:cNvSpPr>
              <a:spLocks noChangeArrowheads="1"/>
            </p:cNvSpPr>
            <p:nvPr/>
          </p:nvSpPr>
          <p:spPr bwMode="auto">
            <a:xfrm>
              <a:off x="7775668" y="3182977"/>
              <a:ext cx="1187237" cy="38714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Virtualization</a:t>
              </a:r>
            </a:p>
          </p:txBody>
        </p:sp>
        <p:sp>
          <p:nvSpPr>
            <p:cNvPr id="63" name="Rectangle 85"/>
            <p:cNvSpPr>
              <a:spLocks noChangeArrowheads="1"/>
            </p:cNvSpPr>
            <p:nvPr/>
          </p:nvSpPr>
          <p:spPr bwMode="auto">
            <a:xfrm>
              <a:off x="7775667" y="3979645"/>
              <a:ext cx="1187237" cy="44850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Physical Resources</a:t>
              </a:r>
            </a:p>
          </p:txBody>
        </p:sp>
        <p:sp>
          <p:nvSpPr>
            <p:cNvPr id="64" name="Rectangle 85"/>
            <p:cNvSpPr>
              <a:spLocks noChangeArrowheads="1"/>
            </p:cNvSpPr>
            <p:nvPr/>
          </p:nvSpPr>
          <p:spPr bwMode="auto">
            <a:xfrm>
              <a:off x="7775668" y="2290137"/>
              <a:ext cx="1187237" cy="44850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Virtual Resources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931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163286" y="239486"/>
            <a:ext cx="8980714" cy="6379028"/>
            <a:chOff x="163286" y="239486"/>
            <a:chExt cx="8980714" cy="6379028"/>
          </a:xfrm>
        </p:grpSpPr>
        <p:sp>
          <p:nvSpPr>
            <p:cNvPr id="104" name="Rectangle 103"/>
            <p:cNvSpPr/>
            <p:nvPr/>
          </p:nvSpPr>
          <p:spPr>
            <a:xfrm>
              <a:off x="163286" y="239486"/>
              <a:ext cx="8980714" cy="6379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12607" y="3327889"/>
              <a:ext cx="1005831" cy="44855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Virtualization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01921" y="2139975"/>
              <a:ext cx="1287512" cy="542277"/>
              <a:chOff x="855648" y="1756786"/>
              <a:chExt cx="1321780" cy="542277"/>
            </a:xfrm>
          </p:grpSpPr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855648" y="1756786"/>
                <a:ext cx="1321780" cy="54227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Execution Environment</a:t>
                </a:r>
              </a:p>
            </p:txBody>
          </p:sp>
          <p:pic>
            <p:nvPicPr>
              <p:cNvPr id="1026" name="Picture 2" descr="C:\Users\aneka\AppData\Local\Microsoft\Windows\Temporary Internet Files\Content.IE5\OGJS10UG\MC900432614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8180" y="1804612"/>
                <a:ext cx="393922" cy="393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2101921" y="2968054"/>
              <a:ext cx="1287512" cy="542277"/>
              <a:chOff x="3365864" y="1765495"/>
              <a:chExt cx="1287512" cy="542277"/>
            </a:xfrm>
          </p:grpSpPr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3365864" y="1765495"/>
                <a:ext cx="1287512" cy="54227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Storage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6022" y="1857485"/>
                <a:ext cx="394229" cy="39422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2101921" y="3795375"/>
              <a:ext cx="1279246" cy="542277"/>
              <a:chOff x="5304532" y="1732868"/>
              <a:chExt cx="1535989" cy="542277"/>
            </a:xfrm>
          </p:grpSpPr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04532" y="1732868"/>
                <a:ext cx="1535989" cy="54227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Network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64">
                <a:off x="5331728" y="1836158"/>
                <a:ext cx="726459" cy="4193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101921" y="5355924"/>
              <a:ext cx="1279246" cy="54227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….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272632" y="1470386"/>
              <a:ext cx="0" cy="191016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13816" y="2400480"/>
              <a:ext cx="0" cy="321594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582200" y="1244765"/>
              <a:ext cx="1513071" cy="4512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Emulation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5568213" y="2193325"/>
              <a:ext cx="1513071" cy="4512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High-Level VM</a:t>
              </a: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5580484" y="3154928"/>
              <a:ext cx="1513071" cy="4512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Multiprogramming</a:t>
              </a: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5596560" y="3918860"/>
              <a:ext cx="1513070" cy="5725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Hardware-assisted</a:t>
              </a:r>
            </a:p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Virtualization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13816" y="2400480"/>
              <a:ext cx="38435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17566" y="3229625"/>
              <a:ext cx="38435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19746" y="4062490"/>
              <a:ext cx="38435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19746" y="5616429"/>
              <a:ext cx="38435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318438" y="3562801"/>
              <a:ext cx="38435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3779928" y="2150607"/>
              <a:ext cx="1217366" cy="54227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Process Level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3779928" y="4917604"/>
              <a:ext cx="1217366" cy="54227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System Level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47" name="Straight Connector 46"/>
            <p:cNvCxnSpPr>
              <a:stCxn id="44" idx="3"/>
            </p:cNvCxnSpPr>
            <p:nvPr/>
          </p:nvCxnSpPr>
          <p:spPr>
            <a:xfrm>
              <a:off x="4997294" y="2421746"/>
              <a:ext cx="56192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28" idx="1"/>
            </p:cNvCxnSpPr>
            <p:nvPr/>
          </p:nvCxnSpPr>
          <p:spPr>
            <a:xfrm>
              <a:off x="5272632" y="1470386"/>
              <a:ext cx="3095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278256" y="3380549"/>
              <a:ext cx="3095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407734" y="2414833"/>
              <a:ext cx="37213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5596561" y="5355018"/>
              <a:ext cx="1513071" cy="4512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Paravirtualization</a:t>
              </a:r>
            </a:p>
          </p:txBody>
        </p:sp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5596560" y="4701445"/>
              <a:ext cx="1513071" cy="4512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Full Virtualization</a:t>
              </a:r>
            </a:p>
          </p:txBody>
        </p:sp>
        <p:cxnSp>
          <p:nvCxnSpPr>
            <p:cNvPr id="60" name="Straight Connector 59"/>
            <p:cNvCxnSpPr>
              <a:stCxn id="45" idx="3"/>
            </p:cNvCxnSpPr>
            <p:nvPr/>
          </p:nvCxnSpPr>
          <p:spPr>
            <a:xfrm>
              <a:off x="4997294" y="5188743"/>
              <a:ext cx="24916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593803" y="2411113"/>
              <a:ext cx="0" cy="278826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93803" y="5199376"/>
              <a:ext cx="18607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32" idx="1"/>
            </p:cNvCxnSpPr>
            <p:nvPr/>
          </p:nvCxnSpPr>
          <p:spPr>
            <a:xfrm>
              <a:off x="5244026" y="4205152"/>
              <a:ext cx="35253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246454" y="4205152"/>
              <a:ext cx="0" cy="201436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3772777" y="829340"/>
              <a:ext cx="1224517" cy="131134"/>
              <a:chOff x="3772777" y="829340"/>
              <a:chExt cx="1224517" cy="13113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779873" y="829340"/>
                <a:ext cx="121742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997294" y="829340"/>
                <a:ext cx="0" cy="1275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772777" y="832884"/>
                <a:ext cx="0" cy="1275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5587824" y="825796"/>
              <a:ext cx="1507447" cy="131134"/>
              <a:chOff x="3772777" y="829340"/>
              <a:chExt cx="1224517" cy="131134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3779873" y="829340"/>
                <a:ext cx="121742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997294" y="829340"/>
                <a:ext cx="0" cy="1275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772777" y="832884"/>
                <a:ext cx="0" cy="1275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7559749" y="825796"/>
              <a:ext cx="1293438" cy="138224"/>
              <a:chOff x="3772777" y="829340"/>
              <a:chExt cx="1224517" cy="131134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3779873" y="829340"/>
                <a:ext cx="121742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997294" y="829340"/>
                <a:ext cx="0" cy="1275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3772777" y="832884"/>
                <a:ext cx="0" cy="1275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7237181" y="3929746"/>
              <a:ext cx="134632" cy="2518374"/>
              <a:chOff x="7237181" y="3929746"/>
              <a:chExt cx="134632" cy="251837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7364723" y="3929746"/>
                <a:ext cx="0" cy="25143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7300952" y="6384349"/>
                <a:ext cx="0" cy="12754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7308042" y="3871172"/>
                <a:ext cx="0" cy="12754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7237337" y="3154930"/>
              <a:ext cx="131085" cy="438694"/>
              <a:chOff x="7226451" y="3154930"/>
              <a:chExt cx="131085" cy="438694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7357536" y="3154930"/>
                <a:ext cx="0" cy="43869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7293765" y="3529853"/>
                <a:ext cx="0" cy="12754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7290222" y="3099219"/>
                <a:ext cx="0" cy="12754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7237850" y="2208327"/>
              <a:ext cx="134632" cy="441267"/>
              <a:chOff x="7229994" y="3152357"/>
              <a:chExt cx="134632" cy="441267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7357536" y="3154930"/>
                <a:ext cx="0" cy="43869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7293765" y="3529853"/>
                <a:ext cx="0" cy="12754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>
                <a:off x="7300855" y="3088586"/>
                <a:ext cx="0" cy="12754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7242976" y="1253522"/>
              <a:ext cx="134632" cy="441267"/>
              <a:chOff x="7229994" y="3152357"/>
              <a:chExt cx="134632" cy="441267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7357536" y="3154930"/>
                <a:ext cx="0" cy="43869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7293765" y="3529853"/>
                <a:ext cx="0" cy="12754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7300855" y="3088586"/>
                <a:ext cx="0" cy="12754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3730382" y="398234"/>
              <a:ext cx="1310456" cy="23883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>
              <a:defPPr>
                <a:defRPr lang="en-US"/>
              </a:defPPr>
              <a:lvl1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 sz="1400">
                  <a:solidFill>
                    <a:srgbClr val="BC8F00"/>
                  </a:solidFill>
                </a:defRPr>
              </a:lvl1pPr>
            </a:lstStyle>
            <a:p>
              <a:r>
                <a:rPr lang="en-US" sz="1200" dirty="0">
                  <a:solidFill>
                    <a:srgbClr val="000000"/>
                  </a:solidFill>
                </a:rPr>
                <a:t>How it is done?</a:t>
              </a:r>
            </a:p>
          </p:txBody>
        </p:sp>
        <p:sp>
          <p:nvSpPr>
            <p:cNvPr id="114" name="Text Box 5"/>
            <p:cNvSpPr txBox="1">
              <a:spLocks noChangeArrowheads="1"/>
            </p:cNvSpPr>
            <p:nvPr/>
          </p:nvSpPr>
          <p:spPr bwMode="auto">
            <a:xfrm>
              <a:off x="5580484" y="398234"/>
              <a:ext cx="1500800" cy="23883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>
              <a:defPPr>
                <a:defRPr lang="en-US"/>
              </a:defPPr>
              <a:lvl1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 sz="1200">
                  <a:solidFill>
                    <a:srgbClr val="996600"/>
                  </a:solidFill>
                </a:defRPr>
              </a:lvl1pPr>
            </a:lstStyle>
            <a:p>
              <a:r>
                <a:rPr lang="en-US" dirty="0">
                  <a:solidFill>
                    <a:srgbClr val="000000"/>
                  </a:solidFill>
                </a:rPr>
                <a:t>Technique</a:t>
              </a:r>
            </a:p>
          </p:txBody>
        </p:sp>
        <p:sp>
          <p:nvSpPr>
            <p:cNvPr id="115" name="Text Box 5"/>
            <p:cNvSpPr txBox="1">
              <a:spLocks noChangeArrowheads="1"/>
            </p:cNvSpPr>
            <p:nvPr/>
          </p:nvSpPr>
          <p:spPr bwMode="auto">
            <a:xfrm>
              <a:off x="7459815" y="405743"/>
              <a:ext cx="1500800" cy="23883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>
              <a:defPPr>
                <a:defRPr lang="en-US"/>
              </a:defPPr>
              <a:lvl1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 sz="1200">
                  <a:solidFill>
                    <a:srgbClr val="996600"/>
                  </a:solidFill>
                </a:defRPr>
              </a:lvl1pPr>
            </a:lstStyle>
            <a:p>
              <a:r>
                <a:rPr lang="en-US" dirty="0">
                  <a:solidFill>
                    <a:srgbClr val="000000"/>
                  </a:solidFill>
                </a:rPr>
                <a:t>Virtualization Model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592161" y="1265163"/>
              <a:ext cx="1236107" cy="41044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Application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592160" y="2225023"/>
              <a:ext cx="1236107" cy="41044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Programming Language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592160" y="3162990"/>
              <a:ext cx="1236107" cy="41044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Operating System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592160" y="4963122"/>
              <a:ext cx="1236107" cy="41044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Hardware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3" name="Text Box 5"/>
            <p:cNvSpPr txBox="1">
              <a:spLocks noChangeArrowheads="1"/>
            </p:cNvSpPr>
            <p:nvPr/>
          </p:nvSpPr>
          <p:spPr bwMode="auto">
            <a:xfrm>
              <a:off x="5596561" y="6003770"/>
              <a:ext cx="1513071" cy="4512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Partial Virtualization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5244026" y="6219513"/>
              <a:ext cx="35253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5246176" y="5558867"/>
              <a:ext cx="35253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246176" y="4913871"/>
              <a:ext cx="35253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64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33331" y="1421394"/>
            <a:ext cx="5911913" cy="2489703"/>
            <a:chOff x="733331" y="1421394"/>
            <a:chExt cx="5911913" cy="2489703"/>
          </a:xfrm>
        </p:grpSpPr>
        <p:sp>
          <p:nvSpPr>
            <p:cNvPr id="42" name="Rectangle 41"/>
            <p:cNvSpPr/>
            <p:nvPr/>
          </p:nvSpPr>
          <p:spPr>
            <a:xfrm>
              <a:off x="733331" y="1421394"/>
              <a:ext cx="5911913" cy="2489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45510" y="1557196"/>
              <a:ext cx="2766882" cy="2256376"/>
              <a:chOff x="845510" y="1557196"/>
              <a:chExt cx="2766882" cy="2256376"/>
            </a:xfrm>
          </p:grpSpPr>
          <p:sp>
            <p:nvSpPr>
              <p:cNvPr id="4" name="L-Shape 3"/>
              <p:cNvSpPr/>
              <p:nvPr/>
            </p:nvSpPr>
            <p:spPr>
              <a:xfrm rot="10800000">
                <a:off x="1665895" y="1557196"/>
                <a:ext cx="1711105" cy="841972"/>
              </a:xfrm>
              <a:prstGeom prst="corner">
                <a:avLst>
                  <a:gd name="adj1" fmla="val 49702"/>
                  <a:gd name="adj2" fmla="val 4428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65895" y="2109458"/>
                <a:ext cx="1186006" cy="2806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172B1E"/>
                    </a:solidFill>
                  </a:rPr>
                  <a:t>Libraries</a:t>
                </a:r>
                <a:endParaRPr lang="en-US" sz="1050" dirty="0">
                  <a:solidFill>
                    <a:srgbClr val="172B1E"/>
                  </a:solidFill>
                </a:endParaRPr>
              </a:p>
            </p:txBody>
          </p:sp>
          <p:cxnSp>
            <p:nvCxnSpPr>
              <p:cNvPr id="7" name="Elbow Connector 6"/>
              <p:cNvCxnSpPr/>
              <p:nvPr/>
            </p:nvCxnSpPr>
            <p:spPr>
              <a:xfrm>
                <a:off x="1448614" y="2046083"/>
                <a:ext cx="2163778" cy="425513"/>
              </a:xfrm>
              <a:prstGeom prst="bentConnector3">
                <a:avLst>
                  <a:gd name="adj1" fmla="val 68410"/>
                </a:avLst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845511" y="1931869"/>
                <a:ext cx="530679" cy="228428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API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1439561" y="2544025"/>
                <a:ext cx="216377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18"/>
              <p:cNvSpPr/>
              <p:nvPr/>
            </p:nvSpPr>
            <p:spPr>
              <a:xfrm>
                <a:off x="845510" y="2429811"/>
                <a:ext cx="530679" cy="228428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ABI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65894" y="3341655"/>
                <a:ext cx="1711106" cy="4719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Hardware</a:t>
                </a:r>
                <a:endPara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65894" y="2658239"/>
                <a:ext cx="1711106" cy="4719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Operative System</a:t>
                </a:r>
                <a:endParaRPr lang="en-US" sz="105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1448614" y="3242861"/>
                <a:ext cx="216377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unded Rectangle 23"/>
              <p:cNvSpPr/>
              <p:nvPr/>
            </p:nvSpPr>
            <p:spPr>
              <a:xfrm>
                <a:off x="854563" y="3128647"/>
                <a:ext cx="530679" cy="228428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ISA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093284" y="1632688"/>
                <a:ext cx="8563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2">
                        <a:lumMod val="50000"/>
                      </a:schemeClr>
                    </a:solidFill>
                  </a:rPr>
                  <a:t>Applications</a:t>
                </a:r>
                <a:endParaRPr lang="en-US" sz="105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036393" y="1557196"/>
              <a:ext cx="2459108" cy="2160745"/>
              <a:chOff x="4036393" y="1557196"/>
              <a:chExt cx="2459108" cy="21607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36393" y="2734147"/>
                <a:ext cx="1277991" cy="2806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Operative System</a:t>
                </a:r>
                <a:endParaRPr lang="en-US" sz="105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36393" y="3437284"/>
                <a:ext cx="2355354" cy="2806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Hardware</a:t>
                </a:r>
                <a:endPara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036393" y="2109457"/>
                <a:ext cx="1721611" cy="2806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172B1E"/>
                    </a:solidFill>
                  </a:rPr>
                  <a:t>Libraries</a:t>
                </a:r>
                <a:endParaRPr lang="en-US" sz="1050" dirty="0">
                  <a:solidFill>
                    <a:srgbClr val="172B1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036393" y="1557196"/>
                <a:ext cx="2355354" cy="2806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Applications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AutoShape 71"/>
              <p:cNvSpPr>
                <a:spLocks noChangeArrowheads="1"/>
              </p:cNvSpPr>
              <p:nvPr/>
            </p:nvSpPr>
            <p:spPr bwMode="auto">
              <a:xfrm>
                <a:off x="4491139" y="3051016"/>
                <a:ext cx="142875" cy="342271"/>
              </a:xfrm>
              <a:prstGeom prst="downArrow">
                <a:avLst>
                  <a:gd name="adj1" fmla="val 50000"/>
                  <a:gd name="adj2" fmla="val 5833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AutoShape 71"/>
              <p:cNvSpPr>
                <a:spLocks noChangeArrowheads="1"/>
              </p:cNvSpPr>
              <p:nvPr/>
            </p:nvSpPr>
            <p:spPr bwMode="auto">
              <a:xfrm>
                <a:off x="4480206" y="2435382"/>
                <a:ext cx="142875" cy="259070"/>
              </a:xfrm>
              <a:prstGeom prst="downArrow">
                <a:avLst>
                  <a:gd name="adj1" fmla="val 50000"/>
                  <a:gd name="adj2" fmla="val 5833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AutoShape 71"/>
              <p:cNvSpPr>
                <a:spLocks noChangeArrowheads="1"/>
              </p:cNvSpPr>
              <p:nvPr/>
            </p:nvSpPr>
            <p:spPr bwMode="auto">
              <a:xfrm>
                <a:off x="4480205" y="1877547"/>
                <a:ext cx="142876" cy="195695"/>
              </a:xfrm>
              <a:prstGeom prst="downArrow">
                <a:avLst>
                  <a:gd name="adj1" fmla="val 50000"/>
                  <a:gd name="adj2" fmla="val 5833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AutoShape 71"/>
              <p:cNvSpPr>
                <a:spLocks noChangeArrowheads="1"/>
              </p:cNvSpPr>
              <p:nvPr/>
            </p:nvSpPr>
            <p:spPr bwMode="auto">
              <a:xfrm>
                <a:off x="5494565" y="2435382"/>
                <a:ext cx="142875" cy="957905"/>
              </a:xfrm>
              <a:prstGeom prst="downArrow">
                <a:avLst>
                  <a:gd name="adj1" fmla="val 50000"/>
                  <a:gd name="adj2" fmla="val 5833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AutoShape 71"/>
              <p:cNvSpPr>
                <a:spLocks noChangeArrowheads="1"/>
              </p:cNvSpPr>
              <p:nvPr/>
            </p:nvSpPr>
            <p:spPr bwMode="auto">
              <a:xfrm>
                <a:off x="5945735" y="1886604"/>
                <a:ext cx="142875" cy="1506683"/>
              </a:xfrm>
              <a:prstGeom prst="downArrow">
                <a:avLst>
                  <a:gd name="adj1" fmla="val 50000"/>
                  <a:gd name="adj2" fmla="val 5833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97802" y="1846906"/>
                <a:ext cx="63190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API calls</a:t>
                </a:r>
                <a:endParaRPr 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69757" y="2435382"/>
                <a:ext cx="84670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System calls</a:t>
                </a:r>
                <a:endParaRPr 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588749" y="3067613"/>
                <a:ext cx="35939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ISA</a:t>
                </a:r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556949" y="2570950"/>
                <a:ext cx="46839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 smtClean="0"/>
                  <a:t>User </a:t>
                </a:r>
              </a:p>
              <a:p>
                <a:pPr algn="ctr"/>
                <a:r>
                  <a:rPr lang="en-US" sz="1050" dirty="0" smtClean="0"/>
                  <a:t>ISA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27103" y="2382019"/>
                <a:ext cx="46839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 smtClean="0"/>
                  <a:t>User </a:t>
                </a:r>
              </a:p>
              <a:p>
                <a:pPr algn="ctr"/>
                <a:r>
                  <a:rPr lang="en-US" sz="1050" dirty="0" smtClean="0"/>
                  <a:t>ISA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9305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073244" y="1457608"/>
            <a:ext cx="4363770" cy="3005750"/>
            <a:chOff x="2073244" y="1457608"/>
            <a:chExt cx="4363770" cy="3005750"/>
          </a:xfrm>
        </p:grpSpPr>
        <p:sp>
          <p:nvSpPr>
            <p:cNvPr id="33" name="Rectangle 32"/>
            <p:cNvSpPr/>
            <p:nvPr/>
          </p:nvSpPr>
          <p:spPr>
            <a:xfrm>
              <a:off x="2073244" y="1457608"/>
              <a:ext cx="4363770" cy="300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317686" y="1910282"/>
              <a:ext cx="2516864" cy="2390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en-US" sz="10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2569372" y="2149293"/>
              <a:ext cx="2013491" cy="19120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206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821058" y="2388305"/>
              <a:ext cx="1510118" cy="14340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2060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072745" y="2627316"/>
              <a:ext cx="1006746" cy="9560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4668" y="1892176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3</a:t>
              </a:r>
              <a:endParaRPr lang="en-US" sz="10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4668" y="2162692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2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4668" y="2406678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1</a:t>
              </a:r>
              <a:endParaRPr lang="en-US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4667" y="2686036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0</a:t>
              </a:r>
              <a:endParaRPr lang="en-US" sz="105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879567" y="1801646"/>
              <a:ext cx="643897" cy="25391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523464" y="1540063"/>
              <a:ext cx="138531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Least privileged mode</a:t>
              </a:r>
            </a:p>
            <a:p>
              <a:pPr algn="ctr"/>
              <a:r>
                <a:rPr lang="en-US" sz="1050" dirty="0" smtClean="0"/>
                <a:t>(user mode)</a:t>
              </a:r>
              <a:endParaRPr lang="en-US" sz="105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031967" y="2171175"/>
              <a:ext cx="1065134" cy="21713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031967" y="2171175"/>
              <a:ext cx="1065134" cy="51486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837568" y="2171175"/>
              <a:ext cx="1259533" cy="8526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56107" y="2046177"/>
              <a:ext cx="11208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Privileged modes</a:t>
              </a:r>
              <a:endParaRPr lang="en-US" sz="105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837567" y="3023857"/>
              <a:ext cx="1218540" cy="49698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951820" y="3272347"/>
              <a:ext cx="138371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Most privileged mode</a:t>
              </a:r>
            </a:p>
            <a:p>
              <a:pPr algn="ctr"/>
              <a:r>
                <a:rPr lang="en-US" sz="1050" dirty="0" smtClean="0"/>
                <a:t>(supervisor mode)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1593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789043" y="331304"/>
            <a:ext cx="6506818" cy="5208105"/>
            <a:chOff x="1789043" y="331304"/>
            <a:chExt cx="6506818" cy="5208105"/>
          </a:xfrm>
        </p:grpSpPr>
        <p:sp>
          <p:nvSpPr>
            <p:cNvPr id="46" name="Rectangle 45"/>
            <p:cNvSpPr/>
            <p:nvPr/>
          </p:nvSpPr>
          <p:spPr>
            <a:xfrm>
              <a:off x="1789043" y="331304"/>
              <a:ext cx="6506818" cy="520810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075542" y="4572001"/>
              <a:ext cx="6021535" cy="725713"/>
              <a:chOff x="2075542" y="4572001"/>
              <a:chExt cx="6021535" cy="7257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Rounded Rectangle 3"/>
              <p:cNvSpPr/>
              <p:nvPr/>
            </p:nvSpPr>
            <p:spPr>
              <a:xfrm>
                <a:off x="2075542" y="4702629"/>
                <a:ext cx="6021535" cy="595085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322285" y="4572001"/>
                <a:ext cx="870857" cy="29209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Host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075544" y="1859455"/>
              <a:ext cx="2598056" cy="2500510"/>
              <a:chOff x="2075544" y="1859455"/>
              <a:chExt cx="2598056" cy="25005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ounded Rectangle 6"/>
              <p:cNvSpPr/>
              <p:nvPr/>
            </p:nvSpPr>
            <p:spPr>
              <a:xfrm>
                <a:off x="2075544" y="1957552"/>
                <a:ext cx="2598056" cy="2402413"/>
              </a:xfrm>
              <a:prstGeom prst="roundRect">
                <a:avLst>
                  <a:gd name="adj" fmla="val 563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15031" y="1859455"/>
                <a:ext cx="870857" cy="3122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VMM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737113" y="2467431"/>
              <a:ext cx="4333461" cy="580569"/>
              <a:chOff x="3737113" y="2467431"/>
              <a:chExt cx="4333461" cy="58056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ounded Rectangle 9"/>
              <p:cNvSpPr/>
              <p:nvPr/>
            </p:nvSpPr>
            <p:spPr>
              <a:xfrm>
                <a:off x="3737113" y="2467431"/>
                <a:ext cx="4333461" cy="44994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89067" y="2743232"/>
                <a:ext cx="1567541" cy="3047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Virtual Machine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339771" y="3124200"/>
              <a:ext cx="1030514" cy="1288143"/>
              <a:chOff x="4339771" y="3124200"/>
              <a:chExt cx="1030514" cy="12881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Up-Down Arrow 12"/>
              <p:cNvSpPr/>
              <p:nvPr/>
            </p:nvSpPr>
            <p:spPr>
              <a:xfrm>
                <a:off x="5079998" y="3124200"/>
                <a:ext cx="290287" cy="1288143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C:\Documents and Settings\Administrator\Local Settings\Temporary Internet Files\Content.IE5\0NG589SB\MCj0431556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39771" y="3153003"/>
                <a:ext cx="986973" cy="957944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5500914" y="3305171"/>
              <a:ext cx="2133600" cy="80577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6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binary  translation</a:t>
              </a:r>
            </a:p>
            <a:p>
              <a:pPr algn="ctr"/>
              <a:r>
                <a:rPr 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instruction mapping</a:t>
              </a:r>
            </a:p>
            <a:p>
              <a:pPr algn="ctr"/>
              <a:r>
                <a:rPr 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interpretation</a:t>
              </a:r>
            </a:p>
            <a:p>
              <a:pPr algn="ctr"/>
              <a:r>
                <a:rPr 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……</a:t>
              </a:r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5205893" y="1881809"/>
              <a:ext cx="227497" cy="456569"/>
            </a:xfrm>
            <a:prstGeom prst="up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-Down Arrow 19"/>
            <p:cNvSpPr/>
            <p:nvPr/>
          </p:nvSpPr>
          <p:spPr>
            <a:xfrm>
              <a:off x="5716097" y="1888437"/>
              <a:ext cx="227497" cy="456569"/>
            </a:xfrm>
            <a:prstGeom prst="up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-Down Arrow 20"/>
            <p:cNvSpPr/>
            <p:nvPr/>
          </p:nvSpPr>
          <p:spPr>
            <a:xfrm>
              <a:off x="6226301" y="1895065"/>
              <a:ext cx="227497" cy="456569"/>
            </a:xfrm>
            <a:prstGeom prst="upDown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063907" y="501115"/>
              <a:ext cx="1509167" cy="1274677"/>
              <a:chOff x="5063907" y="501115"/>
              <a:chExt cx="1509167" cy="12746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ounded Rectangle 21"/>
              <p:cNvSpPr/>
              <p:nvPr/>
            </p:nvSpPr>
            <p:spPr>
              <a:xfrm>
                <a:off x="5063907" y="625709"/>
                <a:ext cx="1509167" cy="1150083"/>
              </a:xfrm>
              <a:prstGeom prst="roundRect">
                <a:avLst>
                  <a:gd name="adj" fmla="val 5635"/>
                </a:avLst>
              </a:prstGeom>
              <a:solidFill>
                <a:schemeClr val="bg1"/>
              </a:solidFill>
              <a:ln w="158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184125" y="501115"/>
                <a:ext cx="870857" cy="32438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Guest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6660476" y="621606"/>
              <a:ext cx="1383590" cy="59759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6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memory </a:t>
              </a:r>
            </a:p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representation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027582" y="609600"/>
              <a:ext cx="959526" cy="1110866"/>
              <a:chOff x="2107094" y="609600"/>
              <a:chExt cx="959526" cy="11108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Can 25"/>
              <p:cNvSpPr/>
              <p:nvPr/>
            </p:nvSpPr>
            <p:spPr>
              <a:xfrm>
                <a:off x="2107094" y="609600"/>
                <a:ext cx="636105" cy="861391"/>
              </a:xfrm>
              <a:prstGeom prst="can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AE75C"/>
                  </a:gs>
                  <a:gs pos="100000">
                    <a:srgbClr val="F2B800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>
                <a:off x="2431773" y="881271"/>
                <a:ext cx="470454" cy="682487"/>
              </a:xfrm>
              <a:prstGeom prst="can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AE75C"/>
                  </a:gs>
                  <a:gs pos="100000">
                    <a:srgbClr val="F2B800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95763" y="1408889"/>
                <a:ext cx="870857" cy="31157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Storage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Right Arrow 31"/>
            <p:cNvSpPr/>
            <p:nvPr/>
          </p:nvSpPr>
          <p:spPr>
            <a:xfrm>
              <a:off x="2981738" y="887896"/>
              <a:ext cx="198783" cy="172278"/>
            </a:xfrm>
            <a:prstGeom prst="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737630" y="854768"/>
              <a:ext cx="198783" cy="172278"/>
            </a:xfrm>
            <a:prstGeom prst="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282438" y="675867"/>
              <a:ext cx="1382327" cy="911633"/>
              <a:chOff x="3282438" y="675867"/>
              <a:chExt cx="1382327" cy="9116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Rectangle 36"/>
              <p:cNvSpPr/>
              <p:nvPr/>
            </p:nvSpPr>
            <p:spPr>
              <a:xfrm>
                <a:off x="3909392" y="675867"/>
                <a:ext cx="622852" cy="56984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a:ln>
              <a:scene3d>
                <a:camera prst="isometricLeftDown">
                  <a:rot lat="2100000" lon="1200000" rev="0"/>
                </a:camera>
                <a:lightRig rig="threePt" dir="t"/>
              </a:scene3d>
              <a:sp3d extrusionH="88900" contourW="12700">
                <a:bevelT w="114300" prst="artDeco"/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97968" y="735499"/>
                <a:ext cx="622852" cy="56984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a:ln>
              <a:scene3d>
                <a:camera prst="isometricLeftDown">
                  <a:rot lat="2100000" lon="1200000" rev="0"/>
                </a:camera>
                <a:lightRig rig="threePt" dir="t"/>
              </a:scene3d>
              <a:sp3d extrusionH="88900" contourW="12700">
                <a:bevelT w="114300" prst="artDeco"/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313048" y="795131"/>
                <a:ext cx="622852" cy="56984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a:ln>
              <a:scene3d>
                <a:camera prst="isometricLeftDown">
                  <a:rot lat="2100000" lon="1200000" rev="0"/>
                </a:camera>
                <a:lightRig rig="threePt" dir="t"/>
              </a:scene3d>
              <a:sp3d extrusionH="88900" contourW="12700">
                <a:bevelT w="114300" prst="artDeco"/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282438" y="1276368"/>
                <a:ext cx="1382327" cy="311132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BEC81"/>
                  </a:gs>
                </a:gsLst>
                <a:lin ang="5400000" scaled="0"/>
              </a:gradFill>
              <a:ln w="12700">
                <a:solidFill>
                  <a:srgbClr val="D6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Virtual Image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6693608" y="1926930"/>
              <a:ext cx="1383590" cy="40543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6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Host emulation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347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0" y="0"/>
            <a:ext cx="9144000" cy="6581274"/>
            <a:chOff x="0" y="0"/>
            <a:chExt cx="9144000" cy="6581274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581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17011" y="2129589"/>
              <a:ext cx="4308642" cy="28586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813" y="890353"/>
              <a:ext cx="357499" cy="357499"/>
            </a:xfrm>
            <a:prstGeom prst="rect">
              <a:avLst/>
            </a:prstGeom>
          </p:spPr>
        </p:pic>
        <p:pic>
          <p:nvPicPr>
            <p:cNvPr id="5" name="Picture 13" descr="C:\Documents and Settings\Administrator\Local Settings\Temporary Internet Files\Content.IE5\YP27MHEV\MC90043262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52241" y="2348066"/>
              <a:ext cx="830197" cy="832513"/>
            </a:xfrm>
            <a:prstGeom prst="rect">
              <a:avLst/>
            </a:prstGeom>
            <a:noFill/>
          </p:spPr>
        </p:pic>
        <p:pic>
          <p:nvPicPr>
            <p:cNvPr id="6" name="Picture 8" descr="C:\Documents and Settings\Administrator\Local Settings\Temporary Internet Files\Content.IE5\YP27MHEV\MCj043157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8068" y="5333561"/>
              <a:ext cx="928710" cy="934901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csve\Local Settings\Temporary Internet Files\Content.IE5\4PQ7052J\MC900432623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413754" y="5540385"/>
              <a:ext cx="825378" cy="775556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381" y="1021250"/>
              <a:ext cx="447182" cy="447182"/>
            </a:xfrm>
            <a:prstGeom prst="rect">
              <a:avLst/>
            </a:prstGeom>
          </p:spPr>
        </p:pic>
        <p:pic>
          <p:nvPicPr>
            <p:cNvPr id="10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616984" y="729933"/>
              <a:ext cx="510465" cy="988338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945847" y="926448"/>
              <a:ext cx="510465" cy="988338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Administrator\Local Settings\Temporary Internet Files\Content.IE5\S5CT05S7\MC900434888[2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2486" y="1060699"/>
              <a:ext cx="857293" cy="857293"/>
            </a:xfrm>
            <a:prstGeom prst="rect">
              <a:avLst/>
            </a:prstGeom>
            <a:noFill/>
          </p:spPr>
        </p:pic>
        <p:pic>
          <p:nvPicPr>
            <p:cNvPr id="12" name="Picture 5" descr="C:\Users\csve\AppData\Local\Microsoft\Windows\Temporary Internet Files\Content.IE5\MH53Z2QL\MC900433949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0497" flipH="1">
              <a:off x="1022706" y="3948312"/>
              <a:ext cx="914400" cy="9511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Callout 12"/>
            <p:cNvSpPr/>
            <p:nvPr/>
          </p:nvSpPr>
          <p:spPr>
            <a:xfrm>
              <a:off x="481274" y="96256"/>
              <a:ext cx="1419726" cy="902369"/>
            </a:xfrm>
            <a:prstGeom prst="wedgeEllipseCallout">
              <a:avLst>
                <a:gd name="adj1" fmla="val 32648"/>
                <a:gd name="adj2" fmla="val 58762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 need to grow my infrastructure, but I do not know for how long…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108281" y="1600203"/>
              <a:ext cx="1347537" cy="946485"/>
            </a:xfrm>
            <a:prstGeom prst="wedgeEllipseCallout">
              <a:avLst>
                <a:gd name="adj1" fmla="val 29258"/>
                <a:gd name="adj2" fmla="val 69428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 cannot invest in infrastructure, I just started my business….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Callout 14"/>
            <p:cNvSpPr/>
            <p:nvPr/>
          </p:nvSpPr>
          <p:spPr>
            <a:xfrm>
              <a:off x="36096" y="3132221"/>
              <a:ext cx="1692440" cy="902369"/>
            </a:xfrm>
            <a:prstGeom prst="wedgeEllipseCallout">
              <a:avLst>
                <a:gd name="adj1" fmla="val 18911"/>
                <a:gd name="adj2" fmla="val 80095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 want to focus on application logic and not maintenance and scalability issues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204544" y="4993109"/>
              <a:ext cx="1588165" cy="902369"/>
            </a:xfrm>
            <a:prstGeom prst="wedgeEllipseCallout">
              <a:avLst>
                <a:gd name="adj1" fmla="val 51460"/>
                <a:gd name="adj2" fmla="val 40096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 want to access and edit my documents and photos from everywhere..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733343" flipV="1">
              <a:off x="2116073" y="1926756"/>
              <a:ext cx="825976" cy="350185"/>
            </a:xfrm>
            <a:prstGeom prst="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685665" flipV="1">
              <a:off x="1739426" y="2829295"/>
              <a:ext cx="644010" cy="350185"/>
            </a:xfrm>
            <a:prstGeom prst="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20179065" flipV="1">
              <a:off x="1904846" y="3984071"/>
              <a:ext cx="512369" cy="350185"/>
            </a:xfrm>
            <a:prstGeom prst="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18057607" flipV="1">
              <a:off x="2541532" y="4882684"/>
              <a:ext cx="644010" cy="350185"/>
            </a:xfrm>
            <a:prstGeom prst="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4006487" y="4681079"/>
              <a:ext cx="1208915" cy="53423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30" name="Cloud"/>
            <p:cNvSpPr>
              <a:spLocks noChangeAspect="1" noEditPoints="1" noChangeArrowheads="1"/>
            </p:cNvSpPr>
            <p:nvPr/>
          </p:nvSpPr>
          <p:spPr bwMode="auto">
            <a:xfrm rot="19367754">
              <a:off x="2331585" y="2579812"/>
              <a:ext cx="1051941" cy="64331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defRPr/>
              </a:pPr>
              <a:endParaRPr lang="en-US" dirty="0"/>
            </a:p>
          </p:txBody>
        </p:sp>
        <p:sp>
          <p:nvSpPr>
            <p:cNvPr id="26" name="Cloud"/>
            <p:cNvSpPr>
              <a:spLocks noChangeAspect="1" noEditPoints="1" noChangeArrowheads="1"/>
            </p:cNvSpPr>
            <p:nvPr/>
          </p:nvSpPr>
          <p:spPr bwMode="auto">
            <a:xfrm rot="3046258">
              <a:off x="2304491" y="3813388"/>
              <a:ext cx="1227500" cy="86000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32" name="Cloud"/>
            <p:cNvSpPr>
              <a:spLocks noChangeAspect="1" noEditPoints="1" noChangeArrowheads="1"/>
            </p:cNvSpPr>
            <p:nvPr/>
          </p:nvSpPr>
          <p:spPr bwMode="auto">
            <a:xfrm rot="19388699">
              <a:off x="5904435" y="4080479"/>
              <a:ext cx="896814" cy="56861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34" name="Cloud"/>
            <p:cNvSpPr>
              <a:spLocks noChangeAspect="1" noEditPoints="1" noChangeArrowheads="1"/>
            </p:cNvSpPr>
            <p:nvPr/>
          </p:nvSpPr>
          <p:spPr bwMode="auto">
            <a:xfrm rot="208439">
              <a:off x="3834680" y="2046071"/>
              <a:ext cx="965677" cy="3580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defRPr/>
              </a:pPr>
              <a:endParaRPr lang="en-US" dirty="0"/>
            </a:p>
          </p:txBody>
        </p:sp>
        <p:sp>
          <p:nvSpPr>
            <p:cNvPr id="35" name="Cloud"/>
            <p:cNvSpPr>
              <a:spLocks noChangeAspect="1" noEditPoints="1" noChangeArrowheads="1"/>
            </p:cNvSpPr>
            <p:nvPr/>
          </p:nvSpPr>
          <p:spPr bwMode="auto">
            <a:xfrm rot="2043262">
              <a:off x="5526365" y="2341141"/>
              <a:ext cx="1105101" cy="45100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294637" y="417117"/>
              <a:ext cx="1439016" cy="1076569"/>
              <a:chOff x="5920279" y="272733"/>
              <a:chExt cx="1439016" cy="1076569"/>
            </a:xfrm>
          </p:grpSpPr>
          <p:pic>
            <p:nvPicPr>
              <p:cNvPr id="23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5920279" y="292786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6273206" y="272733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6593598" y="304817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6848830" y="360964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37" name="Picture 13" descr="C:\Documents and Settings\Administrator\Local Settings\Temporary Internet Files\Content.IE5\YP27MHEV\MC900432621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40641" y="671666"/>
                <a:ext cx="589549" cy="531492"/>
              </a:xfrm>
              <a:prstGeom prst="rect">
                <a:avLst/>
              </a:prstGeom>
              <a:noFill/>
            </p:spPr>
          </p:pic>
        </p:grpSp>
        <p:grpSp>
          <p:nvGrpSpPr>
            <p:cNvPr id="46" name="Group 45"/>
            <p:cNvGrpSpPr/>
            <p:nvPr/>
          </p:nvGrpSpPr>
          <p:grpSpPr>
            <a:xfrm rot="384784">
              <a:off x="6753047" y="906397"/>
              <a:ext cx="1439016" cy="1076569"/>
              <a:chOff x="6801174" y="822175"/>
              <a:chExt cx="1439016" cy="1076569"/>
            </a:xfrm>
          </p:grpSpPr>
          <p:pic>
            <p:nvPicPr>
              <p:cNvPr id="40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6801174" y="842228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4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7154101" y="822175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7474493" y="854259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7729725" y="910406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45" name="Picture 2" descr="C:\Documents and Settings\Administrator\Local Settings\Temporary Internet Files\Content.IE5\0NG589SB\MC900432622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141642" y="1212378"/>
                <a:ext cx="564808" cy="52313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Right Arrow 46"/>
            <p:cNvSpPr/>
            <p:nvPr/>
          </p:nvSpPr>
          <p:spPr>
            <a:xfrm rot="8132092" flipV="1">
              <a:off x="6250920" y="1910720"/>
              <a:ext cx="825976" cy="350185"/>
            </a:xfrm>
            <a:prstGeom prst="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 rot="6055495" flipV="1">
              <a:off x="5527338" y="1565058"/>
              <a:ext cx="728352" cy="350185"/>
            </a:xfrm>
            <a:prstGeom prst="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Callout 48"/>
            <p:cNvSpPr/>
            <p:nvPr/>
          </p:nvSpPr>
          <p:spPr>
            <a:xfrm>
              <a:off x="7275104" y="517358"/>
              <a:ext cx="1664359" cy="709863"/>
            </a:xfrm>
            <a:prstGeom prst="wedgeEllipseCallout">
              <a:avLst>
                <a:gd name="adj1" fmla="val -32208"/>
                <a:gd name="adj2" fmla="val 76209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 have a surplus of infrastructure that I want to make use of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Callout 49"/>
            <p:cNvSpPr/>
            <p:nvPr/>
          </p:nvSpPr>
          <p:spPr>
            <a:xfrm>
              <a:off x="5899493" y="104271"/>
              <a:ext cx="1664359" cy="709863"/>
            </a:xfrm>
            <a:prstGeom prst="wedgeEllipseCallout">
              <a:avLst>
                <a:gd name="adj1" fmla="val -32208"/>
                <a:gd name="adj2" fmla="val 76209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 have a lot of infrastructure that I want to rent …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Callout 51"/>
            <p:cNvSpPr/>
            <p:nvPr/>
          </p:nvSpPr>
          <p:spPr>
            <a:xfrm>
              <a:off x="7259061" y="2209800"/>
              <a:ext cx="1664359" cy="709863"/>
            </a:xfrm>
            <a:prstGeom prst="wedgeEllipseCallout">
              <a:avLst>
                <a:gd name="adj1" fmla="val -15581"/>
                <a:gd name="adj2" fmla="val 91463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 have infrastructure and middleware and I can host applications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446903" y="2863537"/>
              <a:ext cx="1430450" cy="988338"/>
              <a:chOff x="7134071" y="2911665"/>
              <a:chExt cx="1430450" cy="988338"/>
            </a:xfrm>
          </p:grpSpPr>
          <p:pic>
            <p:nvPicPr>
              <p:cNvPr id="51" name="Picture 9" descr="C:\Documents and Settings\Administrator\Local Settings\Temporary Internet Files\Content.IE5\S5CT05S7\MCj04326250000[1]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134071" y="3126046"/>
                <a:ext cx="662406" cy="651870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7636785" y="2911665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C:\Documents and Settings\Administrator\Local Settings\Temporary Internet Files\Content.IE5\FB9PB6MP\MC900432553[1]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664260" y="3284768"/>
                <a:ext cx="541278" cy="541278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Documents and Settings\Administrator\Local Settings\Temporary Internet Files\Content.IE5\D5GXTVH8\MC900431526[1]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880824" y="2923815"/>
                <a:ext cx="577373" cy="577373"/>
              </a:xfrm>
              <a:prstGeom prst="rect">
                <a:avLst/>
              </a:prstGeom>
              <a:noFill/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7339" y="3303240"/>
                <a:ext cx="447182" cy="447182"/>
              </a:xfrm>
              <a:prstGeom prst="rect">
                <a:avLst/>
              </a:prstGeom>
            </p:spPr>
          </p:pic>
        </p:grpSp>
        <p:sp>
          <p:nvSpPr>
            <p:cNvPr id="58" name="Right Arrow 57"/>
            <p:cNvSpPr/>
            <p:nvPr/>
          </p:nvSpPr>
          <p:spPr>
            <a:xfrm rot="10800000" flipV="1">
              <a:off x="6806122" y="3282486"/>
              <a:ext cx="644010" cy="350185"/>
            </a:xfrm>
            <a:prstGeom prst="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160539" y="4784588"/>
              <a:ext cx="1442034" cy="1014642"/>
              <a:chOff x="7196635" y="4712396"/>
              <a:chExt cx="1442034" cy="1014642"/>
            </a:xfrm>
          </p:grpSpPr>
          <p:pic>
            <p:nvPicPr>
              <p:cNvPr id="6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7486457" y="4712396"/>
                <a:ext cx="510465" cy="988338"/>
              </a:xfrm>
              <a:prstGeom prst="rect">
                <a:avLst/>
              </a:prstGeom>
              <a:noFill/>
            </p:spPr>
          </p:pic>
          <p:pic>
            <p:nvPicPr>
              <p:cNvPr id="1031" name="Picture 7" descr="C:\Documents and Settings\Administrator\Local Settings\Temporary Internet Files\Content.IE5\FB9PB6MP\MC900432605[1]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760478" y="4884942"/>
                <a:ext cx="445054" cy="445054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Documents and Settings\Administrator\Local Settings\Temporary Internet Files\Content.IE5\TNYO33JE\MC900432664[1]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576883" y="5050261"/>
                <a:ext cx="676777" cy="676777"/>
              </a:xfrm>
              <a:prstGeom prst="rect">
                <a:avLst/>
              </a:prstGeom>
              <a:noFill/>
            </p:spPr>
          </p:pic>
          <p:pic>
            <p:nvPicPr>
              <p:cNvPr id="69" name="Picture 68" descr="vista-wow-video-reel_256x256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984953" y="4844722"/>
                <a:ext cx="653716" cy="653716"/>
              </a:xfrm>
              <a:prstGeom prst="rect">
                <a:avLst/>
              </a:prstGeom>
            </p:spPr>
          </p:pic>
          <p:pic>
            <p:nvPicPr>
              <p:cNvPr id="1032" name="Picture 8" descr="C:\Documents and Settings\Administrator\Local Settings\Temporary Internet Files\Content.IE5\OC5EUHND\MC900432622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196635" y="4994867"/>
                <a:ext cx="611856" cy="611856"/>
              </a:xfrm>
              <a:prstGeom prst="rect">
                <a:avLst/>
              </a:prstGeom>
              <a:noFill/>
            </p:spPr>
          </p:pic>
        </p:grpSp>
        <p:sp>
          <p:nvSpPr>
            <p:cNvPr id="71" name="Right Arrow 70"/>
            <p:cNvSpPr/>
            <p:nvPr/>
          </p:nvSpPr>
          <p:spPr>
            <a:xfrm rot="12583016" flipV="1">
              <a:off x="6661738" y="4662114"/>
              <a:ext cx="644010" cy="350185"/>
            </a:xfrm>
            <a:prstGeom prst="rightArrow">
              <a:avLst/>
            </a:prstGeom>
            <a:gradFill flip="none" rotWithShape="1">
              <a:gsLst>
                <a:gs pos="0">
                  <a:srgbClr val="FFFA8F">
                    <a:alpha val="32000"/>
                  </a:srgbClr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>
                  <a:alpha val="3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Callout 71"/>
            <p:cNvSpPr/>
            <p:nvPr/>
          </p:nvSpPr>
          <p:spPr>
            <a:xfrm>
              <a:off x="6947647" y="4020808"/>
              <a:ext cx="1664359" cy="709863"/>
            </a:xfrm>
            <a:prstGeom prst="wedgeEllipseCallout">
              <a:avLst>
                <a:gd name="adj1" fmla="val -15581"/>
                <a:gd name="adj2" fmla="val 91463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 have infrastructure and provide application services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pic>
          <p:nvPicPr>
            <p:cNvPr id="75" name="Picture 2" descr="Z:\Documents\University of Melbourne\Aneka\CloudBook\Icons\1306768872_brow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453063" y="2447045"/>
              <a:ext cx="2245275" cy="2245275"/>
            </a:xfrm>
            <a:prstGeom prst="rect">
              <a:avLst/>
            </a:prstGeom>
            <a:noFill/>
          </p:spPr>
        </p:pic>
        <p:sp>
          <p:nvSpPr>
            <p:cNvPr id="74" name="Rectangle 73"/>
            <p:cNvSpPr/>
            <p:nvPr/>
          </p:nvSpPr>
          <p:spPr>
            <a:xfrm>
              <a:off x="3104143" y="3316264"/>
              <a:ext cx="3019926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Global Cloud Marketplace</a:t>
              </a:r>
              <a:endPara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78" name="Picture 77" descr="green_tree7  Final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40489" y="5273841"/>
              <a:ext cx="769771" cy="840706"/>
            </a:xfrm>
            <a:prstGeom prst="rect">
              <a:avLst/>
            </a:prstGeom>
          </p:spPr>
        </p:pic>
        <p:pic>
          <p:nvPicPr>
            <p:cNvPr id="79" name="Picture 22" descr="C:\Documents and Settings\sonu\Desktop\dollar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821" y="5626609"/>
              <a:ext cx="594148" cy="81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79" descr="Text Document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95665" y="5652683"/>
              <a:ext cx="607747" cy="607747"/>
            </a:xfrm>
            <a:prstGeom prst="rect">
              <a:avLst/>
            </a:prstGeom>
          </p:spPr>
        </p:pic>
        <p:pic>
          <p:nvPicPr>
            <p:cNvPr id="81" name="Picture 6" descr="C:\Documents and Settings\Administrator\Local Settings\Temporary Internet Files\Content.IE5\S5CT05S7\MCj04420420000[1]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1172082">
              <a:off x="4781731" y="5600488"/>
              <a:ext cx="324203" cy="4167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34" name="Picture 10" descr="C:\Documents and Settings\Administrator\Local Settings\Temporary Internet Files\Content.IE5\FB9PB6MP\MC900434861[1]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582796" y="5282006"/>
              <a:ext cx="805973" cy="805973"/>
            </a:xfrm>
            <a:prstGeom prst="rect">
              <a:avLst/>
            </a:prstGeom>
            <a:noFill/>
          </p:spPr>
        </p:pic>
        <p:pic>
          <p:nvPicPr>
            <p:cNvPr id="70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5887785" y="2154213"/>
              <a:ext cx="344895" cy="667769"/>
            </a:xfrm>
            <a:prstGeom prst="rect">
              <a:avLst/>
            </a:prstGeom>
            <a:noFill/>
          </p:spPr>
        </p:pic>
        <p:pic>
          <p:nvPicPr>
            <p:cNvPr id="68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248761" y="1838133"/>
              <a:ext cx="311207" cy="602544"/>
            </a:xfrm>
            <a:prstGeom prst="rect">
              <a:avLst/>
            </a:prstGeom>
            <a:noFill/>
          </p:spPr>
        </p:pic>
        <p:pic>
          <p:nvPicPr>
            <p:cNvPr id="76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118127" y="3989240"/>
              <a:ext cx="328046" cy="635148"/>
            </a:xfrm>
            <a:prstGeom prst="rect">
              <a:avLst/>
            </a:prstGeom>
            <a:noFill/>
          </p:spPr>
        </p:pic>
        <p:pic>
          <p:nvPicPr>
            <p:cNvPr id="77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820398" y="3929430"/>
              <a:ext cx="358938" cy="694958"/>
            </a:xfrm>
            <a:prstGeom prst="rect">
              <a:avLst/>
            </a:prstGeom>
            <a:noFill/>
          </p:spPr>
        </p:pic>
        <p:pic>
          <p:nvPicPr>
            <p:cNvPr id="82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696977" y="2474503"/>
              <a:ext cx="358938" cy="69495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8108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33331" y="1312752"/>
            <a:ext cx="5911913" cy="2625505"/>
            <a:chOff x="733331" y="1312752"/>
            <a:chExt cx="5911913" cy="2625505"/>
          </a:xfrm>
        </p:grpSpPr>
        <p:sp>
          <p:nvSpPr>
            <p:cNvPr id="5" name="Rectangle 4"/>
            <p:cNvSpPr/>
            <p:nvPr/>
          </p:nvSpPr>
          <p:spPr>
            <a:xfrm>
              <a:off x="733331" y="1312752"/>
              <a:ext cx="5911913" cy="2625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45510" y="1464989"/>
              <a:ext cx="2766882" cy="2348583"/>
              <a:chOff x="845510" y="1464989"/>
              <a:chExt cx="2766882" cy="2348583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439561" y="2544025"/>
                <a:ext cx="216377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ounded Rectangle 26"/>
              <p:cNvSpPr/>
              <p:nvPr/>
            </p:nvSpPr>
            <p:spPr>
              <a:xfrm>
                <a:off x="845510" y="2429811"/>
                <a:ext cx="530679" cy="22842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ABI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65894" y="3341655"/>
                <a:ext cx="1711106" cy="4719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rgbClr val="000000"/>
                    </a:solidFill>
                  </a:rPr>
                  <a:t>Hardware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65894" y="2658239"/>
                <a:ext cx="1711106" cy="4719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Operative System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>
                <a:off x="1448614" y="3242861"/>
                <a:ext cx="216377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ounded Rectangle 30"/>
              <p:cNvSpPr/>
              <p:nvPr/>
            </p:nvSpPr>
            <p:spPr>
              <a:xfrm>
                <a:off x="854563" y="3128647"/>
                <a:ext cx="530679" cy="22842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ISA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74950" y="1952900"/>
                <a:ext cx="1711106" cy="4719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Virtual Machine Manager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1448614" y="1859861"/>
                <a:ext cx="216377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ounded Rectangle 34"/>
              <p:cNvSpPr/>
              <p:nvPr/>
            </p:nvSpPr>
            <p:spPr>
              <a:xfrm>
                <a:off x="854563" y="1745647"/>
                <a:ext cx="530679" cy="22842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ISA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84003" y="1464990"/>
                <a:ext cx="398294" cy="2806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VM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118686" y="1464989"/>
                <a:ext cx="398294" cy="2806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VM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51803" y="1464990"/>
                <a:ext cx="398294" cy="2806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VM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987762" y="1468891"/>
                <a:ext cx="398294" cy="2806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VM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726620" y="2148497"/>
              <a:ext cx="2770217" cy="1660555"/>
              <a:chOff x="3726620" y="2148497"/>
              <a:chExt cx="2770217" cy="166055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025377" y="3337135"/>
                <a:ext cx="1711106" cy="4719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rgbClr val="000000"/>
                    </a:solidFill>
                  </a:rPr>
                  <a:t>Hardware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H="1">
                <a:off x="3726620" y="3238341"/>
                <a:ext cx="216377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ounded Rectangle 47"/>
              <p:cNvSpPr/>
              <p:nvPr/>
            </p:nvSpPr>
            <p:spPr>
              <a:xfrm>
                <a:off x="5966158" y="3124127"/>
                <a:ext cx="530679" cy="22842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ISA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34433" y="2645461"/>
                <a:ext cx="1711106" cy="4719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Virtual Machine Manager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3726620" y="2543369"/>
                <a:ext cx="216377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ounded Rectangle 50"/>
              <p:cNvSpPr/>
              <p:nvPr/>
            </p:nvSpPr>
            <p:spPr>
              <a:xfrm>
                <a:off x="5966158" y="2429155"/>
                <a:ext cx="530679" cy="22842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ISA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043486" y="2148498"/>
                <a:ext cx="398294" cy="2806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VM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78169" y="2148497"/>
                <a:ext cx="398294" cy="2806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VM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911286" y="2148498"/>
                <a:ext cx="398294" cy="2806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VM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347245" y="2152399"/>
                <a:ext cx="398294" cy="2806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VM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23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762002" y="740230"/>
            <a:ext cx="4125684" cy="3570514"/>
            <a:chOff x="762002" y="740230"/>
            <a:chExt cx="4125684" cy="3570514"/>
          </a:xfrm>
        </p:grpSpPr>
        <p:sp>
          <p:nvSpPr>
            <p:cNvPr id="35" name="Rectangle 34"/>
            <p:cNvSpPr/>
            <p:nvPr/>
          </p:nvSpPr>
          <p:spPr>
            <a:xfrm>
              <a:off x="762002" y="740230"/>
              <a:ext cx="4125684" cy="3570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74949" y="1952899"/>
              <a:ext cx="2951480" cy="221633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Virtual Machine Manager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521038" y="1606377"/>
              <a:ext cx="3246905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54563" y="1492163"/>
              <a:ext cx="530679" cy="228428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ISA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74949" y="869152"/>
              <a:ext cx="2951479" cy="4005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 smtClean="0">
                  <a:solidFill>
                    <a:srgbClr val="002060"/>
                  </a:solidFill>
                </a:rPr>
                <a:t>Virtual Machine Instance</a:t>
              </a:r>
              <a:endParaRPr lang="en-US" sz="1050" dirty="0">
                <a:solidFill>
                  <a:srgbClr val="002060"/>
                </a:solidFill>
              </a:endParaRPr>
            </a:p>
          </p:txBody>
        </p:sp>
        <p:sp>
          <p:nvSpPr>
            <p:cNvPr id="18" name="AutoShape 71"/>
            <p:cNvSpPr>
              <a:spLocks noChangeArrowheads="1"/>
            </p:cNvSpPr>
            <p:nvPr/>
          </p:nvSpPr>
          <p:spPr bwMode="auto">
            <a:xfrm>
              <a:off x="2030992" y="1378320"/>
              <a:ext cx="142875" cy="50480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AutoShape 71"/>
            <p:cNvSpPr>
              <a:spLocks noChangeArrowheads="1"/>
            </p:cNvSpPr>
            <p:nvPr/>
          </p:nvSpPr>
          <p:spPr bwMode="auto">
            <a:xfrm>
              <a:off x="2455487" y="1378320"/>
              <a:ext cx="142875" cy="50480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AutoShape 71"/>
            <p:cNvSpPr>
              <a:spLocks noChangeArrowheads="1"/>
            </p:cNvSpPr>
            <p:nvPr/>
          </p:nvSpPr>
          <p:spPr bwMode="auto">
            <a:xfrm>
              <a:off x="2244186" y="1378320"/>
              <a:ext cx="142875" cy="504801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3136" y="1638262"/>
              <a:ext cx="11160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Instructions (ISA)</a:t>
              </a:r>
              <a:endParaRPr lang="en-US" sz="105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394027" y="1952900"/>
              <a:ext cx="1055918" cy="871184"/>
              <a:chOff x="4025378" y="3167416"/>
              <a:chExt cx="1055918" cy="87118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090694" y="3287684"/>
                <a:ext cx="949394" cy="70146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b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Interpreter </a:t>
                </a:r>
              </a:p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Routines</a:t>
                </a:r>
                <a:endPara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25378" y="3337135"/>
                <a:ext cx="949394" cy="70146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b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Interpreter </a:t>
                </a:r>
              </a:p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Routines</a:t>
                </a:r>
                <a:endPara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pic>
            <p:nvPicPr>
              <p:cNvPr id="1027" name="Picture 3" descr="C:\Users\aneka\AppData\Local\Microsoft\Windows\Temporary Internet Files\Content.IE5\8NC4CYF0\MC900432631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5392" y="3167416"/>
                <a:ext cx="515904" cy="515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904549" y="3070379"/>
              <a:ext cx="1005376" cy="644220"/>
              <a:chOff x="5135740" y="3453493"/>
              <a:chExt cx="1005376" cy="64422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135740" y="3592286"/>
                <a:ext cx="949394" cy="50542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b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Allocator</a:t>
                </a:r>
                <a:endPara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pic>
            <p:nvPicPr>
              <p:cNvPr id="1028" name="Picture 4" descr="C:\Users\aneka\AppData\Local\Microsoft\Windows\Temporary Internet Files\Content.IE5\OGJS10UG\MC900432664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0437" y="3453493"/>
                <a:ext cx="530679" cy="530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1904549" y="1892178"/>
              <a:ext cx="1065442" cy="763936"/>
              <a:chOff x="1828347" y="1892178"/>
              <a:chExt cx="1065442" cy="76393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828347" y="2073168"/>
                <a:ext cx="949394" cy="58294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b"/>
              <a:lstStyle/>
              <a:p>
                <a:pPr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Dispatcher</a:t>
                </a:r>
                <a:endPara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pic>
            <p:nvPicPr>
              <p:cNvPr id="1030" name="Picture 6" descr="C:\Users\aneka\AppData\Local\Microsoft\Windows\Temporary Internet Files\Content.IE5\OGJS10UG\MC900432627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482" y="1892178"/>
                <a:ext cx="661307" cy="661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AutoShape 71"/>
            <p:cNvSpPr>
              <a:spLocks noChangeArrowheads="1"/>
            </p:cNvSpPr>
            <p:nvPr/>
          </p:nvSpPr>
          <p:spPr bwMode="auto">
            <a:xfrm>
              <a:off x="2300178" y="2731089"/>
              <a:ext cx="155455" cy="382375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2" name="AutoShape 71"/>
            <p:cNvSpPr>
              <a:spLocks noChangeArrowheads="1"/>
            </p:cNvSpPr>
            <p:nvPr/>
          </p:nvSpPr>
          <p:spPr bwMode="auto">
            <a:xfrm rot="16200000">
              <a:off x="3066762" y="2173453"/>
              <a:ext cx="155455" cy="382375"/>
            </a:xfrm>
            <a:prstGeom prst="downArrow">
              <a:avLst>
                <a:gd name="adj1" fmla="val 50000"/>
                <a:gd name="adj2" fmla="val 5833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762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44136" y="834656"/>
            <a:ext cx="6130834" cy="3555833"/>
            <a:chOff x="444136" y="834656"/>
            <a:chExt cx="6130834" cy="3555833"/>
          </a:xfrm>
        </p:grpSpPr>
        <p:sp>
          <p:nvSpPr>
            <p:cNvPr id="41" name="Rectangle 40"/>
            <p:cNvSpPr/>
            <p:nvPr/>
          </p:nvSpPr>
          <p:spPr>
            <a:xfrm>
              <a:off x="444136" y="834656"/>
              <a:ext cx="6130834" cy="3555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09452" y="957070"/>
              <a:ext cx="2895600" cy="2808515"/>
              <a:chOff x="1458686" y="1436914"/>
              <a:chExt cx="2895600" cy="2808515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458686" y="1436914"/>
                <a:ext cx="2895600" cy="28085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05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037806" y="1998616"/>
                <a:ext cx="1737360" cy="168510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996600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385278" y="2335638"/>
                <a:ext cx="1042416" cy="1011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89111" y="957070"/>
              <a:ext cx="2895600" cy="2808515"/>
              <a:chOff x="1458686" y="1436914"/>
              <a:chExt cx="2895600" cy="280851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458686" y="1436914"/>
                <a:ext cx="2895600" cy="28085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105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37806" y="1998616"/>
                <a:ext cx="1737360" cy="168510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996600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864070" y="2720119"/>
                <a:ext cx="1042416" cy="1011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1957252" y="2361327"/>
              <a:ext cx="1447800" cy="115475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05052" y="2745808"/>
              <a:ext cx="1110651" cy="77027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383971" y="1317171"/>
              <a:ext cx="1021081" cy="53862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405052" y="1317171"/>
              <a:ext cx="1110652" cy="53862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957252" y="3614057"/>
              <a:ext cx="1264919" cy="51162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222171" y="3516086"/>
              <a:ext cx="1814740" cy="60960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664967" y="4136573"/>
              <a:ext cx="11144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User Instructions</a:t>
              </a:r>
              <a:endParaRPr lang="en-US" sz="105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81152" y="3566970"/>
              <a:ext cx="13484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Sensitive Instructions</a:t>
              </a:r>
              <a:endParaRPr lang="en-US" sz="105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70091" y="957070"/>
              <a:ext cx="13981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Privileged Instructions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038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635000" y="461852"/>
            <a:ext cx="6477000" cy="5227748"/>
            <a:chOff x="635000" y="461852"/>
            <a:chExt cx="6477000" cy="5227748"/>
          </a:xfrm>
        </p:grpSpPr>
        <p:sp>
          <p:nvSpPr>
            <p:cNvPr id="5" name="Rectangle 4"/>
            <p:cNvSpPr/>
            <p:nvPr/>
          </p:nvSpPr>
          <p:spPr>
            <a:xfrm>
              <a:off x="635000" y="461852"/>
              <a:ext cx="6477000" cy="5227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62000" y="596900"/>
              <a:ext cx="4596189" cy="2167333"/>
              <a:chOff x="1574800" y="1562100"/>
              <a:chExt cx="4596189" cy="216733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65894" y="1600200"/>
                <a:ext cx="1711106" cy="20228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91440" bIns="182880" rtlCol="0" anchor="b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Server A</a:t>
                </a:r>
              </a:p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(running)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760203" y="2131740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763086" y="1750739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297803" y="2131740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48062" y="2135641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37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946394" y="3025305"/>
                <a:ext cx="339606" cy="691428"/>
              </a:xfrm>
              <a:prstGeom prst="rect">
                <a:avLst/>
              </a:prstGeom>
              <a:noFill/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4358294" y="1562100"/>
                <a:ext cx="1711106" cy="20736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91440" bIns="182880" rtlCol="0" anchor="b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Server B</a:t>
                </a:r>
              </a:p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(running)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574800" y="2499411"/>
                <a:ext cx="4596189" cy="47191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Virtual Machine Manager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2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708644" y="3038005"/>
                <a:ext cx="339606" cy="691428"/>
              </a:xfrm>
              <a:prstGeom prst="rect">
                <a:avLst/>
              </a:prstGeom>
              <a:noFill/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4741986" y="2135798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252869" y="2135797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AutoShape 71"/>
              <p:cNvSpPr>
                <a:spLocks noChangeArrowheads="1"/>
              </p:cNvSpPr>
              <p:nvPr/>
            </p:nvSpPr>
            <p:spPr bwMode="auto">
              <a:xfrm rot="5400000">
                <a:off x="3790347" y="1986948"/>
                <a:ext cx="205103" cy="647001"/>
              </a:xfrm>
              <a:prstGeom prst="downArrow">
                <a:avLst>
                  <a:gd name="adj1" fmla="val 50000"/>
                  <a:gd name="adj2" fmla="val 5833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" y="3352800"/>
              <a:ext cx="4596189" cy="2167333"/>
              <a:chOff x="1574800" y="1562100"/>
              <a:chExt cx="4596189" cy="216733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65894" y="1600200"/>
                <a:ext cx="1711106" cy="20228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91440" bIns="182880" rtlCol="0" anchor="b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Server A</a:t>
                </a:r>
              </a:p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(running)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60203" y="2131740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63086" y="1750739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297803" y="2131740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848062" y="2135641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6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946394" y="3025305"/>
                <a:ext cx="339606" cy="691428"/>
              </a:xfrm>
              <a:prstGeom prst="rect">
                <a:avLst/>
              </a:prstGeom>
              <a:noFill/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4358294" y="1562100"/>
                <a:ext cx="1711106" cy="20736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91440" bIns="182880" rtlCol="0" anchor="b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Server B</a:t>
                </a:r>
              </a:p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(inactive)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574800" y="2499411"/>
                <a:ext cx="4596189" cy="47191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Virtual Machine Manager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64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708644" y="3038005"/>
                <a:ext cx="339606" cy="691428"/>
              </a:xfrm>
              <a:prstGeom prst="rect">
                <a:avLst/>
              </a:prstGeom>
              <a:noFill/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2303586" y="1754798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839869" y="1754797"/>
                <a:ext cx="398294" cy="280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2060"/>
                    </a:solidFill>
                  </a:rPr>
                  <a:t>VM</a:t>
                </a:r>
                <a:endParaRPr lang="en-US" sz="1050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028" name="Picture 4" descr="C:\Documents and Settings\Administrator\Local Settings\Temporary Internet Files\Content.IE5\YP27MHEV\MC900433941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37250" y="1022350"/>
              <a:ext cx="717550" cy="717550"/>
            </a:xfrm>
            <a:prstGeom prst="rect">
              <a:avLst/>
            </a:prstGeom>
            <a:noFill/>
          </p:spPr>
        </p:pic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2409582" y="2531834"/>
              <a:ext cx="1310456" cy="23883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>
              <a:defPPr>
                <a:defRPr lang="en-US"/>
              </a:defPPr>
              <a:lvl1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 sz="1400">
                  <a:solidFill>
                    <a:srgbClr val="BC8F00"/>
                  </a:solidFill>
                </a:defRPr>
              </a:lvl1pPr>
            </a:lstStyle>
            <a:p>
              <a:r>
                <a:rPr lang="en-US" sz="1200" dirty="0" smtClean="0">
                  <a:solidFill>
                    <a:srgbClr val="000000"/>
                  </a:solidFill>
                </a:rPr>
                <a:t>Before Migration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2384182" y="5325834"/>
              <a:ext cx="1310456" cy="23883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>
              <a:defPPr>
                <a:defRPr lang="en-US"/>
              </a:defPPr>
              <a:lvl1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 sz="1400">
                  <a:solidFill>
                    <a:srgbClr val="BC8F00"/>
                  </a:solidFill>
                </a:defRPr>
              </a:lvl1pPr>
            </a:lstStyle>
            <a:p>
              <a:r>
                <a:rPr lang="en-US" sz="1200" dirty="0" smtClean="0">
                  <a:solidFill>
                    <a:srgbClr val="000000"/>
                  </a:solidFill>
                </a:rPr>
                <a:t>After Migration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778500" y="1054100"/>
              <a:ext cx="927100" cy="774700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76800" y="977900"/>
              <a:ext cx="939800" cy="152400"/>
            </a:xfrm>
            <a:custGeom>
              <a:avLst/>
              <a:gdLst>
                <a:gd name="connsiteX0" fmla="*/ 1130300 w 1130300"/>
                <a:gd name="connsiteY0" fmla="*/ 173567 h 541867"/>
                <a:gd name="connsiteX1" fmla="*/ 812800 w 1130300"/>
                <a:gd name="connsiteY1" fmla="*/ 33867 h 541867"/>
                <a:gd name="connsiteX2" fmla="*/ 228600 w 1130300"/>
                <a:gd name="connsiteY2" fmla="*/ 376767 h 541867"/>
                <a:gd name="connsiteX3" fmla="*/ 0 w 1130300"/>
                <a:gd name="connsiteY3" fmla="*/ 541867 h 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00" h="541867">
                  <a:moveTo>
                    <a:pt x="1130300" y="173567"/>
                  </a:moveTo>
                  <a:cubicBezTo>
                    <a:pt x="1046691" y="86783"/>
                    <a:pt x="963083" y="0"/>
                    <a:pt x="812800" y="33867"/>
                  </a:cubicBezTo>
                  <a:cubicBezTo>
                    <a:pt x="662517" y="67734"/>
                    <a:pt x="364067" y="292100"/>
                    <a:pt x="228600" y="376767"/>
                  </a:cubicBezTo>
                  <a:cubicBezTo>
                    <a:pt x="93133" y="461434"/>
                    <a:pt x="46566" y="501650"/>
                    <a:pt x="0" y="541867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381500" y="1104900"/>
              <a:ext cx="520700" cy="406400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968500" y="3479800"/>
              <a:ext cx="520700" cy="406400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489200" y="1473200"/>
              <a:ext cx="1892300" cy="2222500"/>
            </a:xfrm>
            <a:custGeom>
              <a:avLst/>
              <a:gdLst>
                <a:gd name="connsiteX0" fmla="*/ 1917700 w 1917700"/>
                <a:gd name="connsiteY0" fmla="*/ 0 h 2222500"/>
                <a:gd name="connsiteX1" fmla="*/ 1498600 w 1917700"/>
                <a:gd name="connsiteY1" fmla="*/ 292100 h 2222500"/>
                <a:gd name="connsiteX2" fmla="*/ 1066800 w 1917700"/>
                <a:gd name="connsiteY2" fmla="*/ 1003300 h 2222500"/>
                <a:gd name="connsiteX3" fmla="*/ 850900 w 1917700"/>
                <a:gd name="connsiteY3" fmla="*/ 1765300 h 2222500"/>
                <a:gd name="connsiteX4" fmla="*/ 558800 w 1917700"/>
                <a:gd name="connsiteY4" fmla="*/ 2133600 h 2222500"/>
                <a:gd name="connsiteX5" fmla="*/ 0 w 1917700"/>
                <a:gd name="connsiteY5" fmla="*/ 2222500 h 22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7700" h="2222500">
                  <a:moveTo>
                    <a:pt x="1917700" y="0"/>
                  </a:moveTo>
                  <a:cubicBezTo>
                    <a:pt x="1779058" y="62441"/>
                    <a:pt x="1640417" y="124883"/>
                    <a:pt x="1498600" y="292100"/>
                  </a:cubicBezTo>
                  <a:cubicBezTo>
                    <a:pt x="1356783" y="459317"/>
                    <a:pt x="1174750" y="757767"/>
                    <a:pt x="1066800" y="1003300"/>
                  </a:cubicBezTo>
                  <a:cubicBezTo>
                    <a:pt x="958850" y="1248833"/>
                    <a:pt x="935567" y="1576917"/>
                    <a:pt x="850900" y="1765300"/>
                  </a:cubicBezTo>
                  <a:cubicBezTo>
                    <a:pt x="766233" y="1953683"/>
                    <a:pt x="700617" y="2057400"/>
                    <a:pt x="558800" y="2133600"/>
                  </a:cubicBezTo>
                  <a:cubicBezTo>
                    <a:pt x="416983" y="2209800"/>
                    <a:pt x="208491" y="2216150"/>
                    <a:pt x="0" y="2222500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798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36600" y="1157288"/>
            <a:ext cx="6435725" cy="3833812"/>
            <a:chOff x="736600" y="1157288"/>
            <a:chExt cx="6435725" cy="3833812"/>
          </a:xfrm>
        </p:grpSpPr>
        <p:sp>
          <p:nvSpPr>
            <p:cNvPr id="5" name="Rectangle 4"/>
            <p:cNvSpPr/>
            <p:nvPr/>
          </p:nvSpPr>
          <p:spPr>
            <a:xfrm>
              <a:off x="736600" y="1157288"/>
              <a:ext cx="6435725" cy="3833812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0151" y="3272347"/>
              <a:ext cx="1590673" cy="781526"/>
            </a:xfrm>
            <a:prstGeom prst="roundRect">
              <a:avLst>
                <a:gd name="adj" fmla="val 1025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>
                  <a:solidFill>
                    <a:srgbClr val="000000"/>
                  </a:solidFill>
                </a:rPr>
                <a:t>Xen</a:t>
              </a:r>
              <a:r>
                <a:rPr lang="en-US" sz="1050" b="1" dirty="0" smtClean="0">
                  <a:solidFill>
                    <a:srgbClr val="000000"/>
                  </a:solidFill>
                </a:rPr>
                <a:t> Hypervisor (VMM)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Memory management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CPU state registers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Devices I/O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4913" y="2046177"/>
              <a:ext cx="1990725" cy="817245"/>
            </a:xfrm>
            <a:prstGeom prst="roundRect">
              <a:avLst>
                <a:gd name="adj" fmla="val 10839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0000"/>
                  </a:solidFill>
                </a:rPr>
                <a:t>User Domains (Domain U)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Guest OS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Modified codebase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</a:t>
              </a:r>
              <a:r>
                <a:rPr lang="en-US" sz="1050" dirty="0" err="1" smtClean="0">
                  <a:solidFill>
                    <a:srgbClr val="000000"/>
                  </a:solidFill>
                </a:rPr>
                <a:t>Hypercalls</a:t>
              </a:r>
              <a:r>
                <a:rPr lang="en-US" sz="1050" dirty="0" smtClean="0">
                  <a:solidFill>
                    <a:srgbClr val="000000"/>
                  </a:solidFill>
                </a:rPr>
                <a:t> into </a:t>
              </a:r>
              <a:r>
                <a:rPr lang="en-US" sz="1050" dirty="0" err="1" smtClean="0">
                  <a:solidFill>
                    <a:srgbClr val="000000"/>
                  </a:solidFill>
                </a:rPr>
                <a:t>Xen</a:t>
              </a:r>
              <a:r>
                <a:rPr lang="en-US" sz="1050" dirty="0" smtClean="0">
                  <a:solidFill>
                    <a:srgbClr val="000000"/>
                  </a:solidFill>
                </a:rPr>
                <a:t> VMM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4526" y="1268572"/>
              <a:ext cx="1999524" cy="4597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User Applications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(unmodified ABI)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4376" y="1573378"/>
              <a:ext cx="2191720" cy="774383"/>
            </a:xfrm>
            <a:prstGeom prst="roundRect">
              <a:avLst>
                <a:gd name="adj" fmla="val 9017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0000"/>
                  </a:solidFill>
                </a:rPr>
                <a:t>Management Domain (Domain 0)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VM Management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HTTP interface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Access to the </a:t>
              </a:r>
              <a:r>
                <a:rPr lang="en-US" sz="1050" dirty="0" err="1" smtClean="0">
                  <a:solidFill>
                    <a:srgbClr val="000000"/>
                  </a:solidFill>
                </a:rPr>
                <a:t>Xen</a:t>
              </a:r>
              <a:r>
                <a:rPr lang="en-US" sz="1050" dirty="0" smtClean="0">
                  <a:solidFill>
                    <a:srgbClr val="000000"/>
                  </a:solidFill>
                </a:rPr>
                <a:t> Hypervisor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317686" y="1910282"/>
              <a:ext cx="2516864" cy="2390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en-US" sz="10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569372" y="2149293"/>
              <a:ext cx="2013491" cy="19120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206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21058" y="2388305"/>
              <a:ext cx="1510118" cy="14340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2060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072745" y="2627316"/>
              <a:ext cx="1006746" cy="9560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4668" y="1892176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3</a:t>
              </a:r>
              <a:endParaRPr lang="en-US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4668" y="2162692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2</a:t>
              </a:r>
              <a:endParaRPr 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4668" y="2406678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1</a:t>
              </a:r>
              <a:endParaRPr lang="en-US" sz="10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14667" y="2686036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0</a:t>
              </a:r>
              <a:endParaRPr lang="en-US" sz="105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879567" y="1509713"/>
              <a:ext cx="1249646" cy="54584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048125" y="2276475"/>
              <a:ext cx="1028703" cy="46196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38575" y="3214688"/>
              <a:ext cx="1247784" cy="20288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620829" y="2232159"/>
              <a:ext cx="800088" cy="14576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Left-Right Arrow 30"/>
            <p:cNvSpPr/>
            <p:nvPr/>
          </p:nvSpPr>
          <p:spPr>
            <a:xfrm rot="16200000" flipV="1">
              <a:off x="5176757" y="2995528"/>
              <a:ext cx="278691" cy="12152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-Right Arrow 31"/>
            <p:cNvSpPr/>
            <p:nvPr/>
          </p:nvSpPr>
          <p:spPr>
            <a:xfrm rot="16200000" flipV="1">
              <a:off x="5405795" y="1816461"/>
              <a:ext cx="233365" cy="12152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-Right Arrow 32"/>
            <p:cNvSpPr/>
            <p:nvPr/>
          </p:nvSpPr>
          <p:spPr>
            <a:xfrm rot="16200000" flipV="1">
              <a:off x="5896332" y="1816458"/>
              <a:ext cx="233365" cy="12152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33"/>
            <p:cNvSpPr/>
            <p:nvPr/>
          </p:nvSpPr>
          <p:spPr>
            <a:xfrm rot="16200000" flipV="1">
              <a:off x="6386869" y="1816455"/>
              <a:ext cx="233365" cy="12152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34"/>
            <p:cNvSpPr/>
            <p:nvPr/>
          </p:nvSpPr>
          <p:spPr>
            <a:xfrm rot="16200000" flipV="1">
              <a:off x="6012591" y="3631341"/>
              <a:ext cx="1543933" cy="134183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eft-Right Arrow 40"/>
            <p:cNvSpPr/>
            <p:nvPr/>
          </p:nvSpPr>
          <p:spPr>
            <a:xfrm rot="16200000" flipV="1">
              <a:off x="5132306" y="4227428"/>
              <a:ext cx="278691" cy="12152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 rot="11038122">
              <a:off x="5778500" y="4178300"/>
              <a:ext cx="273050" cy="260350"/>
            </a:xfrm>
            <a:prstGeom prst="lightningBolt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4973417" y="4529770"/>
              <a:ext cx="2075083" cy="350523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44450" rIns="90488" bIns="44450" anchor="ctr">
              <a:noAutofit/>
            </a:bodyPr>
            <a:lstStyle/>
            <a:p>
              <a:pPr marL="285750"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400" dirty="0" smtClean="0">
                  <a:solidFill>
                    <a:schemeClr val="bg1"/>
                  </a:solidFill>
                  <a:cs typeface="Times New Roman" pitchFamily="18" charset="0"/>
                </a:rPr>
                <a:t>Hardware (x86)</a:t>
              </a:r>
              <a:endParaRPr lang="en-US" sz="14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53017" y="2882886"/>
              <a:ext cx="768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Privileged instructions</a:t>
              </a:r>
              <a:endParaRPr lang="en-US" sz="105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54667" y="4108436"/>
              <a:ext cx="768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Hardware trap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071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28822" y="1157288"/>
            <a:ext cx="5114925" cy="3833812"/>
            <a:chOff x="2057400" y="1157288"/>
            <a:chExt cx="5114925" cy="3833812"/>
          </a:xfrm>
        </p:grpSpPr>
        <p:sp>
          <p:nvSpPr>
            <p:cNvPr id="5" name="Rectangle 4"/>
            <p:cNvSpPr/>
            <p:nvPr/>
          </p:nvSpPr>
          <p:spPr>
            <a:xfrm>
              <a:off x="2057400" y="1157288"/>
              <a:ext cx="5114925" cy="3833812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851" y="3018347"/>
              <a:ext cx="1590673" cy="610567"/>
            </a:xfrm>
            <a:prstGeom prst="roundRect">
              <a:avLst>
                <a:gd name="adj" fmla="val 1025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Hypervisor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Binary translation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Instruction caching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4913" y="2046177"/>
              <a:ext cx="1990725" cy="610567"/>
            </a:xfrm>
            <a:prstGeom prst="roundRect">
              <a:avLst>
                <a:gd name="adj" fmla="val 10839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Guest  Operating System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Unmodified codebase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VMM unaware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4526" y="1268572"/>
              <a:ext cx="1999524" cy="4597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User Applications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(unmodified ABI)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317686" y="1427682"/>
              <a:ext cx="2516864" cy="2390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en-US" sz="10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569372" y="1666693"/>
              <a:ext cx="2013491" cy="19120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206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21058" y="1905705"/>
              <a:ext cx="1510118" cy="14340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2060"/>
                </a:solidFill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072745" y="2144716"/>
              <a:ext cx="1006746" cy="9560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14668" y="1409576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3</a:t>
              </a:r>
              <a:endParaRPr lang="en-US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4668" y="1680092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2</a:t>
              </a:r>
              <a:endParaRPr lang="en-US" sz="105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14668" y="1924078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1</a:t>
              </a:r>
              <a:endParaRPr lang="en-US" sz="105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667" y="2203436"/>
              <a:ext cx="52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Ring 0</a:t>
              </a:r>
              <a:endParaRPr lang="en-US" sz="105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962400" y="1509714"/>
              <a:ext cx="1166813" cy="9048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987800" y="2159000"/>
              <a:ext cx="1168400" cy="254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84600" y="2717800"/>
              <a:ext cx="1409700" cy="4572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eft-Right Arrow 22"/>
            <p:cNvSpPr/>
            <p:nvPr/>
          </p:nvSpPr>
          <p:spPr>
            <a:xfrm rot="16200000" flipV="1">
              <a:off x="5405795" y="1816461"/>
              <a:ext cx="233365" cy="12152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-Right Arrow 23"/>
            <p:cNvSpPr/>
            <p:nvPr/>
          </p:nvSpPr>
          <p:spPr>
            <a:xfrm rot="16200000" flipV="1">
              <a:off x="5896332" y="1816458"/>
              <a:ext cx="233365" cy="12152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-Right Arrow 24"/>
            <p:cNvSpPr/>
            <p:nvPr/>
          </p:nvSpPr>
          <p:spPr>
            <a:xfrm rot="16200000" flipV="1">
              <a:off x="6386869" y="1816455"/>
              <a:ext cx="233365" cy="12152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-Right Arrow 25"/>
            <p:cNvSpPr/>
            <p:nvPr/>
          </p:nvSpPr>
          <p:spPr>
            <a:xfrm rot="16200000" flipV="1">
              <a:off x="5930481" y="3517479"/>
              <a:ext cx="1739899" cy="165936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-Right Arrow 26"/>
            <p:cNvSpPr/>
            <p:nvPr/>
          </p:nvSpPr>
          <p:spPr>
            <a:xfrm rot="16200000" flipV="1">
              <a:off x="4938280" y="3993711"/>
              <a:ext cx="706434" cy="161211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ightning Bolt 27"/>
            <p:cNvSpPr/>
            <p:nvPr/>
          </p:nvSpPr>
          <p:spPr>
            <a:xfrm rot="11038122">
              <a:off x="5544274" y="3720975"/>
              <a:ext cx="312495" cy="732030"/>
            </a:xfrm>
            <a:prstGeom prst="lightningBolt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4973417" y="4529770"/>
              <a:ext cx="2075083" cy="350523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44450" rIns="90488" bIns="44450" anchor="ctr">
              <a:noAutofit/>
            </a:bodyPr>
            <a:lstStyle/>
            <a:p>
              <a:pPr marL="285750"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400" dirty="0" smtClean="0">
                  <a:solidFill>
                    <a:schemeClr val="bg1"/>
                  </a:solidFill>
                  <a:cs typeface="Times New Roman" pitchFamily="18" charset="0"/>
                </a:rPr>
                <a:t>Hardware (x86)</a:t>
              </a:r>
              <a:endParaRPr lang="en-US" sz="14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6867" y="3740136"/>
              <a:ext cx="9652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Hardware trap  (sensitive instructions)</a:t>
              </a:r>
              <a:endParaRPr lang="en-US" sz="10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86170" y="3898876"/>
              <a:ext cx="1860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Dynamic  / cached translation</a:t>
              </a:r>
            </a:p>
            <a:p>
              <a:pPr algn="ctr"/>
              <a:r>
                <a:rPr lang="en-US" sz="900" dirty="0" smtClean="0"/>
                <a:t>(sensitive instructions)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633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52600" y="1828800"/>
            <a:ext cx="5461000" cy="3225800"/>
            <a:chOff x="1752600" y="1828800"/>
            <a:chExt cx="5461000" cy="3225800"/>
          </a:xfrm>
        </p:grpSpPr>
        <p:sp>
          <p:nvSpPr>
            <p:cNvPr id="22" name="Rectangle 21"/>
            <p:cNvSpPr/>
            <p:nvPr/>
          </p:nvSpPr>
          <p:spPr>
            <a:xfrm>
              <a:off x="1752600" y="1828800"/>
              <a:ext cx="5461000" cy="322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879600" y="4529770"/>
              <a:ext cx="5168901" cy="350523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44450" rIns="90488" bIns="44450" anchor="ctr">
              <a:noAutofit/>
            </a:bodyPr>
            <a:lstStyle/>
            <a:p>
              <a:pPr marL="285750"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400" dirty="0" smtClean="0">
                  <a:solidFill>
                    <a:schemeClr val="bg1"/>
                  </a:solidFill>
                  <a:cs typeface="Times New Roman" pitchFamily="18" charset="0"/>
                </a:rPr>
                <a:t>Hardware (x86)</a:t>
              </a:r>
              <a:endParaRPr lang="en-US" sz="14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535" y="3467100"/>
              <a:ext cx="2405065" cy="939801"/>
            </a:xfrm>
            <a:prstGeom prst="roundRect">
              <a:avLst>
                <a:gd name="adj" fmla="val 10839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Host  Operating System</a:t>
              </a:r>
              <a:endParaRPr lang="en-US" sz="1050" dirty="0">
                <a:solidFill>
                  <a:srgbClr val="000000"/>
                </a:solidFill>
              </a:endParaRPr>
            </a:p>
            <a:p>
              <a:pPr algn="ctr"/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1199" y="3479800"/>
              <a:ext cx="2501901" cy="901700"/>
            </a:xfrm>
            <a:prstGeom prst="roundRect">
              <a:avLst>
                <a:gd name="adj" fmla="val 1025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VMware Hypervisor (VMM</a:t>
              </a:r>
              <a:r>
                <a:rPr lang="en-US" sz="1050" dirty="0" smtClean="0">
                  <a:solidFill>
                    <a:srgbClr val="000000"/>
                  </a:solidFill>
                </a:rPr>
                <a:t>)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Direct  access to hardware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I/O, memory, networking for guests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Save/Restore CPU state for host OS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1" y="3759200"/>
              <a:ext cx="876300" cy="533400"/>
            </a:xfrm>
            <a:prstGeom prst="roundRect">
              <a:avLst>
                <a:gd name="adj" fmla="val 1025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VMware Driver</a:t>
              </a:r>
              <a:endParaRPr lang="en-US" sz="105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15463" y="2071688"/>
              <a:ext cx="2518749" cy="1299773"/>
            </a:xfrm>
            <a:prstGeom prst="roundRect">
              <a:avLst>
                <a:gd name="adj" fmla="val 6086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Virtual Machine Instance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89848" y="2857500"/>
              <a:ext cx="1335952" cy="4953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User Applications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65500" y="2857500"/>
              <a:ext cx="927100" cy="4953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VMware Workstation</a:t>
              </a:r>
            </a:p>
          </p:txBody>
        </p:sp>
        <p:sp>
          <p:nvSpPr>
            <p:cNvPr id="8" name="Left-Right Arrow 7"/>
            <p:cNvSpPr/>
            <p:nvPr/>
          </p:nvSpPr>
          <p:spPr>
            <a:xfrm rot="16200000" flipV="1">
              <a:off x="3696065" y="3494446"/>
              <a:ext cx="593729" cy="12946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54565" y="2733664"/>
              <a:ext cx="2212976" cy="311150"/>
            </a:xfrm>
            <a:prstGeom prst="roundRect">
              <a:avLst>
                <a:gd name="adj" fmla="val 10839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Guest Operating System</a:t>
              </a:r>
              <a:endParaRPr lang="en-US" sz="1050" dirty="0">
                <a:solidFill>
                  <a:srgbClr val="000000"/>
                </a:solidFill>
              </a:endParaRPr>
            </a:p>
            <a:p>
              <a:pPr algn="ctr"/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6138" y="2157413"/>
              <a:ext cx="2220912" cy="495300"/>
            </a:xfrm>
            <a:prstGeom prst="roundRect">
              <a:avLst>
                <a:gd name="adj" fmla="val 12821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User Applications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3228975" y="3228975"/>
              <a:ext cx="234315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Left-Right Arrow 8"/>
            <p:cNvSpPr/>
            <p:nvPr/>
          </p:nvSpPr>
          <p:spPr>
            <a:xfrm flipV="1">
              <a:off x="4018318" y="4018322"/>
              <a:ext cx="579082" cy="134578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48050" y="2924175"/>
              <a:ext cx="1423988" cy="1173957"/>
            </a:xfrm>
            <a:custGeom>
              <a:avLst/>
              <a:gdLst>
                <a:gd name="connsiteX0" fmla="*/ 1423988 w 1423988"/>
                <a:gd name="connsiteY0" fmla="*/ 0 h 1173957"/>
                <a:gd name="connsiteX1" fmla="*/ 1304925 w 1423988"/>
                <a:gd name="connsiteY1" fmla="*/ 319088 h 1173957"/>
                <a:gd name="connsiteX2" fmla="*/ 1243013 w 1423988"/>
                <a:gd name="connsiteY2" fmla="*/ 642938 h 1173957"/>
                <a:gd name="connsiteX3" fmla="*/ 1252538 w 1423988"/>
                <a:gd name="connsiteY3" fmla="*/ 947738 h 1173957"/>
                <a:gd name="connsiteX4" fmla="*/ 1214438 w 1423988"/>
                <a:gd name="connsiteY4" fmla="*/ 1133475 h 1173957"/>
                <a:gd name="connsiteX5" fmla="*/ 976313 w 1423988"/>
                <a:gd name="connsiteY5" fmla="*/ 1166813 h 1173957"/>
                <a:gd name="connsiteX6" fmla="*/ 685800 w 1423988"/>
                <a:gd name="connsiteY6" fmla="*/ 1166813 h 1173957"/>
                <a:gd name="connsiteX7" fmla="*/ 538163 w 1423988"/>
                <a:gd name="connsiteY7" fmla="*/ 1123950 h 1173957"/>
                <a:gd name="connsiteX8" fmla="*/ 552450 w 1423988"/>
                <a:gd name="connsiteY8" fmla="*/ 952500 h 1173957"/>
                <a:gd name="connsiteX9" fmla="*/ 547688 w 1423988"/>
                <a:gd name="connsiteY9" fmla="*/ 709613 h 1173957"/>
                <a:gd name="connsiteX10" fmla="*/ 557213 w 1423988"/>
                <a:gd name="connsiteY10" fmla="*/ 523875 h 1173957"/>
                <a:gd name="connsiteX11" fmla="*/ 528638 w 1423988"/>
                <a:gd name="connsiteY11" fmla="*/ 347663 h 1173957"/>
                <a:gd name="connsiteX12" fmla="*/ 357188 w 1423988"/>
                <a:gd name="connsiteY12" fmla="*/ 338138 h 1173957"/>
                <a:gd name="connsiteX13" fmla="*/ 100013 w 1423988"/>
                <a:gd name="connsiteY13" fmla="*/ 371475 h 1173957"/>
                <a:gd name="connsiteX14" fmla="*/ 0 w 1423988"/>
                <a:gd name="connsiteY14" fmla="*/ 614363 h 1173957"/>
                <a:gd name="connsiteX15" fmla="*/ 0 w 1423988"/>
                <a:gd name="connsiteY15" fmla="*/ 614363 h 1173957"/>
                <a:gd name="connsiteX16" fmla="*/ 0 w 1423988"/>
                <a:gd name="connsiteY16" fmla="*/ 614363 h 117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3988" h="1173957">
                  <a:moveTo>
                    <a:pt x="1423988" y="0"/>
                  </a:moveTo>
                  <a:cubicBezTo>
                    <a:pt x="1379538" y="105966"/>
                    <a:pt x="1335088" y="211932"/>
                    <a:pt x="1304925" y="319088"/>
                  </a:cubicBezTo>
                  <a:cubicBezTo>
                    <a:pt x="1274763" y="426244"/>
                    <a:pt x="1251744" y="538163"/>
                    <a:pt x="1243013" y="642938"/>
                  </a:cubicBezTo>
                  <a:cubicBezTo>
                    <a:pt x="1234282" y="747713"/>
                    <a:pt x="1257301" y="865982"/>
                    <a:pt x="1252538" y="947738"/>
                  </a:cubicBezTo>
                  <a:cubicBezTo>
                    <a:pt x="1247776" y="1029494"/>
                    <a:pt x="1260475" y="1096963"/>
                    <a:pt x="1214438" y="1133475"/>
                  </a:cubicBezTo>
                  <a:cubicBezTo>
                    <a:pt x="1168401" y="1169987"/>
                    <a:pt x="1064419" y="1161257"/>
                    <a:pt x="976313" y="1166813"/>
                  </a:cubicBezTo>
                  <a:cubicBezTo>
                    <a:pt x="888207" y="1172369"/>
                    <a:pt x="758825" y="1173957"/>
                    <a:pt x="685800" y="1166813"/>
                  </a:cubicBezTo>
                  <a:cubicBezTo>
                    <a:pt x="612775" y="1159669"/>
                    <a:pt x="560388" y="1159669"/>
                    <a:pt x="538163" y="1123950"/>
                  </a:cubicBezTo>
                  <a:cubicBezTo>
                    <a:pt x="515938" y="1088231"/>
                    <a:pt x="550863" y="1021556"/>
                    <a:pt x="552450" y="952500"/>
                  </a:cubicBezTo>
                  <a:cubicBezTo>
                    <a:pt x="554037" y="883444"/>
                    <a:pt x="546894" y="781050"/>
                    <a:pt x="547688" y="709613"/>
                  </a:cubicBezTo>
                  <a:cubicBezTo>
                    <a:pt x="548482" y="638176"/>
                    <a:pt x="560388" y="584200"/>
                    <a:pt x="557213" y="523875"/>
                  </a:cubicBezTo>
                  <a:cubicBezTo>
                    <a:pt x="554038" y="463550"/>
                    <a:pt x="561975" y="378619"/>
                    <a:pt x="528638" y="347663"/>
                  </a:cubicBezTo>
                  <a:cubicBezTo>
                    <a:pt x="495301" y="316707"/>
                    <a:pt x="428625" y="334169"/>
                    <a:pt x="357188" y="338138"/>
                  </a:cubicBezTo>
                  <a:cubicBezTo>
                    <a:pt x="285751" y="342107"/>
                    <a:pt x="159544" y="325438"/>
                    <a:pt x="100013" y="371475"/>
                  </a:cubicBezTo>
                  <a:cubicBezTo>
                    <a:pt x="40482" y="417512"/>
                    <a:pt x="0" y="614363"/>
                    <a:pt x="0" y="614363"/>
                  </a:cubicBezTo>
                  <a:lnTo>
                    <a:pt x="0" y="614363"/>
                  </a:lnTo>
                  <a:lnTo>
                    <a:pt x="0" y="614363"/>
                  </a:lnTo>
                </a:path>
              </a:pathLst>
            </a:custGeom>
            <a:ln>
              <a:solidFill>
                <a:srgbClr val="000000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1"/>
            </p:cNvCxnSpPr>
            <p:nvPr/>
          </p:nvCxnSpPr>
          <p:spPr>
            <a:xfrm flipH="1" flipV="1">
              <a:off x="3924300" y="2357438"/>
              <a:ext cx="828675" cy="885825"/>
            </a:xfrm>
            <a:prstGeom prst="line">
              <a:avLst/>
            </a:prstGeom>
            <a:ln w="6350">
              <a:solidFill>
                <a:srgbClr val="0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33775" y="2252664"/>
              <a:ext cx="385764" cy="219635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accent2">
                      <a:lumMod val="50000"/>
                    </a:schemeClr>
                  </a:solidFill>
                </a:rPr>
                <a:t>I/O</a:t>
              </a:r>
              <a:endParaRPr lang="en-US" sz="105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079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790704" y="1790696"/>
            <a:ext cx="5676896" cy="3225800"/>
            <a:chOff x="1790704" y="1790696"/>
            <a:chExt cx="5676896" cy="3225800"/>
          </a:xfrm>
        </p:grpSpPr>
        <p:sp>
          <p:nvSpPr>
            <p:cNvPr id="5" name="Rectangle 4"/>
            <p:cNvSpPr/>
            <p:nvPr/>
          </p:nvSpPr>
          <p:spPr>
            <a:xfrm>
              <a:off x="1790704" y="1790696"/>
              <a:ext cx="5676896" cy="322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930404" y="4491666"/>
              <a:ext cx="5426071" cy="350523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44450" rIns="90488" bIns="44450" anchor="ctr">
              <a:noAutofit/>
            </a:bodyPr>
            <a:lstStyle/>
            <a:p>
              <a:pPr marL="285750"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400" dirty="0" smtClean="0">
                  <a:solidFill>
                    <a:schemeClr val="bg1"/>
                  </a:solidFill>
                  <a:cs typeface="Times New Roman" pitchFamily="18" charset="0"/>
                </a:rPr>
                <a:t>Hardware (x86)</a:t>
              </a:r>
              <a:endParaRPr lang="en-US" sz="14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639" y="3428996"/>
              <a:ext cx="2405065" cy="939801"/>
            </a:xfrm>
            <a:prstGeom prst="roundRect">
              <a:avLst>
                <a:gd name="adj" fmla="val 10839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rtlCol="0">
              <a:noAutofit/>
            </a:bodyPr>
            <a:lstStyle/>
            <a:p>
              <a:r>
                <a:rPr lang="en-US" sz="1050" b="1" dirty="0" smtClean="0">
                  <a:solidFill>
                    <a:srgbClr val="000000"/>
                  </a:solidFill>
                </a:rPr>
                <a:t>Host  Operating System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59303" y="3441696"/>
              <a:ext cx="2789235" cy="901700"/>
            </a:xfrm>
            <a:prstGeom prst="roundRect">
              <a:avLst>
                <a:gd name="adj" fmla="val 1025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VMware Hypervisor (VMM</a:t>
              </a:r>
              <a:r>
                <a:rPr lang="en-US" sz="1050" dirty="0" smtClean="0">
                  <a:solidFill>
                    <a:srgbClr val="000000"/>
                  </a:solidFill>
                </a:rPr>
                <a:t>)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Direct  access to hardware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I/O, memory, networking for guests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000000"/>
                  </a:solidFill>
                </a:rPr>
                <a:t> Save/Restore CPU state for host OS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4705" y="3721096"/>
              <a:ext cx="876300" cy="533400"/>
            </a:xfrm>
            <a:prstGeom prst="roundRect">
              <a:avLst>
                <a:gd name="adj" fmla="val 1025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VMware Driver</a:t>
              </a:r>
              <a:endParaRPr lang="en-US" sz="105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3568" y="2076450"/>
              <a:ext cx="823295" cy="1256907"/>
            </a:xfrm>
            <a:prstGeom prst="roundRect">
              <a:avLst>
                <a:gd name="adj" fmla="val 6086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VM Instance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6119" y="1981197"/>
              <a:ext cx="800965" cy="4953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err="1" smtClean="0">
                  <a:solidFill>
                    <a:srgbClr val="000000"/>
                  </a:solidFill>
                </a:rPr>
                <a:t>serverd</a:t>
              </a:r>
              <a:endParaRPr lang="en-US" sz="105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(daemon)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46404" y="3022596"/>
              <a:ext cx="723900" cy="292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VMware</a:t>
              </a:r>
            </a:p>
          </p:txBody>
        </p:sp>
        <p:sp>
          <p:nvSpPr>
            <p:cNvPr id="13" name="Left-Right Arrow 12"/>
            <p:cNvSpPr/>
            <p:nvPr/>
          </p:nvSpPr>
          <p:spPr>
            <a:xfrm rot="16200000" flipV="1">
              <a:off x="3251568" y="3448403"/>
              <a:ext cx="593724" cy="12946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30750" y="2733664"/>
              <a:ext cx="654318" cy="311150"/>
            </a:xfrm>
            <a:prstGeom prst="roundRect">
              <a:avLst>
                <a:gd name="adj" fmla="val 10839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7086" y="2157413"/>
              <a:ext cx="644527" cy="495300"/>
            </a:xfrm>
            <a:prstGeom prst="roundRect">
              <a:avLst>
                <a:gd name="adj" fmla="val 8013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3267079" y="3190871"/>
              <a:ext cx="234315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eft-Right Arrow 16"/>
            <p:cNvSpPr/>
            <p:nvPr/>
          </p:nvSpPr>
          <p:spPr>
            <a:xfrm flipV="1">
              <a:off x="4056422" y="3980218"/>
              <a:ext cx="579082" cy="134578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79771" y="2698746"/>
              <a:ext cx="723900" cy="292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VMware</a:t>
              </a:r>
            </a:p>
          </p:txBody>
        </p:sp>
        <p:sp>
          <p:nvSpPr>
            <p:cNvPr id="22" name="Left-Right Arrow 21"/>
            <p:cNvSpPr/>
            <p:nvPr/>
          </p:nvSpPr>
          <p:spPr>
            <a:xfrm rot="16200000" flipV="1">
              <a:off x="3298400" y="3295210"/>
              <a:ext cx="928687" cy="12946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13158" y="2179626"/>
              <a:ext cx="723900" cy="292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VMware</a:t>
              </a:r>
            </a:p>
          </p:txBody>
        </p:sp>
        <p:sp>
          <p:nvSpPr>
            <p:cNvPr id="24" name="Left-Right Arrow 23"/>
            <p:cNvSpPr/>
            <p:nvPr/>
          </p:nvSpPr>
          <p:spPr>
            <a:xfrm rot="16200000" flipV="1">
              <a:off x="3336500" y="3038035"/>
              <a:ext cx="1462088" cy="12946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32719" y="2843206"/>
              <a:ext cx="800965" cy="4953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Web Server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34707" y="2076434"/>
              <a:ext cx="823295" cy="1256907"/>
            </a:xfrm>
            <a:prstGeom prst="roundRect">
              <a:avLst>
                <a:gd name="adj" fmla="val 6086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VM Instance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1889" y="2733648"/>
              <a:ext cx="654318" cy="311150"/>
            </a:xfrm>
            <a:prstGeom prst="roundRect">
              <a:avLst>
                <a:gd name="adj" fmla="val 10839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18225" y="2157397"/>
              <a:ext cx="644527" cy="495300"/>
            </a:xfrm>
            <a:prstGeom prst="roundRect">
              <a:avLst>
                <a:gd name="adj" fmla="val 8013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25418" y="2076418"/>
              <a:ext cx="823295" cy="1256907"/>
            </a:xfrm>
            <a:prstGeom prst="roundRect">
              <a:avLst>
                <a:gd name="adj" fmla="val 6086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VM Instance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02600" y="2733632"/>
              <a:ext cx="654318" cy="311150"/>
            </a:xfrm>
            <a:prstGeom prst="roundRect">
              <a:avLst>
                <a:gd name="adj" fmla="val 10839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08936" y="2157381"/>
              <a:ext cx="644527" cy="495300"/>
            </a:xfrm>
            <a:prstGeom prst="roundRect">
              <a:avLst>
                <a:gd name="adj" fmla="val 8013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0800000">
              <a:off x="6315083" y="2690809"/>
              <a:ext cx="171446" cy="0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V="1">
              <a:off x="3476626" y="2538413"/>
              <a:ext cx="180975" cy="123824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2326482" y="2607469"/>
              <a:ext cx="614362" cy="17145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diamon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702719" y="2702721"/>
              <a:ext cx="742953" cy="13811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diamon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2988470" y="2555081"/>
              <a:ext cx="428623" cy="11906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diamon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138491" y="2386013"/>
              <a:ext cx="600072" cy="1428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diamon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7394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609600" y="1304925"/>
            <a:ext cx="7515226" cy="3673471"/>
            <a:chOff x="609600" y="1304925"/>
            <a:chExt cx="7515226" cy="3673471"/>
          </a:xfrm>
        </p:grpSpPr>
        <p:sp>
          <p:nvSpPr>
            <p:cNvPr id="5" name="Rectangle 4"/>
            <p:cNvSpPr/>
            <p:nvPr/>
          </p:nvSpPr>
          <p:spPr>
            <a:xfrm>
              <a:off x="609600" y="1304925"/>
              <a:ext cx="7515226" cy="3673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62000" y="4491666"/>
              <a:ext cx="7204075" cy="350523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44450" rIns="90488" bIns="44450" anchor="ctr">
              <a:noAutofit/>
            </a:bodyPr>
            <a:lstStyle/>
            <a:p>
              <a:pPr marL="285750"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1400" dirty="0" smtClean="0">
                  <a:solidFill>
                    <a:schemeClr val="bg1"/>
                  </a:solidFill>
                  <a:cs typeface="Times New Roman" pitchFamily="18" charset="0"/>
                </a:rPr>
                <a:t>Hardware </a:t>
              </a:r>
              <a:endParaRPr lang="en-US" sz="14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7238" y="2990851"/>
              <a:ext cx="7200901" cy="1377946"/>
            </a:xfrm>
            <a:prstGeom prst="roundRect">
              <a:avLst>
                <a:gd name="adj" fmla="val 6032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bIns="91440" rtlCol="0" anchor="b">
              <a:noAutofit/>
            </a:bodyPr>
            <a:lstStyle/>
            <a:p>
              <a:r>
                <a:rPr lang="en-US" sz="1050" b="1" dirty="0" err="1" smtClean="0">
                  <a:solidFill>
                    <a:srgbClr val="000000"/>
                  </a:solidFill>
                </a:rPr>
                <a:t>VMkernel</a:t>
              </a:r>
              <a:endParaRPr lang="en-US" sz="105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80189" y="2543175"/>
              <a:ext cx="529582" cy="28568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hostd</a:t>
              </a:r>
              <a:endPara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6478" y="2536770"/>
              <a:ext cx="449259" cy="2921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VMX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1951" y="2190751"/>
              <a:ext cx="662997" cy="6428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CIM broker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229456" y="1438176"/>
              <a:ext cx="547863" cy="1256907"/>
              <a:chOff x="6800850" y="1438176"/>
              <a:chExt cx="547863" cy="125690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6800850" y="1438176"/>
                <a:ext cx="547863" cy="1256907"/>
              </a:xfrm>
              <a:prstGeom prst="roundRect">
                <a:avLst>
                  <a:gd name="adj" fmla="val 608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pPr algn="ctr"/>
                <a:r>
                  <a:rPr lang="en-US" sz="900" b="1" dirty="0" smtClean="0">
                    <a:solidFill>
                      <a:srgbClr val="000000"/>
                    </a:solidFill>
                  </a:rPr>
                  <a:t>VM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867524" y="2095390"/>
                <a:ext cx="389393" cy="311150"/>
              </a:xfrm>
              <a:prstGeom prst="roundRect">
                <a:avLst>
                  <a:gd name="adj" fmla="val 1083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867525" y="1519139"/>
                <a:ext cx="385938" cy="495300"/>
              </a:xfrm>
              <a:prstGeom prst="roundRect">
                <a:avLst>
                  <a:gd name="adj" fmla="val 801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 rot="10800000">
              <a:off x="7010417" y="2062093"/>
              <a:ext cx="17144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3" idx="1"/>
              <a:endCxn id="62" idx="3"/>
            </p:cNvCxnSpPr>
            <p:nvPr/>
          </p:nvCxnSpPr>
          <p:spPr>
            <a:xfrm rot="10800000" flipV="1">
              <a:off x="4514889" y="2687551"/>
              <a:ext cx="208019" cy="16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76300" y="2913006"/>
              <a:ext cx="4338639" cy="220669"/>
            </a:xfrm>
            <a:prstGeom prst="roundRect">
              <a:avLst/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User world API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52914" y="3756017"/>
              <a:ext cx="928687" cy="430219"/>
            </a:xfrm>
            <a:prstGeom prst="roundRect">
              <a:avLst/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Resource 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scheduling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62575" y="4033838"/>
              <a:ext cx="2514600" cy="252412"/>
            </a:xfrm>
            <a:prstGeom prst="roundRect">
              <a:avLst/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Device drivers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2548" y="3713154"/>
              <a:ext cx="1114424" cy="263533"/>
            </a:xfrm>
            <a:prstGeom prst="roundRect">
              <a:avLst/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Storage stack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4638" y="3708391"/>
              <a:ext cx="1243013" cy="263533"/>
            </a:xfrm>
            <a:prstGeom prst="roundRect">
              <a:avLst/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Network stack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53023" y="3281363"/>
              <a:ext cx="1119186" cy="385761"/>
            </a:xfrm>
            <a:prstGeom prst="roundRect">
              <a:avLst>
                <a:gd name="adj" fmla="val 12719"/>
              </a:avLst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Distributed VM file system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5113" y="3271838"/>
              <a:ext cx="1238320" cy="400034"/>
            </a:xfrm>
            <a:prstGeom prst="roundRect">
              <a:avLst>
                <a:gd name="adj" fmla="val 12719"/>
              </a:avLst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Virtual Ethernet adapter and switch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410259" y="1438175"/>
              <a:ext cx="547863" cy="1256907"/>
              <a:chOff x="6800850" y="1438176"/>
              <a:chExt cx="547863" cy="125690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800850" y="1438176"/>
                <a:ext cx="547863" cy="1256907"/>
              </a:xfrm>
              <a:prstGeom prst="roundRect">
                <a:avLst>
                  <a:gd name="adj" fmla="val 608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pPr algn="ctr"/>
                <a:r>
                  <a:rPr lang="en-US" sz="900" b="1" dirty="0" smtClean="0">
                    <a:solidFill>
                      <a:srgbClr val="000000"/>
                    </a:solidFill>
                  </a:rPr>
                  <a:t>VM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867524" y="2095390"/>
                <a:ext cx="389393" cy="311150"/>
              </a:xfrm>
              <a:prstGeom prst="roundRect">
                <a:avLst>
                  <a:gd name="adj" fmla="val 1083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867525" y="1519139"/>
                <a:ext cx="385938" cy="495300"/>
              </a:xfrm>
              <a:prstGeom prst="roundRect">
                <a:avLst>
                  <a:gd name="adj" fmla="val 801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767238" y="1433396"/>
              <a:ext cx="547863" cy="1256907"/>
              <a:chOff x="6800850" y="1438176"/>
              <a:chExt cx="547863" cy="1256907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800850" y="1438176"/>
                <a:ext cx="547863" cy="1256907"/>
              </a:xfrm>
              <a:prstGeom prst="roundRect">
                <a:avLst>
                  <a:gd name="adj" fmla="val 608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pPr algn="ctr"/>
                <a:r>
                  <a:rPr lang="en-US" sz="900" b="1" dirty="0" smtClean="0">
                    <a:solidFill>
                      <a:srgbClr val="000000"/>
                    </a:solidFill>
                  </a:rPr>
                  <a:t>VM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867524" y="2095390"/>
                <a:ext cx="389393" cy="311150"/>
              </a:xfrm>
              <a:prstGeom prst="roundRect">
                <a:avLst>
                  <a:gd name="adj" fmla="val 1083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867525" y="1519139"/>
                <a:ext cx="385938" cy="495300"/>
              </a:xfrm>
              <a:prstGeom prst="roundRect">
                <a:avLst>
                  <a:gd name="adj" fmla="val 801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788755" y="2860618"/>
              <a:ext cx="545369" cy="220669"/>
            </a:xfrm>
            <a:prstGeom prst="roundRect">
              <a:avLst/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VMM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17403" y="2860618"/>
              <a:ext cx="545369" cy="220669"/>
            </a:xfrm>
            <a:prstGeom prst="roundRect">
              <a:avLst/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VMM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36571" y="2855855"/>
              <a:ext cx="545369" cy="220669"/>
            </a:xfrm>
            <a:prstGeom prst="roundRect">
              <a:avLst/>
            </a:prstGeom>
            <a:gradFill>
              <a:gsLst>
                <a:gs pos="0">
                  <a:srgbClr val="BF504D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VMM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65629" y="2541517"/>
              <a:ext cx="449259" cy="2921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VMX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22907" y="2541501"/>
              <a:ext cx="449259" cy="2921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VMX</a:t>
              </a:r>
              <a:endPara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75609" y="2543174"/>
              <a:ext cx="505662" cy="28568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DCUI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42271" y="2538413"/>
              <a:ext cx="639120" cy="28568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syslog</a:t>
              </a:r>
              <a:endPara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84951" y="2205038"/>
              <a:ext cx="648673" cy="28568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vxpa</a:t>
              </a:r>
              <a:endPara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94632" y="2200275"/>
              <a:ext cx="648673" cy="28568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SNMP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99151" y="2652712"/>
              <a:ext cx="691537" cy="361951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Third-party CIM plug-ins</a:t>
              </a:r>
              <a:endParaRPr lang="en-US" sz="1050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732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569582" y="1009502"/>
            <a:ext cx="7980883" cy="5164531"/>
            <a:chOff x="402336" y="1558138"/>
            <a:chExt cx="7980883" cy="5164531"/>
          </a:xfrm>
        </p:grpSpPr>
        <p:sp>
          <p:nvSpPr>
            <p:cNvPr id="68" name="Rectangle 67"/>
            <p:cNvSpPr/>
            <p:nvPr/>
          </p:nvSpPr>
          <p:spPr>
            <a:xfrm>
              <a:off x="402336" y="1558138"/>
              <a:ext cx="7980883" cy="5164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16820" y="3401237"/>
              <a:ext cx="6469195" cy="3222170"/>
              <a:chOff x="516820" y="3401237"/>
              <a:chExt cx="6469195" cy="322217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64346" y="3892585"/>
                <a:ext cx="2678700" cy="2133936"/>
                <a:chOff x="664346" y="4243705"/>
                <a:chExt cx="2678700" cy="2133936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664346" y="4337913"/>
                  <a:ext cx="2678700" cy="1960473"/>
                </a:xfrm>
                <a:prstGeom prst="roundRect">
                  <a:avLst>
                    <a:gd name="adj" fmla="val 3019"/>
                  </a:avLst>
                </a:prstGeom>
                <a:noFill/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770719" y="4830140"/>
                  <a:ext cx="853254" cy="1256111"/>
                  <a:chOff x="756089" y="4998385"/>
                  <a:chExt cx="853254" cy="1256111"/>
                </a:xfrm>
              </p:grpSpPr>
              <p:sp>
                <p:nvSpPr>
                  <p:cNvPr id="6" name="Rounded Rectangle 5"/>
                  <p:cNvSpPr/>
                  <p:nvPr/>
                </p:nvSpPr>
                <p:spPr>
                  <a:xfrm>
                    <a:off x="787484" y="5069434"/>
                    <a:ext cx="821859" cy="1075335"/>
                  </a:xfrm>
                  <a:prstGeom prst="roundRect">
                    <a:avLst>
                      <a:gd name="adj" fmla="val 3019"/>
                    </a:avLst>
                  </a:prstGeom>
                  <a:noFill/>
                  <a:ln w="12700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7" name="Picture 2" descr="C:\Documents and Settings\csve\Local Settings\Temporary Internet Files\Content.IE5\KPABW9QF\MC900435242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56089" y="5296205"/>
                    <a:ext cx="494946" cy="958291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0508" y="6027725"/>
                    <a:ext cx="565216" cy="19019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50" dirty="0" smtClean="0">
                        <a:solidFill>
                          <a:srgbClr val="000000"/>
                        </a:solidFill>
                      </a:rPr>
                      <a:t>Server</a:t>
                    </a:r>
                    <a:endParaRPr lang="en-US" sz="110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5335" y="5489722"/>
                    <a:ext cx="446226" cy="194188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err="1" smtClean="0">
                        <a:solidFill>
                          <a:schemeClr val="bg1"/>
                        </a:solidFill>
                      </a:rPr>
                      <a:t>ESXi</a:t>
                    </a:r>
                    <a:endParaRPr lang="en-US" sz="1000" b="1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4120" y="5715272"/>
                    <a:ext cx="446226" cy="194188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ESX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840029" y="4998385"/>
                    <a:ext cx="666902" cy="194188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err="1" smtClean="0"/>
                      <a:t>vSphere</a:t>
                    </a:r>
                    <a:endParaRPr lang="en-US" sz="1000" b="1" dirty="0" smtClean="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2334914" y="4828925"/>
                  <a:ext cx="853254" cy="1256111"/>
                  <a:chOff x="756089" y="4998385"/>
                  <a:chExt cx="853254" cy="1256111"/>
                </a:xfrm>
              </p:grpSpPr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787484" y="5069434"/>
                    <a:ext cx="821859" cy="1075335"/>
                  </a:xfrm>
                  <a:prstGeom prst="roundRect">
                    <a:avLst>
                      <a:gd name="adj" fmla="val 3019"/>
                    </a:avLst>
                  </a:prstGeom>
                  <a:noFill/>
                  <a:ln w="12700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5" name="Picture 2" descr="C:\Documents and Settings\csve\Local Settings\Temporary Internet Files\Content.IE5\KPABW9QF\MC900435242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56089" y="5296205"/>
                    <a:ext cx="494946" cy="958291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0508" y="6027725"/>
                    <a:ext cx="565216" cy="19019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50" dirty="0" smtClean="0">
                        <a:solidFill>
                          <a:srgbClr val="000000"/>
                        </a:solidFill>
                      </a:rPr>
                      <a:t>Server</a:t>
                    </a:r>
                    <a:endParaRPr lang="en-US" sz="110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75335" y="5489722"/>
                    <a:ext cx="446226" cy="194188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err="1" smtClean="0">
                        <a:solidFill>
                          <a:schemeClr val="bg1"/>
                        </a:solidFill>
                      </a:rPr>
                      <a:t>ESXi</a:t>
                    </a:r>
                    <a:endParaRPr lang="en-US" sz="1000" b="1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074120" y="5715272"/>
                    <a:ext cx="446226" cy="194188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ESX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840029" y="4998385"/>
                    <a:ext cx="666902" cy="194188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err="1" smtClean="0"/>
                      <a:t>vSphere</a:t>
                    </a:r>
                    <a:endParaRPr lang="en-US" sz="1000" b="1" dirty="0" smtClean="0"/>
                  </a:p>
                </p:txBody>
              </p:sp>
            </p:grpSp>
            <p:cxnSp>
              <p:nvCxnSpPr>
                <p:cNvPr id="20" name="Straight Connector 19"/>
                <p:cNvCxnSpPr/>
                <p:nvPr/>
              </p:nvCxnSpPr>
              <p:spPr>
                <a:xfrm rot="10800000">
                  <a:off x="1720487" y="5452718"/>
                  <a:ext cx="525282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37919" y="6187445"/>
                  <a:ext cx="968772" cy="19019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050" dirty="0" smtClean="0">
                      <a:solidFill>
                        <a:srgbClr val="000000"/>
                      </a:solidFill>
                    </a:rPr>
                    <a:t>Data Center</a:t>
                  </a:r>
                  <a:endParaRPr lang="en-US" sz="11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94917" y="4243705"/>
                  <a:ext cx="2394509" cy="29903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b="1" dirty="0" err="1" smtClean="0"/>
                    <a:t>vCenter</a:t>
                  </a:r>
                  <a:endParaRPr lang="en-US" sz="1200" b="1" dirty="0" smtClean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176125" y="3892268"/>
                <a:ext cx="2678700" cy="2133936"/>
                <a:chOff x="664346" y="4243705"/>
                <a:chExt cx="2678700" cy="2133936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664346" y="4337913"/>
                  <a:ext cx="2678700" cy="1960473"/>
                </a:xfrm>
                <a:prstGeom prst="roundRect">
                  <a:avLst>
                    <a:gd name="adj" fmla="val 3019"/>
                  </a:avLst>
                </a:prstGeom>
                <a:noFill/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770719" y="4830140"/>
                  <a:ext cx="853254" cy="1256111"/>
                  <a:chOff x="756089" y="4998385"/>
                  <a:chExt cx="853254" cy="1256111"/>
                </a:xfrm>
              </p:grpSpPr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787484" y="5069434"/>
                    <a:ext cx="821859" cy="1075335"/>
                  </a:xfrm>
                  <a:prstGeom prst="roundRect">
                    <a:avLst>
                      <a:gd name="adj" fmla="val 3019"/>
                    </a:avLst>
                  </a:prstGeom>
                  <a:noFill/>
                  <a:ln w="12700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4" name="Picture 2" descr="C:\Documents and Settings\csve\Local Settings\Temporary Internet Files\Content.IE5\KPABW9QF\MC900435242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56089" y="5296205"/>
                    <a:ext cx="494946" cy="958291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5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0508" y="6027725"/>
                    <a:ext cx="565216" cy="19019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50" dirty="0" smtClean="0">
                        <a:solidFill>
                          <a:srgbClr val="000000"/>
                        </a:solidFill>
                      </a:rPr>
                      <a:t>Server</a:t>
                    </a:r>
                    <a:endParaRPr lang="en-US" sz="110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075335" y="5489722"/>
                    <a:ext cx="446226" cy="194188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err="1" smtClean="0">
                        <a:solidFill>
                          <a:schemeClr val="bg1"/>
                        </a:solidFill>
                      </a:rPr>
                      <a:t>ESXi</a:t>
                    </a:r>
                    <a:endParaRPr lang="en-US" sz="1000" b="1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074120" y="5715272"/>
                    <a:ext cx="446226" cy="194188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ESX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840029" y="4998385"/>
                    <a:ext cx="666902" cy="194188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err="1" smtClean="0"/>
                      <a:t>vSphere</a:t>
                    </a:r>
                    <a:endParaRPr lang="en-US" sz="1000" b="1" dirty="0" smtClean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2334914" y="4828925"/>
                  <a:ext cx="853254" cy="1256111"/>
                  <a:chOff x="756089" y="4998385"/>
                  <a:chExt cx="853254" cy="1256111"/>
                </a:xfrm>
              </p:grpSpPr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787484" y="5069434"/>
                    <a:ext cx="821859" cy="1075335"/>
                  </a:xfrm>
                  <a:prstGeom prst="roundRect">
                    <a:avLst>
                      <a:gd name="adj" fmla="val 3019"/>
                    </a:avLst>
                  </a:prstGeom>
                  <a:noFill/>
                  <a:ln w="12700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8" name="Picture 2" descr="C:\Documents and Settings\csve\Local Settings\Temporary Internet Files\Content.IE5\KPABW9QF\MC900435242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56089" y="5296205"/>
                    <a:ext cx="494946" cy="958291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0508" y="6027725"/>
                    <a:ext cx="565216" cy="19019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-285750" algn="ctr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itchFamily="2" charset="2"/>
                      <a:buNone/>
                    </a:pPr>
                    <a:r>
                      <a:rPr lang="en-US" sz="1050" dirty="0" smtClean="0">
                        <a:solidFill>
                          <a:srgbClr val="000000"/>
                        </a:solidFill>
                      </a:rPr>
                      <a:t>Server</a:t>
                    </a:r>
                    <a:endParaRPr lang="en-US" sz="110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075335" y="5489722"/>
                    <a:ext cx="446226" cy="194188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err="1" smtClean="0">
                        <a:solidFill>
                          <a:schemeClr val="bg1"/>
                        </a:solidFill>
                      </a:rPr>
                      <a:t>ESXi</a:t>
                    </a:r>
                    <a:endParaRPr lang="en-US" sz="1000" b="1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074120" y="5715272"/>
                    <a:ext cx="446226" cy="194188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ESX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40029" y="4998385"/>
                    <a:ext cx="666902" cy="194188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000" b="1" dirty="0" err="1" smtClean="0"/>
                      <a:t>vSphere</a:t>
                    </a:r>
                    <a:endParaRPr lang="en-US" sz="1000" b="1" dirty="0" smtClean="0"/>
                  </a:p>
                </p:txBody>
              </p:sp>
            </p:grpSp>
            <p:cxnSp>
              <p:nvCxnSpPr>
                <p:cNvPr id="34" name="Straight Connector 33"/>
                <p:cNvCxnSpPr/>
                <p:nvPr/>
              </p:nvCxnSpPr>
              <p:spPr>
                <a:xfrm rot="10800000">
                  <a:off x="1720487" y="5452718"/>
                  <a:ext cx="525282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37919" y="6187445"/>
                  <a:ext cx="968772" cy="19019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285750" algn="ctr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None/>
                  </a:pPr>
                  <a:r>
                    <a:rPr lang="en-US" sz="1050" dirty="0" smtClean="0">
                      <a:solidFill>
                        <a:srgbClr val="000000"/>
                      </a:solidFill>
                    </a:rPr>
                    <a:t>Data Center</a:t>
                  </a:r>
                  <a:endParaRPr lang="en-US" sz="11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94917" y="4243705"/>
                  <a:ext cx="2394509" cy="29903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b="1" dirty="0" err="1" smtClean="0"/>
                    <a:t>vCenter</a:t>
                  </a:r>
                  <a:endParaRPr lang="en-US" sz="1200" b="1" dirty="0" smtClean="0"/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 rot="10800000">
                <a:off x="3502950" y="5092747"/>
                <a:ext cx="525282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/>
              <p:cNvSpPr/>
              <p:nvPr/>
            </p:nvSpPr>
            <p:spPr>
              <a:xfrm>
                <a:off x="516820" y="3524705"/>
                <a:ext cx="6469195" cy="2824889"/>
              </a:xfrm>
              <a:prstGeom prst="roundRect">
                <a:avLst>
                  <a:gd name="adj" fmla="val 3019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2022" y="3401237"/>
                <a:ext cx="6192803" cy="2990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b="1" dirty="0" err="1" smtClean="0"/>
                  <a:t>vCloud</a:t>
                </a:r>
                <a:endParaRPr lang="en-US" sz="1200" b="1" dirty="0" smtClean="0"/>
              </a:p>
            </p:txBody>
          </p:sp>
          <p:sp>
            <p:nvSpPr>
              <p:cNvPr id="54" name="Cloud"/>
              <p:cNvSpPr>
                <a:spLocks noChangeAspect="1" noEditPoints="1" noChangeArrowheads="1"/>
              </p:cNvSpPr>
              <p:nvPr/>
            </p:nvSpPr>
            <p:spPr bwMode="auto">
              <a:xfrm rot="21383254">
                <a:off x="2353858" y="6092602"/>
                <a:ext cx="1117328" cy="43811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55" name="Cloud"/>
              <p:cNvSpPr>
                <a:spLocks noChangeAspect="1" noEditPoints="1" noChangeArrowheads="1"/>
              </p:cNvSpPr>
              <p:nvPr/>
            </p:nvSpPr>
            <p:spPr bwMode="auto">
              <a:xfrm rot="21383254">
                <a:off x="3093516" y="6114921"/>
                <a:ext cx="1296786" cy="508486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56" name="Cloud"/>
              <p:cNvSpPr>
                <a:spLocks noChangeAspect="1" noEditPoints="1" noChangeArrowheads="1"/>
              </p:cNvSpPr>
              <p:nvPr/>
            </p:nvSpPr>
            <p:spPr bwMode="auto">
              <a:xfrm rot="21383254">
                <a:off x="3959084" y="6157711"/>
                <a:ext cx="1296786" cy="39046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 dirty="0"/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3221606" y="6252072"/>
                <a:ext cx="968772" cy="1901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50" dirty="0" smtClean="0">
                    <a:solidFill>
                      <a:srgbClr val="000000"/>
                    </a:solidFill>
                  </a:rPr>
                  <a:t>Cloud</a:t>
                </a:r>
                <a:endParaRPr lang="en-US" sz="1100" dirty="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rot="10800000">
              <a:off x="539075" y="3248096"/>
              <a:ext cx="6448758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7104601" y="4243388"/>
              <a:ext cx="1154261" cy="42687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Infrastructure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Virtualization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400" y="2545690"/>
              <a:ext cx="6202363" cy="538885"/>
            </a:xfrm>
            <a:prstGeom prst="roundRect">
              <a:avLst>
                <a:gd name="adj" fmla="val 125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 err="1" smtClean="0"/>
                <a:t>vFabric</a:t>
              </a:r>
              <a:endParaRPr lang="en-US" sz="1200" b="1" dirty="0" smtClean="0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0800000">
              <a:off x="545175" y="2405656"/>
              <a:ext cx="6448758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7096070" y="2607726"/>
              <a:ext cx="1154261" cy="42687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Platform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Virtualization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6500" y="1717880"/>
              <a:ext cx="6202363" cy="538885"/>
            </a:xfrm>
            <a:prstGeom prst="roundRect">
              <a:avLst>
                <a:gd name="adj" fmla="val 125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 err="1" smtClean="0"/>
                <a:t>Zimbra</a:t>
              </a:r>
              <a:endParaRPr lang="en-US" sz="1200" b="1" dirty="0" smtClean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02170" y="1779916"/>
              <a:ext cx="1154261" cy="42687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Application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Virtualization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490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2" name="Object 2"/>
          <p:cNvGraphicFramePr>
            <a:graphicFrameLocks noChangeAspect="1"/>
          </p:cNvGraphicFramePr>
          <p:nvPr/>
        </p:nvGraphicFramePr>
        <p:xfrm>
          <a:off x="0" y="0"/>
          <a:ext cx="9144000" cy="6857206"/>
        </p:xfrm>
        <a:graphic>
          <a:graphicData uri="http://schemas.openxmlformats.org/presentationml/2006/ole">
            <p:oleObj spid="_x0000_s168962" name="Slide" r:id="rId3" imgW="4570418" imgH="3427323" progId="PowerPoint.Slide.12">
              <p:embed/>
            </p:oleObj>
          </a:graphicData>
        </a:graphic>
      </p:graphicFrame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Latest Pictures.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36600" y="558800"/>
            <a:ext cx="8102600" cy="5803900"/>
            <a:chOff x="736600" y="558800"/>
            <a:chExt cx="8102600" cy="5803900"/>
          </a:xfrm>
        </p:grpSpPr>
        <p:sp>
          <p:nvSpPr>
            <p:cNvPr id="5" name="Rectangle 4"/>
            <p:cNvSpPr/>
            <p:nvPr/>
          </p:nvSpPr>
          <p:spPr>
            <a:xfrm>
              <a:off x="736600" y="558800"/>
              <a:ext cx="8102600" cy="5803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01704" y="5596566"/>
              <a:ext cx="7734296" cy="613734"/>
            </a:xfrm>
            <a:prstGeom prst="roundRect">
              <a:avLst/>
            </a:prstGeom>
            <a:gradFill>
              <a:gsLst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488" tIns="44450" rIns="90488" bIns="44450" anchor="ctr">
              <a:noAutofit/>
            </a:bodyPr>
            <a:lstStyle/>
            <a:p>
              <a:pPr marL="285750" indent="-285750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dirty="0" smtClean="0">
                  <a:solidFill>
                    <a:schemeClr val="bg1"/>
                  </a:solidFill>
                  <a:cs typeface="Times New Roman" pitchFamily="18" charset="0"/>
                </a:rPr>
                <a:t>Hardware (x86)</a:t>
              </a:r>
              <a:endParaRPr lang="en-US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1704" y="4559301"/>
              <a:ext cx="7734296" cy="698500"/>
            </a:xfrm>
            <a:prstGeom prst="roundRect">
              <a:avLst>
                <a:gd name="adj" fmla="val 1083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44000" bIns="0" rtlCol="0" anchor="b">
              <a:noAutofit/>
            </a:bodyPr>
            <a:lstStyle/>
            <a:p>
              <a:r>
                <a:rPr lang="en-US" sz="1050" b="1" dirty="0" smtClean="0">
                  <a:solidFill>
                    <a:srgbClr val="000000"/>
                  </a:solidFill>
                </a:rPr>
                <a:t>Hypervisor </a:t>
              </a:r>
            </a:p>
            <a:p>
              <a:r>
                <a:rPr lang="en-US" sz="1050" b="1" dirty="0" smtClean="0">
                  <a:solidFill>
                    <a:srgbClr val="000000"/>
                  </a:solidFill>
                </a:rPr>
                <a:t>(Ring -1)</a:t>
              </a:r>
              <a:endParaRPr lang="en-US" sz="1050" dirty="0">
                <a:solidFill>
                  <a:srgbClr val="000000"/>
                </a:solidFill>
              </a:endParaRPr>
            </a:p>
            <a:p>
              <a:pPr algn="ctr"/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8500" y="4724400"/>
              <a:ext cx="927100" cy="3937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err="1" smtClean="0">
                  <a:solidFill>
                    <a:srgbClr val="000000"/>
                  </a:solidFill>
                </a:rPr>
                <a:t>Hypercalls</a:t>
              </a:r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4500" y="4724400"/>
              <a:ext cx="812800" cy="3937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MSRs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200" y="4724400"/>
              <a:ext cx="850900" cy="3937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APIC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6000" y="4724400"/>
              <a:ext cx="1054100" cy="3937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Scheduler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69000" y="4724400"/>
              <a:ext cx="1193800" cy="3937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Address Management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1700" y="4724400"/>
              <a:ext cx="1206500" cy="3937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Partition</a:t>
              </a:r>
            </a:p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Management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01704" y="736600"/>
              <a:ext cx="1854196" cy="3797300"/>
              <a:chOff x="1714504" y="965200"/>
              <a:chExt cx="1854196" cy="3797300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714504" y="965200"/>
                <a:ext cx="1854196" cy="3187701"/>
              </a:xfrm>
              <a:prstGeom prst="roundRect">
                <a:avLst>
                  <a:gd name="adj" fmla="val 604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44000" bIns="46800" rtlCol="0" anchor="b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Root / Parent Partition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28800" y="1066800"/>
                <a:ext cx="1638300" cy="2921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VMWPs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082800" y="1473200"/>
                <a:ext cx="1200150" cy="2921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r>
                  <a:rPr lang="en-US" sz="1050" b="1" dirty="0" smtClean="0">
                    <a:solidFill>
                      <a:srgbClr val="000000"/>
                    </a:solidFill>
                  </a:rPr>
                  <a:t>VMMS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638425" y="1517650"/>
                <a:ext cx="400050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WMI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070100" y="1917700"/>
                <a:ext cx="1397000" cy="1822450"/>
              </a:xfrm>
              <a:prstGeom prst="roundRect">
                <a:avLst>
                  <a:gd name="adj" fmla="val 394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t">
                <a:noAutofit/>
              </a:bodyPr>
              <a:lstStyle/>
              <a:p>
                <a:r>
                  <a:rPr lang="en-US" sz="1050" b="1" dirty="0" smtClean="0">
                    <a:solidFill>
                      <a:srgbClr val="000000"/>
                    </a:solidFill>
                  </a:rPr>
                  <a:t>Hypervisor-aware </a:t>
                </a:r>
                <a:r>
                  <a:rPr lang="en-US" sz="1050" b="1" dirty="0">
                    <a:solidFill>
                      <a:srgbClr val="000000"/>
                    </a:solidFill>
                  </a:rPr>
                  <a:t>K</a:t>
                </a:r>
                <a:r>
                  <a:rPr lang="en-US" sz="1050" b="1" dirty="0" smtClean="0">
                    <a:solidFill>
                      <a:srgbClr val="000000"/>
                    </a:solidFill>
                  </a:rPr>
                  <a:t>ernel (Ring 0)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33600" y="2393950"/>
                <a:ext cx="692150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VSPs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895600" y="2393950"/>
                <a:ext cx="507999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VID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01950" y="2730500"/>
                <a:ext cx="501649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err="1" smtClean="0">
                    <a:solidFill>
                      <a:srgbClr val="000000"/>
                    </a:solidFill>
                  </a:rPr>
                  <a:t>WinHv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43125" y="2736850"/>
                <a:ext cx="454025" cy="488950"/>
              </a:xfrm>
              <a:prstGeom prst="roundRect">
                <a:avLst>
                  <a:gd name="adj" fmla="val 729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I/O Stack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181225" y="3162300"/>
                <a:ext cx="504826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Drivers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520949" y="3467100"/>
                <a:ext cx="555625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err="1" smtClean="0">
                    <a:solidFill>
                      <a:srgbClr val="000000"/>
                    </a:solidFill>
                  </a:rPr>
                  <a:t>VMBus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>
                <a:off x="1936750" y="1352550"/>
                <a:ext cx="0" cy="340995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3340100" y="1358900"/>
                <a:ext cx="0" cy="103505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3200400" y="1600200"/>
                <a:ext cx="0" cy="78740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65" idx="3"/>
              </p:cNvCxnSpPr>
              <p:nvPr/>
            </p:nvCxnSpPr>
            <p:spPr>
              <a:xfrm flipV="1">
                <a:off x="3038475" y="1606550"/>
                <a:ext cx="158750" cy="3175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2727325" y="2574925"/>
                <a:ext cx="0" cy="88265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68" idx="2"/>
                <a:endCxn id="69" idx="0"/>
              </p:cNvCxnSpPr>
              <p:nvPr/>
            </p:nvCxnSpPr>
            <p:spPr>
              <a:xfrm>
                <a:off x="3149600" y="2578100"/>
                <a:ext cx="3175" cy="15240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0" idx="0"/>
              </p:cNvCxnSpPr>
              <p:nvPr/>
            </p:nvCxnSpPr>
            <p:spPr>
              <a:xfrm>
                <a:off x="2365375" y="2584450"/>
                <a:ext cx="4763" cy="15240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>
              <a:off x="2533650" y="2705100"/>
              <a:ext cx="0" cy="2022475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ot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2863854" y="736600"/>
              <a:ext cx="1854196" cy="3187701"/>
              <a:chOff x="3657604" y="965200"/>
              <a:chExt cx="1854196" cy="3187701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3657604" y="965200"/>
                <a:ext cx="1854196" cy="3187701"/>
              </a:xfrm>
              <a:prstGeom prst="roundRect">
                <a:avLst>
                  <a:gd name="adj" fmla="val 604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44000" bIns="46800" rtlCol="0" anchor="b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Enlightened Child Partition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759200" y="1066800"/>
                <a:ext cx="1638300" cy="736600"/>
              </a:xfrm>
              <a:prstGeom prst="roundRect">
                <a:avLst>
                  <a:gd name="adj" fmla="val 977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User Applications</a:t>
                </a:r>
              </a:p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(Ring 3)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771900" y="1917700"/>
                <a:ext cx="1638300" cy="1822450"/>
              </a:xfrm>
              <a:prstGeom prst="roundRect">
                <a:avLst>
                  <a:gd name="adj" fmla="val 3940"/>
                </a:avLst>
              </a:prstGeom>
              <a:solidFill>
                <a:srgbClr val="F2F2F2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t">
                <a:noAutofit/>
              </a:bodyPr>
              <a:lstStyle/>
              <a:p>
                <a:r>
                  <a:rPr lang="en-US" sz="1050" b="1" dirty="0" smtClean="0">
                    <a:solidFill>
                      <a:srgbClr val="000000"/>
                    </a:solidFill>
                  </a:rPr>
                  <a:t>Hypervisor-aware </a:t>
                </a:r>
              </a:p>
              <a:p>
                <a:r>
                  <a:rPr lang="en-US" sz="1050" b="1" dirty="0" err="1" smtClean="0">
                    <a:solidFill>
                      <a:srgbClr val="000000"/>
                    </a:solidFill>
                  </a:rPr>
                  <a:t>Wndows</a:t>
                </a:r>
                <a:r>
                  <a:rPr lang="en-US" sz="1050" b="1" dirty="0" smtClean="0">
                    <a:solidFill>
                      <a:srgbClr val="000000"/>
                    </a:solidFill>
                  </a:rPr>
                  <a:t> Kernel (Ring 0)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076700" y="2393950"/>
                <a:ext cx="692150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VSCs / ICs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45050" y="2730500"/>
                <a:ext cx="501649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err="1" smtClean="0">
                    <a:solidFill>
                      <a:srgbClr val="000000"/>
                    </a:solidFill>
                  </a:rPr>
                  <a:t>WinHv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086225" y="2736850"/>
                <a:ext cx="454025" cy="488950"/>
              </a:xfrm>
              <a:prstGeom prst="roundRect">
                <a:avLst>
                  <a:gd name="adj" fmla="val 729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I/O Stack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124325" y="3162300"/>
                <a:ext cx="504826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Drivers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64049" y="3467100"/>
                <a:ext cx="555625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err="1" smtClean="0">
                    <a:solidFill>
                      <a:srgbClr val="000000"/>
                    </a:solidFill>
                  </a:rPr>
                  <a:t>VMBus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4670425" y="2574925"/>
                <a:ext cx="0" cy="88265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endCxn id="57" idx="0"/>
              </p:cNvCxnSpPr>
              <p:nvPr/>
            </p:nvCxnSpPr>
            <p:spPr>
              <a:xfrm>
                <a:off x="4308475" y="2584450"/>
                <a:ext cx="4763" cy="15240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826004" y="736600"/>
              <a:ext cx="1854196" cy="3187701"/>
              <a:chOff x="3657604" y="965200"/>
              <a:chExt cx="1854196" cy="318770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657604" y="965200"/>
                <a:ext cx="1854196" cy="3187701"/>
              </a:xfrm>
              <a:prstGeom prst="roundRect">
                <a:avLst>
                  <a:gd name="adj" fmla="val 604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44000" bIns="46800" rtlCol="0" anchor="b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Enlightened Child Partition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59200" y="1066800"/>
                <a:ext cx="1638300" cy="736600"/>
              </a:xfrm>
              <a:prstGeom prst="roundRect">
                <a:avLst>
                  <a:gd name="adj" fmla="val 977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User Applications</a:t>
                </a:r>
              </a:p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(Ring 3)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771900" y="1917700"/>
                <a:ext cx="1638300" cy="1822450"/>
              </a:xfrm>
              <a:prstGeom prst="roundRect">
                <a:avLst>
                  <a:gd name="adj" fmla="val 3940"/>
                </a:avLst>
              </a:prstGeom>
              <a:solidFill>
                <a:srgbClr val="F2F2F2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t">
                <a:noAutofit/>
              </a:bodyPr>
              <a:lstStyle/>
              <a:p>
                <a:r>
                  <a:rPr lang="en-US" sz="1050" b="1" dirty="0" smtClean="0">
                    <a:solidFill>
                      <a:srgbClr val="000000"/>
                    </a:solidFill>
                  </a:rPr>
                  <a:t>Hypervisor-aware </a:t>
                </a:r>
              </a:p>
              <a:p>
                <a:r>
                  <a:rPr lang="en-US" sz="1050" b="1" dirty="0" smtClean="0">
                    <a:solidFill>
                      <a:srgbClr val="000000"/>
                    </a:solidFill>
                  </a:rPr>
                  <a:t>Linux Kernel (Ring 0)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076700" y="2393950"/>
                <a:ext cx="692150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VSCs / ICs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49800" y="2730500"/>
                <a:ext cx="596899" cy="1905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err="1" smtClean="0">
                    <a:solidFill>
                      <a:srgbClr val="000000"/>
                    </a:solidFill>
                  </a:rPr>
                  <a:t>LinuxHv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86225" y="2736850"/>
                <a:ext cx="454025" cy="488950"/>
              </a:xfrm>
              <a:prstGeom prst="roundRect">
                <a:avLst>
                  <a:gd name="adj" fmla="val 729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I/O Stack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24325" y="3162300"/>
                <a:ext cx="504826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Drivers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464049" y="3467100"/>
                <a:ext cx="555625" cy="18415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10800" rIns="36000" bIns="10800" rtlCol="0" anchor="ctr">
                <a:noAutofit/>
              </a:bodyPr>
              <a:lstStyle/>
              <a:p>
                <a:pPr algn="ctr"/>
                <a:r>
                  <a:rPr lang="en-US" sz="1050" b="1" dirty="0" err="1" smtClean="0">
                    <a:solidFill>
                      <a:srgbClr val="000000"/>
                    </a:solidFill>
                  </a:rPr>
                  <a:t>VMBus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4670425" y="2574925"/>
                <a:ext cx="0" cy="88265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endCxn id="47" idx="0"/>
              </p:cNvCxnSpPr>
              <p:nvPr/>
            </p:nvCxnSpPr>
            <p:spPr>
              <a:xfrm>
                <a:off x="4308475" y="2584450"/>
                <a:ext cx="4763" cy="15240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6781804" y="736600"/>
              <a:ext cx="1854196" cy="3187701"/>
              <a:chOff x="3657604" y="965200"/>
              <a:chExt cx="1854196" cy="318770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57604" y="965200"/>
                <a:ext cx="1854196" cy="3187701"/>
              </a:xfrm>
              <a:prstGeom prst="roundRect">
                <a:avLst>
                  <a:gd name="adj" fmla="val 604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72000" rIns="72000" bIns="46800" rtlCol="0" anchor="b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Unenlightened Child Partition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59200" y="1066800"/>
                <a:ext cx="1638300" cy="736600"/>
              </a:xfrm>
              <a:prstGeom prst="roundRect">
                <a:avLst>
                  <a:gd name="adj" fmla="val 977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User Applications</a:t>
                </a:r>
              </a:p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(Ring 3)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771900" y="1917700"/>
                <a:ext cx="1638300" cy="1822450"/>
              </a:xfrm>
              <a:prstGeom prst="roundRect">
                <a:avLst>
                  <a:gd name="adj" fmla="val 3940"/>
                </a:avLst>
              </a:prstGeom>
              <a:solidFill>
                <a:srgbClr val="F2F2F2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t">
                <a:noAutofit/>
              </a:bodyPr>
              <a:lstStyle/>
              <a:p>
                <a:r>
                  <a:rPr lang="en-US" sz="1050" b="1" dirty="0" smtClean="0">
                    <a:solidFill>
                      <a:srgbClr val="000000"/>
                    </a:solidFill>
                  </a:rPr>
                  <a:t>Hypervisor-unaware </a:t>
                </a:r>
              </a:p>
              <a:p>
                <a:r>
                  <a:rPr lang="en-US" sz="1050" b="1" dirty="0" smtClean="0">
                    <a:solidFill>
                      <a:srgbClr val="000000"/>
                    </a:solidFill>
                  </a:rPr>
                  <a:t>Kernel (Ring 0)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4375150" y="2695575"/>
              <a:ext cx="0" cy="1635125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394450" y="2676525"/>
              <a:ext cx="0" cy="1768475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298700" y="4419600"/>
              <a:ext cx="40640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146300" y="4318000"/>
              <a:ext cx="22352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054350" y="3924300"/>
              <a:ext cx="0" cy="63500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010150" y="3924300"/>
              <a:ext cx="0" cy="63500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940550" y="3924300"/>
              <a:ext cx="0" cy="63500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165350" y="4314825"/>
              <a:ext cx="0" cy="403225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ot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320925" y="4429125"/>
              <a:ext cx="0" cy="288925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ot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9" idx="1"/>
              <a:endCxn id="72" idx="3"/>
            </p:cNvCxnSpPr>
            <p:nvPr/>
          </p:nvCxnSpPr>
          <p:spPr>
            <a:xfrm flipH="1">
              <a:off x="2263774" y="3330575"/>
              <a:ext cx="1406525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ot"/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232274" y="3343275"/>
              <a:ext cx="1406525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ot"/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006600" y="4140200"/>
              <a:ext cx="39370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2003425" y="3419475"/>
              <a:ext cx="9178" cy="69468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ot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5930900" y="3419475"/>
              <a:ext cx="9178" cy="69468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ot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210050" y="5270500"/>
              <a:ext cx="0" cy="33020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800850" y="5257800"/>
              <a:ext cx="0" cy="33020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" descr="C:\Documents and Settings\csve\Local Settings\Temporary Internet Files\Content.IE5\KPABW9QF\MC90025027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7705" y="5712306"/>
              <a:ext cx="555395" cy="381770"/>
            </a:xfrm>
            <a:prstGeom prst="rect">
              <a:avLst/>
            </a:prstGeom>
            <a:noFill/>
          </p:spPr>
        </p:pic>
        <p:pic>
          <p:nvPicPr>
            <p:cNvPr id="36" name="Picture 35" descr="ramdisk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100" y="5676900"/>
              <a:ext cx="431800" cy="4318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495800" y="572770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Processor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54800" y="5727700"/>
              <a:ext cx="80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Memory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202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4 – Cloud </a:t>
            </a:r>
            <a:r>
              <a:rPr lang="en-US" dirty="0" smtClean="0"/>
              <a:t>Computing Architecture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7561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18364" y="1624084"/>
            <a:ext cx="9362363" cy="5036023"/>
            <a:chOff x="-218364" y="1624084"/>
            <a:chExt cx="9362363" cy="5036023"/>
          </a:xfrm>
        </p:grpSpPr>
        <p:sp>
          <p:nvSpPr>
            <p:cNvPr id="6" name="Rectangle 5"/>
            <p:cNvSpPr/>
            <p:nvPr/>
          </p:nvSpPr>
          <p:spPr>
            <a:xfrm>
              <a:off x="-218364" y="1624084"/>
              <a:ext cx="9362363" cy="5036023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 rot="16200000">
              <a:off x="6084824" y="4073855"/>
              <a:ext cx="4462816" cy="382137"/>
            </a:xfrm>
            <a:prstGeom prst="leftRightArrow">
              <a:avLst>
                <a:gd name="adj1" fmla="val 44444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362151" y="3813794"/>
              <a:ext cx="5649090" cy="1502970"/>
              <a:chOff x="2075543" y="3813794"/>
              <a:chExt cx="5649090" cy="15029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Rounded Rectangle 3"/>
              <p:cNvSpPr/>
              <p:nvPr/>
            </p:nvSpPr>
            <p:spPr>
              <a:xfrm>
                <a:off x="2075543" y="4817660"/>
                <a:ext cx="5649090" cy="499104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Virtual Machine (VM), VM Management and Deployment </a:t>
                </a:r>
              </a:p>
            </p:txBody>
          </p:sp>
          <p:sp>
            <p:nvSpPr>
              <p:cNvPr id="25" name="Rounded Rectangle 3"/>
              <p:cNvSpPr/>
              <p:nvPr/>
            </p:nvSpPr>
            <p:spPr>
              <a:xfrm>
                <a:off x="2075543" y="3944421"/>
                <a:ext cx="5649090" cy="791352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algn="ctr"/>
                <a:r>
                  <a:rPr lang="en-AU" sz="1600" dirty="0" err="1" smtClean="0">
                    <a:solidFill>
                      <a:srgbClr val="000000"/>
                    </a:solidFill>
                    <a:ea typeface="宋体" pitchFamily="2" charset="-122"/>
                  </a:rPr>
                  <a:t>QoS</a:t>
                </a:r>
                <a:r>
                  <a:rPr lang="en-AU" sz="1600" dirty="0" smtClean="0">
                    <a:solidFill>
                      <a:srgbClr val="000000"/>
                    </a:solidFill>
                    <a:ea typeface="宋体" pitchFamily="2" charset="-122"/>
                  </a:rPr>
                  <a:t> Negotiation, Admission Control, </a:t>
                </a:r>
                <a:r>
                  <a:rPr lang="en-AU" sz="1600" dirty="0" smtClean="0">
                    <a:solidFill>
                      <a:srgbClr val="000000"/>
                    </a:solidFill>
                    <a:ea typeface="宋体" pitchFamily="2" charset="-122"/>
                    <a:cs typeface="Arial" pitchFamily="34" charset="0"/>
                  </a:rPr>
                  <a:t>Pricing, </a:t>
                </a:r>
                <a:r>
                  <a:rPr lang="en-AU" sz="1600" dirty="0" smtClean="0">
                    <a:solidFill>
                      <a:srgbClr val="000000"/>
                    </a:solidFill>
                    <a:ea typeface="宋体" pitchFamily="2" charset="-122"/>
                  </a:rPr>
                  <a:t>SLA Management, Monitoring, Execution Management, Metering, Accounting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4"/>
              <p:cNvSpPr/>
              <p:nvPr/>
            </p:nvSpPr>
            <p:spPr>
              <a:xfrm>
                <a:off x="2432835" y="3813794"/>
                <a:ext cx="2425767" cy="25323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Cloud Hosting Platforms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362151" y="2777223"/>
              <a:ext cx="5649090" cy="921317"/>
              <a:chOff x="2075543" y="2777223"/>
              <a:chExt cx="5649090" cy="921317"/>
            </a:xfrm>
          </p:grpSpPr>
          <p:sp>
            <p:nvSpPr>
              <p:cNvPr id="23" name="Rounded Rectangle 3"/>
              <p:cNvSpPr/>
              <p:nvPr/>
            </p:nvSpPr>
            <p:spPr>
              <a:xfrm>
                <a:off x="2075543" y="2907851"/>
                <a:ext cx="5649090" cy="790689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Web 2.0,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Mashups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, Concurrent and Distributed Programming,  Workflows , Libraries, Scripting</a:t>
                </a:r>
              </a:p>
            </p:txBody>
          </p:sp>
          <p:sp>
            <p:nvSpPr>
              <p:cNvPr id="24" name="Rectangle 4"/>
              <p:cNvSpPr/>
              <p:nvPr/>
            </p:nvSpPr>
            <p:spPr>
              <a:xfrm>
                <a:off x="2432836" y="2777223"/>
                <a:ext cx="3995260" cy="27987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Cloud Programming Environment and Tools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282895" y="2133560"/>
              <a:ext cx="949812" cy="40543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 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Applications</a:t>
              </a:r>
            </a:p>
          </p:txBody>
        </p:sp>
        <p:grpSp>
          <p:nvGrpSpPr>
            <p:cNvPr id="33" name="Group 50"/>
            <p:cNvGrpSpPr/>
            <p:nvPr/>
          </p:nvGrpSpPr>
          <p:grpSpPr>
            <a:xfrm>
              <a:off x="2364423" y="1933319"/>
              <a:ext cx="5649090" cy="725713"/>
              <a:chOff x="2075543" y="2882901"/>
              <a:chExt cx="3901188" cy="7257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Rounded Rectangle 3"/>
              <p:cNvSpPr/>
              <p:nvPr/>
            </p:nvSpPr>
            <p:spPr>
              <a:xfrm>
                <a:off x="2075543" y="3013529"/>
                <a:ext cx="3901188" cy="5950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Social Computing, Enterprise ISV, Scientific Computing, CDNs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"/>
              <p:cNvSpPr/>
              <p:nvPr/>
            </p:nvSpPr>
            <p:spPr>
              <a:xfrm>
                <a:off x="2322285" y="2882901"/>
                <a:ext cx="1918411" cy="26642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Cloud Applications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355525" y="5426762"/>
              <a:ext cx="5649090" cy="1110517"/>
              <a:chOff x="2068917" y="5426762"/>
              <a:chExt cx="5649090" cy="11105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ounded Rectangle 3"/>
              <p:cNvSpPr/>
              <p:nvPr/>
            </p:nvSpPr>
            <p:spPr>
              <a:xfrm>
                <a:off x="2068917" y="5557390"/>
                <a:ext cx="5649090" cy="898001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4"/>
              <p:cNvSpPr/>
              <p:nvPr/>
            </p:nvSpPr>
            <p:spPr>
              <a:xfrm>
                <a:off x="2426210" y="5426762"/>
                <a:ext cx="2288604" cy="25842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Cloud Resources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AutoShape 700"/>
              <p:cNvSpPr>
                <a:spLocks noChangeArrowheads="1"/>
              </p:cNvSpPr>
              <p:nvPr/>
            </p:nvSpPr>
            <p:spPr bwMode="auto">
              <a:xfrm>
                <a:off x="4310021" y="5604251"/>
                <a:ext cx="419100" cy="590550"/>
              </a:xfrm>
              <a:prstGeom prst="can">
                <a:avLst>
                  <a:gd name="adj" fmla="val 3522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CC00"/>
                  </a:gs>
                </a:gsLst>
                <a:lin ang="2700000" scaled="1"/>
              </a:gra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699"/>
              <p:cNvSpPr>
                <a:spLocks noChangeArrowheads="1"/>
              </p:cNvSpPr>
              <p:nvPr/>
            </p:nvSpPr>
            <p:spPr bwMode="auto">
              <a:xfrm>
                <a:off x="4081421" y="5770013"/>
                <a:ext cx="419100" cy="590550"/>
              </a:xfrm>
              <a:prstGeom prst="can">
                <a:avLst>
                  <a:gd name="adj" fmla="val 3522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CC00"/>
                  </a:gs>
                </a:gsLst>
                <a:lin ang="2700000" scaled="1"/>
              </a:gra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701"/>
              <p:cNvSpPr>
                <a:spLocks noChangeArrowheads="1"/>
              </p:cNvSpPr>
              <p:nvPr/>
            </p:nvSpPr>
            <p:spPr bwMode="auto">
              <a:xfrm>
                <a:off x="4557671" y="5928101"/>
                <a:ext cx="304800" cy="419100"/>
              </a:xfrm>
              <a:prstGeom prst="can">
                <a:avLst>
                  <a:gd name="adj" fmla="val 34375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CC00"/>
                  </a:gs>
                </a:gsLst>
                <a:lin ang="2700000" scaled="1"/>
              </a:gra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5" name="Picture 705" descr="MCj0441331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77539" y="5620457"/>
                <a:ext cx="605398" cy="60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706" descr="MCj044133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20700" y="5812236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707" descr="MCj044133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01600" y="5812236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709" descr="MCj044133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01550" y="5821761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710" descr="MCj0441331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34148" y="5665523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75225" y="5597618"/>
                <a:ext cx="455238" cy="90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13643" y="5636287"/>
                <a:ext cx="455238" cy="90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54823" y="5595343"/>
                <a:ext cx="458873" cy="90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710" descr="MCj0441331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59503" y="5708741"/>
                <a:ext cx="660413" cy="660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Rectangle 52"/>
            <p:cNvSpPr/>
            <p:nvPr/>
          </p:nvSpPr>
          <p:spPr>
            <a:xfrm rot="5400000">
              <a:off x="7639726" y="4041441"/>
              <a:ext cx="2509968" cy="32534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Autonomic Cloud Economy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983391" y="4008174"/>
              <a:ext cx="3084391" cy="36337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Adaptive Management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285167" y="3104840"/>
              <a:ext cx="949812" cy="40543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User-level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Middleware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261028" y="4087173"/>
              <a:ext cx="1117099" cy="981248"/>
              <a:chOff x="974420" y="4087173"/>
              <a:chExt cx="1117099" cy="981248"/>
            </a:xfrm>
          </p:grpSpPr>
          <p:pic>
            <p:nvPicPr>
              <p:cNvPr id="58" name="Picture 688" descr="server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74420" y="4087173"/>
                <a:ext cx="474161" cy="626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690" descr="server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36358" y="4163373"/>
                <a:ext cx="474161" cy="626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691" descr="server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17358" y="4163373"/>
                <a:ext cx="474161" cy="626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1000831" y="4662984"/>
                <a:ext cx="949812" cy="40543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7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Core</a:t>
                </a:r>
              </a:p>
              <a:p>
                <a:pPr algn="ctr"/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Middleware</a:t>
                </a:r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1287439" y="5836712"/>
              <a:ext cx="949812" cy="40543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System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Infrastructure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 rot="16200000">
              <a:off x="1571775" y="2704534"/>
              <a:ext cx="338916" cy="229737"/>
            </a:xfrm>
            <a:prstGeom prst="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Arrow 66"/>
            <p:cNvSpPr/>
            <p:nvPr/>
          </p:nvSpPr>
          <p:spPr>
            <a:xfrm rot="16200000">
              <a:off x="1574047" y="5340870"/>
              <a:ext cx="338916" cy="229737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077049" y="1850059"/>
              <a:ext cx="190498" cy="4649618"/>
              <a:chOff x="790441" y="1850059"/>
              <a:chExt cx="190498" cy="4649618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 rot="16200000" flipH="1">
                <a:off x="-1527538" y="4177227"/>
                <a:ext cx="4637087" cy="113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792027" y="1850059"/>
                <a:ext cx="188912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792011" y="6498090"/>
                <a:ext cx="188912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627796" y="2838733"/>
              <a:ext cx="191623" cy="3663216"/>
              <a:chOff x="436724" y="2838733"/>
              <a:chExt cx="191623" cy="3663216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 rot="16200000" flipH="1">
                <a:off x="-1392077" y="4667534"/>
                <a:ext cx="3659873" cy="227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437070" y="2842130"/>
                <a:ext cx="188912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439435" y="6500362"/>
                <a:ext cx="188912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 bwMode="auto">
            <a:xfrm rot="16200000" flipH="1">
              <a:off x="-1160065" y="5158857"/>
              <a:ext cx="2679505" cy="45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>
              <a:off x="177648" y="3827698"/>
              <a:ext cx="188912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>
              <a:off x="182395" y="6502634"/>
              <a:ext cx="188912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949"/>
            <p:cNvSpPr txBox="1">
              <a:spLocks noChangeArrowheads="1"/>
            </p:cNvSpPr>
            <p:nvPr/>
          </p:nvSpPr>
          <p:spPr bwMode="auto">
            <a:xfrm rot="16200000">
              <a:off x="621496" y="2062742"/>
              <a:ext cx="6174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/>
                <a:t>SaaS</a:t>
              </a:r>
              <a:endParaRPr lang="en-US" dirty="0"/>
            </a:p>
          </p:txBody>
        </p:sp>
        <p:sp>
          <p:nvSpPr>
            <p:cNvPr id="87" name="TextBox 949"/>
            <p:cNvSpPr txBox="1">
              <a:spLocks noChangeArrowheads="1"/>
            </p:cNvSpPr>
            <p:nvPr/>
          </p:nvSpPr>
          <p:spPr bwMode="auto">
            <a:xfrm rot="16200000">
              <a:off x="126609" y="2962006"/>
              <a:ext cx="625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/>
                <a:t>PaaS</a:t>
              </a:r>
              <a:endParaRPr lang="en-US" dirty="0"/>
            </a:p>
          </p:txBody>
        </p:sp>
        <p:sp>
          <p:nvSpPr>
            <p:cNvPr id="88" name="TextBox 949"/>
            <p:cNvSpPr txBox="1">
              <a:spLocks noChangeArrowheads="1"/>
            </p:cNvSpPr>
            <p:nvPr/>
          </p:nvSpPr>
          <p:spPr bwMode="auto">
            <a:xfrm rot="16200000">
              <a:off x="-297458" y="3878694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/>
                <a:t>IaaS</a:t>
              </a:r>
              <a:endParaRPr lang="en-US" dirty="0"/>
            </a:p>
          </p:txBody>
        </p:sp>
        <p:sp>
          <p:nvSpPr>
            <p:cNvPr id="93" name="TextBox 949"/>
            <p:cNvSpPr txBox="1">
              <a:spLocks noChangeArrowheads="1"/>
            </p:cNvSpPr>
            <p:nvPr/>
          </p:nvSpPr>
          <p:spPr bwMode="auto">
            <a:xfrm rot="16200000">
              <a:off x="-113821" y="4448989"/>
              <a:ext cx="9002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 smtClean="0"/>
                <a:t>IaaS</a:t>
              </a:r>
              <a:r>
                <a:rPr lang="en-US" sz="1400" dirty="0" smtClean="0"/>
                <a:t> (M)</a:t>
              </a:r>
              <a:endParaRPr lang="en-US" sz="1400" dirty="0"/>
            </a:p>
          </p:txBody>
        </p:sp>
        <p:sp>
          <p:nvSpPr>
            <p:cNvPr id="97" name="TextBox 949"/>
            <p:cNvSpPr txBox="1">
              <a:spLocks noChangeArrowheads="1"/>
            </p:cNvSpPr>
            <p:nvPr/>
          </p:nvSpPr>
          <p:spPr bwMode="auto">
            <a:xfrm rot="16200000">
              <a:off x="385727" y="3144020"/>
              <a:ext cx="9002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Pure </a:t>
              </a:r>
              <a:r>
                <a:rPr lang="en-US" sz="1400" dirty="0" err="1" smtClean="0"/>
                <a:t>PaaS</a:t>
              </a:r>
              <a:endParaRPr lang="en-US" sz="1400" dirty="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921530" y="2870771"/>
              <a:ext cx="107162" cy="848752"/>
              <a:chOff x="790575" y="2870771"/>
              <a:chExt cx="107162" cy="848752"/>
            </a:xfrm>
          </p:grpSpPr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368286" y="3293060"/>
                <a:ext cx="848742" cy="4164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794835" y="3718170"/>
                <a:ext cx="98139" cy="13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 bwMode="auto">
              <a:xfrm>
                <a:off x="799598" y="2877589"/>
                <a:ext cx="98139" cy="13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466755" y="3932828"/>
              <a:ext cx="105305" cy="1389802"/>
              <a:chOff x="163776" y="3932828"/>
              <a:chExt cx="105305" cy="1389802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-529991" y="4626595"/>
                <a:ext cx="1389802" cy="226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170942" y="3939616"/>
                <a:ext cx="98139" cy="13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 bwMode="auto">
              <a:xfrm>
                <a:off x="166179" y="5320741"/>
                <a:ext cx="98139" cy="13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949"/>
          <p:cNvSpPr txBox="1">
            <a:spLocks noChangeArrowheads="1"/>
          </p:cNvSpPr>
          <p:nvPr/>
        </p:nvSpPr>
        <p:spPr bwMode="auto">
          <a:xfrm rot="16200000">
            <a:off x="110095" y="2167972"/>
            <a:ext cx="900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Pure </a:t>
            </a:r>
            <a:r>
              <a:rPr lang="en-US" sz="1400" dirty="0" err="1" smtClean="0"/>
              <a:t>SaaS</a:t>
            </a:r>
            <a:endParaRPr lang="en-US" sz="1400" dirty="0"/>
          </a:p>
        </p:txBody>
      </p:sp>
      <p:cxnSp>
        <p:nvCxnSpPr>
          <p:cNvPr id="69" name="Straight Connector 68"/>
          <p:cNvCxnSpPr/>
          <p:nvPr/>
        </p:nvCxnSpPr>
        <p:spPr bwMode="auto">
          <a:xfrm rot="5400000">
            <a:off x="651641" y="2365652"/>
            <a:ext cx="848742" cy="416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388893" y="2311351"/>
            <a:ext cx="650205" cy="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>
            <a:off x="718254" y="2635114"/>
            <a:ext cx="98139" cy="1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>
            <a:off x="713994" y="1980718"/>
            <a:ext cx="107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99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0" y="318052"/>
            <a:ext cx="9144000" cy="6539948"/>
            <a:chOff x="0" y="318052"/>
            <a:chExt cx="9144000" cy="6539948"/>
          </a:xfrm>
        </p:grpSpPr>
        <p:sp>
          <p:nvSpPr>
            <p:cNvPr id="118" name="Rectangle 117"/>
            <p:cNvSpPr/>
            <p:nvPr/>
          </p:nvSpPr>
          <p:spPr>
            <a:xfrm>
              <a:off x="0" y="318052"/>
              <a:ext cx="9144000" cy="6539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3"/>
            <p:cNvSpPr/>
            <p:nvPr/>
          </p:nvSpPr>
          <p:spPr>
            <a:xfrm>
              <a:off x="185530" y="2093845"/>
              <a:ext cx="8772939" cy="2710075"/>
            </a:xfrm>
            <a:prstGeom prst="roundRect">
              <a:avLst>
                <a:gd name="adj" fmla="val 755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79" name="Picture 97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6618" y="3553646"/>
              <a:ext cx="569015" cy="569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3"/>
            <p:cNvSpPr/>
            <p:nvPr/>
          </p:nvSpPr>
          <p:spPr>
            <a:xfrm>
              <a:off x="185539" y="5141847"/>
              <a:ext cx="6414044" cy="1523995"/>
            </a:xfrm>
            <a:prstGeom prst="roundRect">
              <a:avLst>
                <a:gd name="adj" fmla="val 971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/>
            <p:nvPr/>
          </p:nvSpPr>
          <p:spPr>
            <a:xfrm>
              <a:off x="473230" y="5042454"/>
              <a:ext cx="2288604" cy="31694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Physical Infrastructure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98378" y="5471723"/>
              <a:ext cx="1241295" cy="1008588"/>
              <a:chOff x="1127238" y="5471723"/>
              <a:chExt cx="1241295" cy="1008588"/>
            </a:xfrm>
          </p:grpSpPr>
          <p:pic>
            <p:nvPicPr>
              <p:cNvPr id="19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13295" y="5471723"/>
                <a:ext cx="455238" cy="90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41624" y="5504854"/>
                <a:ext cx="455238" cy="90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93294" y="5530271"/>
                <a:ext cx="455238" cy="90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27238" y="5555587"/>
                <a:ext cx="458873" cy="90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1183964" y="6199802"/>
                <a:ext cx="1161671" cy="280509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Datacenter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128155" y="5439188"/>
              <a:ext cx="1775996" cy="1034497"/>
              <a:chOff x="2631731" y="5439188"/>
              <a:chExt cx="1775996" cy="1034497"/>
            </a:xfrm>
          </p:grpSpPr>
          <p:pic>
            <p:nvPicPr>
              <p:cNvPr id="26" name="Picture 86" descr="MCj0434845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1951" y="5439188"/>
                <a:ext cx="825776" cy="825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86" descr="MCj0434845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63899" y="5443952"/>
                <a:ext cx="825776" cy="825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86" descr="MCj0434845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48746" y="5463831"/>
                <a:ext cx="825776" cy="825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86" descr="MCj0434845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31731" y="5476045"/>
                <a:ext cx="825776" cy="825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ounded Rectangle 29"/>
              <p:cNvSpPr/>
              <p:nvPr/>
            </p:nvSpPr>
            <p:spPr>
              <a:xfrm>
                <a:off x="3050982" y="6193176"/>
                <a:ext cx="1161671" cy="280509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Cluster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402324" y="5244163"/>
              <a:ext cx="1905717" cy="1328914"/>
              <a:chOff x="4521592" y="5244163"/>
              <a:chExt cx="1905717" cy="1328914"/>
            </a:xfrm>
          </p:grpSpPr>
          <p:pic>
            <p:nvPicPr>
              <p:cNvPr id="33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639610" y="5244163"/>
                <a:ext cx="641927" cy="1270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10" descr="MCj0441331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049538" y="5245807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86" descr="MCj0434845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21592" y="5330478"/>
                <a:ext cx="825776" cy="825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09" descr="MCj0441337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515195" y="5541397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707" descr="MCj0441337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33369" y="5613065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4532249" y="6113663"/>
                <a:ext cx="1895060" cy="45941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Desktop / 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Heterogeneous Resources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805467" y="5136392"/>
              <a:ext cx="2206003" cy="1489695"/>
              <a:chOff x="6156119" y="5162896"/>
              <a:chExt cx="2206003" cy="1489695"/>
            </a:xfrm>
          </p:grpSpPr>
          <p:sp>
            <p:nvSpPr>
              <p:cNvPr id="409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156119" y="5162896"/>
                <a:ext cx="2206003" cy="147832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4"/>
              <p:cNvSpPr/>
              <p:nvPr/>
            </p:nvSpPr>
            <p:spPr>
              <a:xfrm>
                <a:off x="6257804" y="6400802"/>
                <a:ext cx="2064561" cy="25178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Third Party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IaaS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Cloud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2" name="Picture 92" descr="MCj0442154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73298" y="5433805"/>
                <a:ext cx="33337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93" descr="MCj0442154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73078" y="5612296"/>
                <a:ext cx="457613" cy="457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94" descr="MCj0442154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68547" y="5980043"/>
                <a:ext cx="33337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95" descr="MCj0442154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62579" y="5690566"/>
                <a:ext cx="33337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97" descr="MCj0442154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59291" y="5272708"/>
                <a:ext cx="625752" cy="62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73566" y="5642526"/>
                <a:ext cx="737982" cy="737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" name="Rectangle 4"/>
            <p:cNvSpPr/>
            <p:nvPr/>
          </p:nvSpPr>
          <p:spPr>
            <a:xfrm>
              <a:off x="479857" y="1934862"/>
              <a:ext cx="3734333" cy="32573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Infrastructure Management Software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4100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38337" y="2130412"/>
              <a:ext cx="1086600" cy="1086600"/>
            </a:xfrm>
            <a:prstGeom prst="rect">
              <a:avLst/>
            </a:prstGeom>
            <a:noFill/>
          </p:spPr>
        </p:pic>
        <p:sp>
          <p:nvSpPr>
            <p:cNvPr id="58" name="Rounded Rectangle 57"/>
            <p:cNvSpPr/>
            <p:nvPr/>
          </p:nvSpPr>
          <p:spPr>
            <a:xfrm>
              <a:off x="4583120" y="3184939"/>
              <a:ext cx="1194826" cy="313636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Scheduling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4101" name="Picture 5" descr="C:\Documents and Settings\Administrator\Local Settings\Temporary Internet Files\Content.IE5\AD85KTOH\MCj0440395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3288" y="2418666"/>
              <a:ext cx="748678" cy="748678"/>
            </a:xfrm>
            <a:prstGeom prst="rect">
              <a:avLst/>
            </a:prstGeom>
            <a:noFill/>
          </p:spPr>
        </p:pic>
        <p:sp>
          <p:nvSpPr>
            <p:cNvPr id="60" name="Rounded Rectangle 59"/>
            <p:cNvSpPr/>
            <p:nvPr/>
          </p:nvSpPr>
          <p:spPr>
            <a:xfrm>
              <a:off x="455105" y="3178312"/>
              <a:ext cx="1148408" cy="3335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Pricing / Billing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62" name="Picture 61" descr="icon-line-graph copy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960" y="3644398"/>
              <a:ext cx="761905" cy="761905"/>
            </a:xfrm>
            <a:prstGeom prst="rect">
              <a:avLst/>
            </a:prstGeom>
          </p:spPr>
        </p:pic>
        <p:sp>
          <p:nvSpPr>
            <p:cNvPr id="63" name="Rounded Rectangle 62"/>
            <p:cNvSpPr/>
            <p:nvPr/>
          </p:nvSpPr>
          <p:spPr>
            <a:xfrm>
              <a:off x="435227" y="4311371"/>
              <a:ext cx="1148408" cy="3335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Monitoring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197750" y="3184938"/>
              <a:ext cx="1645372" cy="3335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QoS</a:t>
              </a:r>
              <a:r>
                <a:rPr lang="en-US" sz="1200" dirty="0" smtClean="0">
                  <a:solidFill>
                    <a:srgbClr val="000000"/>
                  </a:solidFill>
                </a:rPr>
                <a:t> SLA Management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4102" name="Picture 6" descr="C:\Documents and Settings\Administrator\Local Settings\Temporary Internet Files\Content.IE5\S5CT05S7\MCj04420420000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9059518">
              <a:off x="2703357" y="2474729"/>
              <a:ext cx="622931" cy="934397"/>
            </a:xfrm>
            <a:prstGeom prst="rect">
              <a:avLst/>
            </a:prstGeom>
            <a:noFill/>
          </p:spPr>
        </p:pic>
        <p:sp>
          <p:nvSpPr>
            <p:cNvPr id="71" name="Rounded Rectangle 70"/>
            <p:cNvSpPr/>
            <p:nvPr/>
          </p:nvSpPr>
          <p:spPr>
            <a:xfrm>
              <a:off x="1714062" y="4317997"/>
              <a:ext cx="1148408" cy="3335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Reservation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4107" name="Picture 11" descr="C:\Documents and Settings\Administrator\Local Settings\Temporary Internet Files\Content.IE5\S5CT05S7\MCj04316180000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05844" y="3675408"/>
              <a:ext cx="750610" cy="750610"/>
            </a:xfrm>
            <a:prstGeom prst="rect">
              <a:avLst/>
            </a:prstGeom>
            <a:noFill/>
          </p:spPr>
        </p:pic>
        <p:sp>
          <p:nvSpPr>
            <p:cNvPr id="72" name="Rounded Rectangle 71"/>
            <p:cNvSpPr/>
            <p:nvPr/>
          </p:nvSpPr>
          <p:spPr>
            <a:xfrm>
              <a:off x="4969560" y="4324625"/>
              <a:ext cx="1616770" cy="3335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VM Pool Management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74" name="Picture 92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20118" y="3875841"/>
              <a:ext cx="420342" cy="420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93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5637" y="3723862"/>
              <a:ext cx="570250" cy="57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94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07149" y="3697360"/>
              <a:ext cx="442696" cy="44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95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38166" y="3942100"/>
              <a:ext cx="451816" cy="45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96" descr="MCj044215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5979" y="3895308"/>
              <a:ext cx="424066" cy="424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Rounded Rectangle 80"/>
            <p:cNvSpPr/>
            <p:nvPr/>
          </p:nvSpPr>
          <p:spPr>
            <a:xfrm>
              <a:off x="3028122" y="4331251"/>
              <a:ext cx="1782416" cy="3335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VM Image Repository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3135576" y="3709191"/>
              <a:ext cx="720806" cy="650775"/>
              <a:chOff x="4076481" y="1191277"/>
              <a:chExt cx="781050" cy="756312"/>
            </a:xfrm>
          </p:grpSpPr>
          <p:sp>
            <p:nvSpPr>
              <p:cNvPr id="82" name="AutoShape 700"/>
              <p:cNvSpPr>
                <a:spLocks noChangeArrowheads="1"/>
              </p:cNvSpPr>
              <p:nvPr/>
            </p:nvSpPr>
            <p:spPr bwMode="auto">
              <a:xfrm>
                <a:off x="4305081" y="1191277"/>
                <a:ext cx="419100" cy="590550"/>
              </a:xfrm>
              <a:prstGeom prst="can">
                <a:avLst>
                  <a:gd name="adj" fmla="val 3522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CC00"/>
                  </a:gs>
                </a:gsLst>
                <a:lin ang="2700000" scaled="1"/>
              </a:gra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utoShape 699"/>
              <p:cNvSpPr>
                <a:spLocks noChangeArrowheads="1"/>
              </p:cNvSpPr>
              <p:nvPr/>
            </p:nvSpPr>
            <p:spPr bwMode="auto">
              <a:xfrm>
                <a:off x="4076481" y="1357039"/>
                <a:ext cx="419100" cy="590550"/>
              </a:xfrm>
              <a:prstGeom prst="can">
                <a:avLst>
                  <a:gd name="adj" fmla="val 3522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CC00"/>
                  </a:gs>
                </a:gsLst>
                <a:lin ang="2700000" scaled="1"/>
              </a:gra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701"/>
              <p:cNvSpPr>
                <a:spLocks noChangeArrowheads="1"/>
              </p:cNvSpPr>
              <p:nvPr/>
            </p:nvSpPr>
            <p:spPr bwMode="auto">
              <a:xfrm>
                <a:off x="4552731" y="1515127"/>
                <a:ext cx="304800" cy="419100"/>
              </a:xfrm>
              <a:prstGeom prst="can">
                <a:avLst>
                  <a:gd name="adj" fmla="val 34375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CC00"/>
                  </a:gs>
                </a:gsLst>
                <a:lin ang="2700000" scaled="1"/>
              </a:gra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108" name="Picture 12" descr="C:\Documents and Settings\Administrator\Local Settings\Temporary Internet Files\Content.IE5\AD85KTOH\MCj04421470000[1]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90950" y="3711439"/>
              <a:ext cx="516007" cy="544281"/>
            </a:xfrm>
            <a:prstGeom prst="rect">
              <a:avLst/>
            </a:prstGeom>
            <a:noFill/>
          </p:spPr>
        </p:pic>
        <p:pic>
          <p:nvPicPr>
            <p:cNvPr id="87" name="Picture 12" descr="C:\Documents and Settings\Administrator\Local Settings\Temporary Internet Files\Content.IE5\AD85KTOH\MCj04421470000[1]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62620" y="3863839"/>
              <a:ext cx="516007" cy="544281"/>
            </a:xfrm>
            <a:prstGeom prst="rect">
              <a:avLst/>
            </a:prstGeom>
            <a:noFill/>
          </p:spPr>
        </p:pic>
        <p:pic>
          <p:nvPicPr>
            <p:cNvPr id="88" name="Picture 87" descr="provisioning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68930" y="2237037"/>
              <a:ext cx="1218471" cy="1218471"/>
            </a:xfrm>
            <a:prstGeom prst="rect">
              <a:avLst/>
            </a:prstGeom>
          </p:spPr>
        </p:pic>
        <p:sp>
          <p:nvSpPr>
            <p:cNvPr id="89" name="Rounded Rectangle 88"/>
            <p:cNvSpPr/>
            <p:nvPr/>
          </p:nvSpPr>
          <p:spPr>
            <a:xfrm>
              <a:off x="7452211" y="3456607"/>
              <a:ext cx="1095435" cy="30701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Provisioning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>
              <a:off x="4532248" y="4240697"/>
              <a:ext cx="4452728" cy="1588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3"/>
            <p:cNvSpPr/>
            <p:nvPr/>
          </p:nvSpPr>
          <p:spPr>
            <a:xfrm>
              <a:off x="559880" y="1107057"/>
              <a:ext cx="5649090" cy="499104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Web Services, Portals, REST API</a:t>
              </a:r>
            </a:p>
          </p:txBody>
        </p:sp>
        <p:sp>
          <p:nvSpPr>
            <p:cNvPr id="109" name="Rectangle 4"/>
            <p:cNvSpPr/>
            <p:nvPr/>
          </p:nvSpPr>
          <p:spPr>
            <a:xfrm>
              <a:off x="797903" y="938078"/>
              <a:ext cx="3204279" cy="2811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Web based Management Interface</a:t>
              </a:r>
            </a:p>
          </p:txBody>
        </p:sp>
        <p:sp>
          <p:nvSpPr>
            <p:cNvPr id="110" name="Left-Right Arrow 109"/>
            <p:cNvSpPr/>
            <p:nvPr/>
          </p:nvSpPr>
          <p:spPr>
            <a:xfrm rot="16200000">
              <a:off x="3463373" y="4841596"/>
              <a:ext cx="530577" cy="281951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Left-Right Arrow 110"/>
            <p:cNvSpPr/>
            <p:nvPr/>
          </p:nvSpPr>
          <p:spPr>
            <a:xfrm rot="16200000">
              <a:off x="5298799" y="4874726"/>
              <a:ext cx="530577" cy="281951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Left-Right Arrow 111"/>
            <p:cNvSpPr/>
            <p:nvPr/>
          </p:nvSpPr>
          <p:spPr>
            <a:xfrm rot="16200000">
              <a:off x="4364521" y="4881351"/>
              <a:ext cx="530577" cy="281951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Left-Right Arrow 112"/>
            <p:cNvSpPr/>
            <p:nvPr/>
          </p:nvSpPr>
          <p:spPr>
            <a:xfrm rot="16200000">
              <a:off x="7281826" y="4512117"/>
              <a:ext cx="1378717" cy="251793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Left-Right Arrow 113"/>
            <p:cNvSpPr/>
            <p:nvPr/>
          </p:nvSpPr>
          <p:spPr>
            <a:xfrm>
              <a:off x="5978314" y="2890552"/>
              <a:ext cx="1378717" cy="251793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Left-Right Arrow 114"/>
            <p:cNvSpPr/>
            <p:nvPr/>
          </p:nvSpPr>
          <p:spPr>
            <a:xfrm rot="16200000">
              <a:off x="4251877" y="1747214"/>
              <a:ext cx="530577" cy="281951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Left-Right Arrow 115"/>
            <p:cNvSpPr/>
            <p:nvPr/>
          </p:nvSpPr>
          <p:spPr>
            <a:xfrm rot="16200000">
              <a:off x="5464450" y="1727337"/>
              <a:ext cx="530577" cy="281951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9" name="Picture 13" descr="C:\Documents and Settings\Administrator\Local Settings\Temporary Internet Files\Content.IE5\YP27MHEV\MCj04380680000[1]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89442" y="414131"/>
              <a:ext cx="987287" cy="98728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0191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5617" y="808384"/>
            <a:ext cx="8123583" cy="5857460"/>
            <a:chOff x="715617" y="808384"/>
            <a:chExt cx="8123583" cy="5857460"/>
          </a:xfrm>
        </p:grpSpPr>
        <p:sp>
          <p:nvSpPr>
            <p:cNvPr id="62" name="Rectangle 61"/>
            <p:cNvSpPr/>
            <p:nvPr/>
          </p:nvSpPr>
          <p:spPr>
            <a:xfrm>
              <a:off x="715617" y="808384"/>
              <a:ext cx="8123583" cy="5857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3"/>
            <p:cNvSpPr/>
            <p:nvPr/>
          </p:nvSpPr>
          <p:spPr>
            <a:xfrm>
              <a:off x="5377045" y="1590761"/>
              <a:ext cx="3303129" cy="499104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Programming API / Libraries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887896" y="5042454"/>
              <a:ext cx="3564835" cy="1457742"/>
              <a:chOff x="914400" y="5042454"/>
              <a:chExt cx="3564835" cy="1457742"/>
            </a:xfrm>
          </p:grpSpPr>
          <p:sp>
            <p:nvSpPr>
              <p:cNvPr id="5" name="Rounded Rectangle 3"/>
              <p:cNvSpPr/>
              <p:nvPr/>
            </p:nvSpPr>
            <p:spPr>
              <a:xfrm>
                <a:off x="914400" y="5141848"/>
                <a:ext cx="3564835" cy="1358348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9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00043" y="5405463"/>
                <a:ext cx="455238" cy="90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4"/>
              <p:cNvSpPr/>
              <p:nvPr/>
            </p:nvSpPr>
            <p:spPr>
              <a:xfrm>
                <a:off x="1202090" y="5042454"/>
                <a:ext cx="2288604" cy="25842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Physical Infrastructure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" name="Picture 705" descr="MCj0441331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89642" y="5315661"/>
                <a:ext cx="605398" cy="60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06" descr="MCj0441337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67623" y="5335163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707" descr="MCj0441337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03897" y="5427928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09" descr="MCj0441337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76126" y="5636236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10" descr="MCj0441331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53487" y="5426989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28372" y="5438594"/>
                <a:ext cx="455238" cy="90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0042" y="5464011"/>
                <a:ext cx="455238" cy="90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13986" y="5489327"/>
                <a:ext cx="458873" cy="90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10" descr="MCj0441331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29485" y="5589476"/>
                <a:ext cx="660413" cy="660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545496" y="5006490"/>
              <a:ext cx="4068418" cy="1487075"/>
              <a:chOff x="4598504" y="5006490"/>
              <a:chExt cx="3982579" cy="1487075"/>
            </a:xfrm>
          </p:grpSpPr>
          <p:sp>
            <p:nvSpPr>
              <p:cNvPr id="25" name="Rounded Rectangle 3"/>
              <p:cNvSpPr/>
              <p:nvPr/>
            </p:nvSpPr>
            <p:spPr>
              <a:xfrm>
                <a:off x="4598504" y="5141843"/>
                <a:ext cx="3982579" cy="1351722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algn="ctr"/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4"/>
              <p:cNvSpPr/>
              <p:nvPr/>
            </p:nvSpPr>
            <p:spPr>
              <a:xfrm>
                <a:off x="4919303" y="5006490"/>
                <a:ext cx="1918819" cy="28112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rgbClr val="000000"/>
                    </a:solidFill>
                  </a:rPr>
                  <a:t>IaaS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Providers</a:t>
                </a:r>
              </a:p>
            </p:txBody>
          </p:sp>
          <p:sp>
            <p:nvSpPr>
              <p:cNvPr id="2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479773" y="5488446"/>
                <a:ext cx="1775791" cy="97198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18000">
                    <a:schemeClr val="bg1"/>
                  </a:gs>
                  <a:gs pos="34000">
                    <a:schemeClr val="bg1">
                      <a:lumMod val="95000"/>
                    </a:schemeClr>
                  </a:gs>
                  <a:gs pos="64999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4200000" scaled="0"/>
              </a:gra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758608" y="5468568"/>
                <a:ext cx="1775791" cy="97198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18000">
                    <a:schemeClr val="bg1"/>
                  </a:gs>
                  <a:gs pos="34000">
                    <a:schemeClr val="bg1">
                      <a:lumMod val="95000"/>
                    </a:schemeClr>
                  </a:gs>
                  <a:gs pos="64999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4200000" scaled="0"/>
              </a:gra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9" name="Picture 92" descr="MCj0442154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970924" y="5619335"/>
                <a:ext cx="33337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93" descr="MCj0442154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950217" y="5744818"/>
                <a:ext cx="457613" cy="457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94" descr="MCj0442154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417895" y="5953539"/>
                <a:ext cx="33337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97" descr="MCj0442154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670100" y="5471491"/>
                <a:ext cx="625752" cy="62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351923" y="5496752"/>
                <a:ext cx="737982" cy="737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93" descr="MCj0442154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083278" y="5671931"/>
                <a:ext cx="457613" cy="457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6" name="Picture 93" descr="MCj0442154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02617" y="5897218"/>
              <a:ext cx="457613" cy="457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5" name="Group 64"/>
            <p:cNvGrpSpPr/>
            <p:nvPr/>
          </p:nvGrpSpPr>
          <p:grpSpPr>
            <a:xfrm>
              <a:off x="877907" y="2226365"/>
              <a:ext cx="7722754" cy="2638367"/>
              <a:chOff x="877907" y="2226365"/>
              <a:chExt cx="7722754" cy="2638367"/>
            </a:xfrm>
          </p:grpSpPr>
          <p:sp>
            <p:nvSpPr>
              <p:cNvPr id="21" name="Rounded Rectangle 3"/>
              <p:cNvSpPr/>
              <p:nvPr/>
            </p:nvSpPr>
            <p:spPr>
              <a:xfrm>
                <a:off x="877907" y="2372139"/>
                <a:ext cx="7722754" cy="2492593"/>
              </a:xfrm>
              <a:prstGeom prst="roundRect">
                <a:avLst>
                  <a:gd name="adj" fmla="val 1252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endParaRPr lang="en-US" sz="16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4"/>
              <p:cNvSpPr/>
              <p:nvPr/>
            </p:nvSpPr>
            <p:spPr>
              <a:xfrm>
                <a:off x="1288228" y="2226365"/>
                <a:ext cx="2501912" cy="3180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rgbClr val="000000"/>
                    </a:solidFill>
                  </a:rPr>
                  <a:t>PaaS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Core Middleware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482146" y="3833940"/>
                <a:ext cx="1897154" cy="890462"/>
                <a:chOff x="1720682" y="3767680"/>
                <a:chExt cx="1897154" cy="890462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1720682" y="4324623"/>
                  <a:ext cx="1897154" cy="333519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Resources Management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38" name="Picture 709" descr="MCj0441337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800867" y="3774306"/>
                  <a:ext cx="542925" cy="54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709" descr="MCj0441337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65301" y="3780932"/>
                  <a:ext cx="542925" cy="54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709" descr="MCj0441337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6484" y="3774306"/>
                  <a:ext cx="542925" cy="54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709" descr="MCj0441337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41162" y="3767680"/>
                  <a:ext cx="542925" cy="54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2" name="Rounded Rectangle 41"/>
              <p:cNvSpPr/>
              <p:nvPr/>
            </p:nvSpPr>
            <p:spPr>
              <a:xfrm>
                <a:off x="4876797" y="3681890"/>
                <a:ext cx="1331842" cy="452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Application 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Management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3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3419050" y="2554405"/>
                <a:ext cx="1152950" cy="1152950"/>
              </a:xfrm>
              <a:prstGeom prst="rect">
                <a:avLst/>
              </a:prstGeom>
              <a:noFill/>
            </p:spPr>
          </p:pic>
          <p:sp>
            <p:nvSpPr>
              <p:cNvPr id="44" name="Rounded Rectangle 43"/>
              <p:cNvSpPr/>
              <p:nvPr/>
            </p:nvSpPr>
            <p:spPr>
              <a:xfrm>
                <a:off x="7123041" y="3224696"/>
                <a:ext cx="1331842" cy="452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User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Management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5" name="Picture 44" descr="User-icon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394712" y="2461592"/>
                <a:ext cx="758686" cy="758686"/>
              </a:xfrm>
              <a:prstGeom prst="rect">
                <a:avLst/>
              </a:prstGeom>
            </p:spPr>
          </p:pic>
          <p:pic>
            <p:nvPicPr>
              <p:cNvPr id="46" name="Picture 5" descr="C:\Documents and Settings\Administrator\Local Settings\Temporary Internet Files\Content.IE5\AD85KTOH\MCj04403950000[1]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394243" y="3624613"/>
                <a:ext cx="748678" cy="748678"/>
              </a:xfrm>
              <a:prstGeom prst="rect">
                <a:avLst/>
              </a:prstGeom>
              <a:noFill/>
            </p:spPr>
          </p:pic>
          <p:sp>
            <p:nvSpPr>
              <p:cNvPr id="48" name="Rounded Rectangle 47"/>
              <p:cNvSpPr/>
              <p:nvPr/>
            </p:nvSpPr>
            <p:spPr>
              <a:xfrm>
                <a:off x="6122503" y="4304745"/>
                <a:ext cx="2133600" cy="452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</a:rPr>
                  <a:t>QoS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/ SLA Management &amp;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Billing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7" name="Picture 6" descr="C:\Documents and Settings\Administrator\Local Settings\Temporary Internet Files\Content.IE5\S5CT05S7\MCj04420420000[1]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9059518">
                <a:off x="7248853" y="3654171"/>
                <a:ext cx="622931" cy="934397"/>
              </a:xfrm>
              <a:prstGeom prst="rect">
                <a:avLst/>
              </a:prstGeom>
              <a:noFill/>
            </p:spPr>
          </p:pic>
          <p:sp>
            <p:nvSpPr>
              <p:cNvPr id="50" name="Rounded Rectangle 49"/>
              <p:cNvSpPr/>
              <p:nvPr/>
            </p:nvSpPr>
            <p:spPr>
              <a:xfrm>
                <a:off x="1186077" y="3317457"/>
                <a:ext cx="1331842" cy="452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Elasticity &amp; Scaling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eft-Right Arrow 50"/>
              <p:cNvSpPr/>
              <p:nvPr/>
            </p:nvSpPr>
            <p:spPr>
              <a:xfrm rot="18123064">
                <a:off x="1151402" y="2925824"/>
                <a:ext cx="695045" cy="310783"/>
              </a:xfrm>
              <a:prstGeom prst="leftRightArrow">
                <a:avLst/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30000">
                    <a:schemeClr val="accent3">
                      <a:lumMod val="75000"/>
                    </a:schemeClr>
                  </a:gs>
                  <a:gs pos="70000">
                    <a:srgbClr val="92D05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  <a:ln w="12700"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6200000">
                <a:off x="1550268" y="2729700"/>
                <a:ext cx="716110" cy="477077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31000">
                    <a:schemeClr val="accent1">
                      <a:lumMod val="40000"/>
                      <a:lumOff val="60000"/>
                    </a:schemeClr>
                  </a:gs>
                  <a:gs pos="99000">
                    <a:srgbClr val="0070C0"/>
                  </a:gs>
                </a:gsLst>
                <a:lin ang="0" scaled="0"/>
                <a:tileRect/>
              </a:gra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293161" y="3675264"/>
                <a:ext cx="1331842" cy="452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Runtime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5" name="Picture 54" descr="floppy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112758" y="2551776"/>
                <a:ext cx="1099198" cy="1099198"/>
              </a:xfrm>
              <a:prstGeom prst="rect">
                <a:avLst/>
              </a:prstGeom>
            </p:spPr>
          </p:pic>
          <p:pic>
            <p:nvPicPr>
              <p:cNvPr id="54" name="Picture 53" descr="floppy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907350" y="2690924"/>
                <a:ext cx="1099198" cy="1099198"/>
              </a:xfrm>
              <a:prstGeom prst="rect">
                <a:avLst/>
              </a:prstGeom>
            </p:spPr>
          </p:pic>
        </p:grpSp>
        <p:sp>
          <p:nvSpPr>
            <p:cNvPr id="56" name="Rounded Rectangle 3"/>
            <p:cNvSpPr/>
            <p:nvPr/>
          </p:nvSpPr>
          <p:spPr>
            <a:xfrm>
              <a:off x="891184" y="1597387"/>
              <a:ext cx="4409686" cy="499104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Web Services, Portals, REST API</a:t>
              </a:r>
            </a:p>
          </p:txBody>
        </p:sp>
        <p:sp>
          <p:nvSpPr>
            <p:cNvPr id="57" name="Rectangle 4"/>
            <p:cNvSpPr/>
            <p:nvPr/>
          </p:nvSpPr>
          <p:spPr>
            <a:xfrm>
              <a:off x="1142460" y="1428408"/>
              <a:ext cx="2144080" cy="2546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Web based Interface</a:t>
              </a:r>
            </a:p>
          </p:txBody>
        </p:sp>
        <p:sp>
          <p:nvSpPr>
            <p:cNvPr id="58" name="Left-Right Arrow 57"/>
            <p:cNvSpPr/>
            <p:nvPr/>
          </p:nvSpPr>
          <p:spPr>
            <a:xfrm rot="16200000">
              <a:off x="4324762" y="2071894"/>
              <a:ext cx="696229" cy="328332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Left-Right Arrow 58"/>
            <p:cNvSpPr/>
            <p:nvPr/>
          </p:nvSpPr>
          <p:spPr>
            <a:xfrm rot="16200000">
              <a:off x="5318925" y="2032383"/>
              <a:ext cx="636104" cy="308452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3" descr="C:\Documents and Settings\Administrator\Local Settings\Temporary Internet Files\Content.IE5\YP27MHEV\MCj04380680000[1]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13581" y="930965"/>
              <a:ext cx="987287" cy="987287"/>
            </a:xfrm>
            <a:prstGeom prst="rect">
              <a:avLst/>
            </a:prstGeom>
            <a:noFill/>
          </p:spPr>
        </p:pic>
        <p:sp>
          <p:nvSpPr>
            <p:cNvPr id="64" name="Left-Right Arrow 63"/>
            <p:cNvSpPr/>
            <p:nvPr/>
          </p:nvSpPr>
          <p:spPr>
            <a:xfrm rot="16200000">
              <a:off x="4043401" y="4792148"/>
              <a:ext cx="947530" cy="454226"/>
            </a:xfrm>
            <a:prstGeom prst="leftRightArrow">
              <a:avLst>
                <a:gd name="adj1" fmla="val 59549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46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029942" y="2186609"/>
            <a:ext cx="7156173" cy="4473498"/>
            <a:chOff x="-198783" y="2186609"/>
            <a:chExt cx="7156173" cy="4473498"/>
          </a:xfrm>
        </p:grpSpPr>
        <p:sp>
          <p:nvSpPr>
            <p:cNvPr id="6" name="Rectangle 5"/>
            <p:cNvSpPr/>
            <p:nvPr/>
          </p:nvSpPr>
          <p:spPr>
            <a:xfrm>
              <a:off x="-198783" y="2186609"/>
              <a:ext cx="7156173" cy="447349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7854" y="2409081"/>
              <a:ext cx="6730771" cy="3985085"/>
              <a:chOff x="1035006" y="2356073"/>
              <a:chExt cx="6730771" cy="3985085"/>
            </a:xfrm>
          </p:grpSpPr>
          <p:sp>
            <p:nvSpPr>
              <p:cNvPr id="7" name="Left Arrow 6"/>
              <p:cNvSpPr/>
              <p:nvPr/>
            </p:nvSpPr>
            <p:spPr>
              <a:xfrm rot="16200000">
                <a:off x="6140412" y="4314376"/>
                <a:ext cx="1911079" cy="411994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3"/>
              <p:cNvSpPr/>
              <p:nvPr/>
            </p:nvSpPr>
            <p:spPr>
              <a:xfrm>
                <a:off x="2123615" y="2517913"/>
                <a:ext cx="5642162" cy="879408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algn="ctr"/>
                <a:r>
                  <a:rPr lang="en-US" sz="1600" dirty="0" err="1" smtClean="0">
                    <a:solidFill>
                      <a:srgbClr val="000000"/>
                    </a:solidFill>
                  </a:rPr>
                  <a:t>DataSynapse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Zimory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Pools, </a:t>
                </a:r>
              </a:p>
              <a:p>
                <a:pPr algn="ctr"/>
                <a:r>
                  <a:rPr lang="en-US" sz="1600" dirty="0" err="1" smtClean="0">
                    <a:solidFill>
                      <a:srgbClr val="000000"/>
                    </a:solidFill>
                  </a:rPr>
                  <a:t>Elastra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CloudServer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, Aneka, ….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4"/>
              <p:cNvSpPr/>
              <p:nvPr/>
            </p:nvSpPr>
            <p:spPr>
              <a:xfrm>
                <a:off x="2507411" y="2356073"/>
                <a:ext cx="3548835" cy="25462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Platform as a Service Solutions</a:t>
                </a:r>
              </a:p>
            </p:txBody>
          </p:sp>
          <p:grpSp>
            <p:nvGrpSpPr>
              <p:cNvPr id="21" name="Group 106"/>
              <p:cNvGrpSpPr/>
              <p:nvPr/>
            </p:nvGrpSpPr>
            <p:grpSpPr>
              <a:xfrm>
                <a:off x="1860232" y="2425147"/>
                <a:ext cx="180600" cy="3838266"/>
                <a:chOff x="436724" y="2838733"/>
                <a:chExt cx="191623" cy="3663216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auto">
                <a:xfrm rot="16200000" flipH="1">
                  <a:off x="-1392077" y="4667534"/>
                  <a:ext cx="3659873" cy="2271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>
                  <a:off x="437070" y="2842130"/>
                  <a:ext cx="188912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439435" y="6500362"/>
                  <a:ext cx="188912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 bwMode="auto">
              <a:xfrm rot="16200000" flipH="1">
                <a:off x="72371" y="4920321"/>
                <a:ext cx="2679505" cy="4536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410084" y="3589162"/>
                <a:ext cx="188912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1414831" y="6264098"/>
                <a:ext cx="188912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949"/>
              <p:cNvSpPr txBox="1">
                <a:spLocks noChangeArrowheads="1"/>
              </p:cNvSpPr>
              <p:nvPr/>
            </p:nvSpPr>
            <p:spPr bwMode="auto">
              <a:xfrm rot="16200000">
                <a:off x="1359045" y="2683714"/>
                <a:ext cx="6253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err="1" smtClean="0"/>
                  <a:t>PaaS</a:t>
                </a:r>
                <a:endParaRPr lang="en-US" dirty="0"/>
              </a:p>
            </p:txBody>
          </p:sp>
          <p:sp>
            <p:nvSpPr>
              <p:cNvPr id="27" name="TextBox 949"/>
              <p:cNvSpPr txBox="1">
                <a:spLocks noChangeArrowheads="1"/>
              </p:cNvSpPr>
              <p:nvPr/>
            </p:nvSpPr>
            <p:spPr bwMode="auto">
              <a:xfrm rot="16200000">
                <a:off x="934978" y="3640158"/>
                <a:ext cx="5693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err="1" smtClean="0"/>
                  <a:t>IaaS</a:t>
                </a:r>
                <a:endParaRPr lang="en-US" dirty="0"/>
              </a:p>
            </p:txBody>
          </p:sp>
          <p:sp>
            <p:nvSpPr>
              <p:cNvPr id="28" name="TextBox 949"/>
              <p:cNvSpPr txBox="1">
                <a:spLocks noChangeArrowheads="1"/>
              </p:cNvSpPr>
              <p:nvPr/>
            </p:nvSpPr>
            <p:spPr bwMode="auto">
              <a:xfrm rot="16200000">
                <a:off x="1118615" y="4210453"/>
                <a:ext cx="9002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err="1" smtClean="0"/>
                  <a:t>IaaS</a:t>
                </a:r>
                <a:r>
                  <a:rPr lang="en-US" sz="1400" dirty="0" smtClean="0"/>
                  <a:t> (M)</a:t>
                </a:r>
                <a:endParaRPr lang="en-US" sz="1400" dirty="0"/>
              </a:p>
            </p:txBody>
          </p:sp>
          <p:grpSp>
            <p:nvGrpSpPr>
              <p:cNvPr id="31" name="Group 105"/>
              <p:cNvGrpSpPr/>
              <p:nvPr/>
            </p:nvGrpSpPr>
            <p:grpSpPr>
              <a:xfrm>
                <a:off x="1699191" y="3694292"/>
                <a:ext cx="105305" cy="1389802"/>
                <a:chOff x="163776" y="3932828"/>
                <a:chExt cx="105305" cy="1389802"/>
              </a:xfrm>
            </p:grpSpPr>
            <p:cxnSp>
              <p:nvCxnSpPr>
                <p:cNvPr id="32" name="Straight Connector 31"/>
                <p:cNvCxnSpPr/>
                <p:nvPr/>
              </p:nvCxnSpPr>
              <p:spPr bwMode="auto">
                <a:xfrm rot="5400000">
                  <a:off x="-529991" y="4626595"/>
                  <a:ext cx="1389802" cy="226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>
                  <a:off x="170942" y="3939616"/>
                  <a:ext cx="98139" cy="13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>
                  <a:off x="166179" y="5320741"/>
                  <a:ext cx="98139" cy="13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2107096" y="5562214"/>
                <a:ext cx="5658678" cy="778944"/>
                <a:chOff x="2107096" y="5562214"/>
                <a:chExt cx="5658678" cy="77894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Rounded Rectangle 3"/>
                <p:cNvSpPr/>
                <p:nvPr/>
              </p:nvSpPr>
              <p:spPr>
                <a:xfrm>
                  <a:off x="2107096" y="5632175"/>
                  <a:ext cx="5658678" cy="536717"/>
                </a:xfrm>
                <a:prstGeom prst="round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Datacenters, Clusters, Desktop Grids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Rectangle 4"/>
                <p:cNvSpPr/>
                <p:nvPr/>
              </p:nvSpPr>
              <p:spPr>
                <a:xfrm>
                  <a:off x="3945274" y="6086535"/>
                  <a:ext cx="3548835" cy="25462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Physical Infrastructure</a:t>
                  </a:r>
                </a:p>
              </p:txBody>
            </p:sp>
            <p:pic>
              <p:nvPicPr>
                <p:cNvPr id="75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565109" y="5562214"/>
                  <a:ext cx="290735" cy="575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4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359700" y="5582092"/>
                  <a:ext cx="290735" cy="575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2116991" y="4555909"/>
                <a:ext cx="4369953" cy="900003"/>
                <a:chOff x="2116991" y="4555909"/>
                <a:chExt cx="4369953" cy="90000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Rounded Rectangle 3"/>
                <p:cNvSpPr/>
                <p:nvPr/>
              </p:nvSpPr>
              <p:spPr>
                <a:xfrm>
                  <a:off x="2116991" y="4671395"/>
                  <a:ext cx="4369953" cy="784517"/>
                </a:xfrm>
                <a:prstGeom prst="round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KVM,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Xen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,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VMWare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, …</a:t>
                  </a:r>
                </a:p>
              </p:txBody>
            </p:sp>
            <p:sp>
              <p:nvSpPr>
                <p:cNvPr id="71" name="Rectangle 4"/>
                <p:cNvSpPr/>
                <p:nvPr/>
              </p:nvSpPr>
              <p:spPr>
                <a:xfrm>
                  <a:off x="2480911" y="4555909"/>
                  <a:ext cx="3548835" cy="25462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Virtual Machine Technology</a:t>
                  </a:r>
                </a:p>
              </p:txBody>
            </p:sp>
            <p:pic>
              <p:nvPicPr>
                <p:cNvPr id="76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75525" y="4834143"/>
                  <a:ext cx="474910" cy="464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7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07437" y="5013047"/>
                  <a:ext cx="388771" cy="380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0" name="Group 79"/>
              <p:cNvGrpSpPr/>
              <p:nvPr/>
            </p:nvGrpSpPr>
            <p:grpSpPr>
              <a:xfrm>
                <a:off x="2123615" y="3555381"/>
                <a:ext cx="4369953" cy="900003"/>
                <a:chOff x="2123615" y="3555381"/>
                <a:chExt cx="4369953" cy="90000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Rounded Rectangle 3"/>
                <p:cNvSpPr/>
                <p:nvPr/>
              </p:nvSpPr>
              <p:spPr>
                <a:xfrm>
                  <a:off x="2123615" y="3670867"/>
                  <a:ext cx="4369953" cy="784517"/>
                </a:xfrm>
                <a:prstGeom prst="round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Eucalyptus,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OpenNebula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,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VMWare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</a:t>
                  </a:r>
                </a:p>
                <a:p>
                  <a:pPr algn="ctr"/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vCloud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,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OpenPEX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,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InterGrid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, … </a:t>
                  </a:r>
                </a:p>
              </p:txBody>
            </p:sp>
            <p:sp>
              <p:nvSpPr>
                <p:cNvPr id="69" name="Rectangle 4"/>
                <p:cNvSpPr/>
                <p:nvPr/>
              </p:nvSpPr>
              <p:spPr>
                <a:xfrm>
                  <a:off x="2487535" y="3555381"/>
                  <a:ext cx="3548835" cy="25462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Infrastructure Management Software</a:t>
                  </a:r>
                </a:p>
              </p:txBody>
            </p:sp>
            <p:pic>
              <p:nvPicPr>
                <p:cNvPr id="78" name="Picture 4" descr="C:\Documents and Settings\Administrator\Local Settings\Temporary Internet Files\Content.IE5\S5CT05S7\MCj0432614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26440" y="3786934"/>
                  <a:ext cx="573031" cy="5730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124" name="Picture 4" descr="C:\Documents and Settings\Administrator\Local Settings\Temporary Internet Files\Content.IE5\AD85KTOH\MCj0441278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170044" y="2720008"/>
                <a:ext cx="566530" cy="566530"/>
              </a:xfrm>
              <a:prstGeom prst="rect">
                <a:avLst/>
              </a:prstGeom>
              <a:noFill/>
            </p:spPr>
          </p:pic>
          <p:pic>
            <p:nvPicPr>
              <p:cNvPr id="5125" name="Picture 5" descr="C:\Documents and Settings\Administrator\Local Settings\Temporary Internet Files\Content.IE5\S5CT05S7\MCj0441281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 flipV="1">
                <a:off x="2488095" y="2852531"/>
                <a:ext cx="381000" cy="381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="" xmlns:p14="http://schemas.microsoft.com/office/powerpoint/2010/main" val="2705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5" name="Rectangle 8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72276" y="238539"/>
              <a:ext cx="8839200" cy="6467061"/>
              <a:chOff x="0" y="238539"/>
              <a:chExt cx="8839200" cy="6467061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0" y="238539"/>
                <a:ext cx="8839200" cy="6467061"/>
              </a:xfrm>
              <a:prstGeom prst="roundRect">
                <a:avLst>
                  <a:gd name="adj" fmla="val 3985"/>
                </a:avLst>
              </a:prstGeom>
              <a:solidFill>
                <a:schemeClr val="bg1">
                  <a:lumMod val="85000"/>
                  <a:alpha val="16000"/>
                </a:schemeClr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Left Arrow 71"/>
              <p:cNvSpPr/>
              <p:nvPr/>
            </p:nvSpPr>
            <p:spPr>
              <a:xfrm rot="13972825">
                <a:off x="2798261" y="4891536"/>
                <a:ext cx="790970" cy="232928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65858" y="5471723"/>
                <a:ext cx="1077095" cy="937571"/>
                <a:chOff x="398378" y="5471723"/>
                <a:chExt cx="1241295" cy="1008588"/>
              </a:xfrm>
            </p:grpSpPr>
            <p:pic>
              <p:nvPicPr>
                <p:cNvPr id="21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84435" y="5471723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12764" y="5504854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64434" y="5530271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8378" y="5555587"/>
                  <a:ext cx="458873" cy="908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Rounded Rectangle 24"/>
                <p:cNvSpPr/>
                <p:nvPr/>
              </p:nvSpPr>
              <p:spPr>
                <a:xfrm>
                  <a:off x="455104" y="6199802"/>
                  <a:ext cx="1161671" cy="280509"/>
                </a:xfrm>
                <a:prstGeom prst="round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</a:rPr>
                    <a:t>Datacenter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5135210" y="502147"/>
                <a:ext cx="3518452" cy="2360335"/>
                <a:chOff x="4525618" y="1429787"/>
                <a:chExt cx="3518452" cy="2360335"/>
              </a:xfrm>
            </p:grpSpPr>
            <p:sp>
              <p:nvSpPr>
                <p:cNvPr id="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5353878" y="1429787"/>
                  <a:ext cx="2690192" cy="1445936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4525618" y="2165281"/>
                  <a:ext cx="2743200" cy="1532076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6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4868540" y="2224941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5140201" y="2284576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6853185" y="1501610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156965" y="1553430"/>
                  <a:ext cx="458873" cy="908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92" descr="MCj0442154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613117" y="1696696"/>
                  <a:ext cx="333375" cy="333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93" descr="MCj0442154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512897" y="1875187"/>
                  <a:ext cx="457613" cy="457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94" descr="MCj0442154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08366" y="2242934"/>
                  <a:ext cx="333375" cy="333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95" descr="MCj0442154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48170" y="2191993"/>
                  <a:ext cx="333375" cy="333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97" descr="MCj0442154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344882" y="1774135"/>
                  <a:ext cx="625752" cy="6257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59157" y="2143953"/>
                  <a:ext cx="737982" cy="7379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5623904" y="2635760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5882321" y="2774908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5106607" y="3496361"/>
                  <a:ext cx="1439967" cy="293761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BC8F00"/>
                      </a:solidFill>
                    </a:rPr>
                    <a:t>Public Cloud</a:t>
                  </a:r>
                  <a:endParaRPr lang="en-US" sz="1600" dirty="0">
                    <a:solidFill>
                      <a:srgbClr val="BC8F00"/>
                    </a:solidFill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1386043" y="5439189"/>
                <a:ext cx="1541065" cy="961656"/>
                <a:chOff x="1584823" y="5439188"/>
                <a:chExt cx="1775996" cy="1034497"/>
              </a:xfrm>
            </p:grpSpPr>
            <p:pic>
              <p:nvPicPr>
                <p:cNvPr id="27" name="Picture 86" descr="MCj04348450000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35043" y="5439188"/>
                  <a:ext cx="825776" cy="825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86" descr="MCj04348450000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216991" y="5443952"/>
                  <a:ext cx="825776" cy="825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86" descr="MCj04348450000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901838" y="5463831"/>
                  <a:ext cx="825776" cy="825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86" descr="MCj04348450000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584823" y="5476045"/>
                  <a:ext cx="825776" cy="825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ounded Rectangle 30"/>
                <p:cNvSpPr/>
                <p:nvPr/>
              </p:nvSpPr>
              <p:spPr>
                <a:xfrm>
                  <a:off x="2004074" y="6193176"/>
                  <a:ext cx="1161671" cy="280509"/>
                </a:xfrm>
                <a:prstGeom prst="round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</a:rPr>
                    <a:t>Cluster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964863" y="5361667"/>
                <a:ext cx="1368602" cy="1224663"/>
                <a:chOff x="3362422" y="5335163"/>
                <a:chExt cx="1302339" cy="1317426"/>
              </a:xfrm>
            </p:grpSpPr>
            <p:pic>
              <p:nvPicPr>
                <p:cNvPr id="33" name="Picture 707" descr="MCj04413370000[1]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731550" y="5335163"/>
                  <a:ext cx="542925" cy="54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709" descr="MCj04413370000[1]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503779" y="5543471"/>
                  <a:ext cx="542925" cy="54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710" descr="MCj04413310000[1]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965594" y="5509963"/>
                  <a:ext cx="660413" cy="660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" name="Rounded Rectangle 35"/>
                <p:cNvSpPr/>
                <p:nvPr/>
              </p:nvSpPr>
              <p:spPr>
                <a:xfrm>
                  <a:off x="3362422" y="6160043"/>
                  <a:ext cx="1302339" cy="492546"/>
                </a:xfrm>
                <a:prstGeom prst="round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</a:rPr>
                    <a:t>Desktop Grids / </a:t>
                  </a:r>
                </a:p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</a:rPr>
                    <a:t>NOWs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5592421" y="4139857"/>
                <a:ext cx="2676941" cy="1942884"/>
                <a:chOff x="6016485" y="3662785"/>
                <a:chExt cx="2676941" cy="1942884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6016485" y="3662785"/>
                  <a:ext cx="2676941" cy="1841062"/>
                  <a:chOff x="4525618" y="1429787"/>
                  <a:chExt cx="3518452" cy="2267570"/>
                </a:xfrm>
              </p:grpSpPr>
              <p:sp>
                <p:nvSpPr>
                  <p:cNvPr id="4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5353878" y="1429787"/>
                    <a:ext cx="2690192" cy="1445936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70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0"/>
                  </a:grad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4525618" y="2165281"/>
                    <a:ext cx="2743200" cy="1532076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70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0"/>
                  </a:grad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44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4868540" y="2224941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140201" y="2284576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853185" y="1501610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7" name="Picture 698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156965" y="1553430"/>
                    <a:ext cx="458873" cy="9081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" name="Picture 92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5613117" y="1696696"/>
                    <a:ext cx="333375" cy="3333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Picture 93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5512897" y="1875187"/>
                    <a:ext cx="457613" cy="4576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" name="Picture 94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5708366" y="2242934"/>
                    <a:ext cx="333375" cy="3333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" name="Picture 95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6148170" y="2191993"/>
                    <a:ext cx="333375" cy="3333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" name="Picture 97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344882" y="1774135"/>
                    <a:ext cx="625752" cy="6257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" name="Picture 96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259157" y="2143953"/>
                    <a:ext cx="737982" cy="7379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4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623904" y="2635760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5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882321" y="2774908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8" name="Rectangle 57"/>
                <p:cNvSpPr/>
                <p:nvPr/>
              </p:nvSpPr>
              <p:spPr>
                <a:xfrm>
                  <a:off x="6471770" y="5327405"/>
                  <a:ext cx="1506039" cy="278264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BC8F00"/>
                      </a:solidFill>
                    </a:rPr>
                    <a:t>Public Cloud</a:t>
                  </a:r>
                  <a:endParaRPr lang="en-US" sz="1600" dirty="0">
                    <a:solidFill>
                      <a:srgbClr val="BC8F00"/>
                    </a:solidFill>
                  </a:endParaRPr>
                </a:p>
              </p:txBody>
            </p:sp>
          </p:grpSp>
          <p:sp>
            <p:nvSpPr>
              <p:cNvPr id="59" name="Left Arrow 58"/>
              <p:cNvSpPr/>
              <p:nvPr/>
            </p:nvSpPr>
            <p:spPr>
              <a:xfrm rot="17576861">
                <a:off x="595768" y="4889469"/>
                <a:ext cx="768628" cy="213200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Left Arrow 60"/>
              <p:cNvSpPr/>
              <p:nvPr/>
            </p:nvSpPr>
            <p:spPr>
              <a:xfrm rot="16200000">
                <a:off x="1861352" y="4995487"/>
                <a:ext cx="563218" cy="219826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51793" y="2835965"/>
                <a:ext cx="3525078" cy="216010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4167975" y="2928731"/>
                <a:ext cx="2338840" cy="1417981"/>
                <a:chOff x="4008951" y="2915479"/>
                <a:chExt cx="2338840" cy="1417981"/>
              </a:xfrm>
            </p:grpSpPr>
            <p:sp>
              <p:nvSpPr>
                <p:cNvPr id="614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4777409" y="3357978"/>
                  <a:ext cx="1570382" cy="845041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63" name="Picture 13" descr="C:\Documents and Settings\Administrator\Local Settings\Temporary Internet Files\Content.IE5\YP27MHEV\MCj04380680000[1].pn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9535" y="2915479"/>
                  <a:ext cx="1374914" cy="1374914"/>
                </a:xfrm>
                <a:prstGeom prst="rect">
                  <a:avLst/>
                </a:prstGeom>
                <a:noFill/>
              </p:spPr>
            </p:pic>
            <p:sp>
              <p:nvSpPr>
                <p:cNvPr id="6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4008951" y="3563386"/>
                  <a:ext cx="1431066" cy="770074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" name="Left Arrow 67"/>
              <p:cNvSpPr/>
              <p:nvPr/>
            </p:nvSpPr>
            <p:spPr>
              <a:xfrm rot="14852362">
                <a:off x="5506103" y="4253451"/>
                <a:ext cx="736403" cy="304350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Left Arrow 68"/>
              <p:cNvSpPr/>
              <p:nvPr/>
            </p:nvSpPr>
            <p:spPr>
              <a:xfrm rot="7914663">
                <a:off x="5694784" y="3107912"/>
                <a:ext cx="662173" cy="284222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Left Arrow 69"/>
              <p:cNvSpPr/>
              <p:nvPr/>
            </p:nvSpPr>
            <p:spPr>
              <a:xfrm rot="10800000">
                <a:off x="4071393" y="3419338"/>
                <a:ext cx="662173" cy="284222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Explosion 2 70"/>
              <p:cNvSpPr/>
              <p:nvPr/>
            </p:nvSpPr>
            <p:spPr>
              <a:xfrm>
                <a:off x="2363364" y="3483606"/>
                <a:ext cx="2566446" cy="1145623"/>
              </a:xfrm>
              <a:prstGeom prst="irregularSeal2">
                <a:avLst/>
              </a:prstGeom>
              <a:gradFill flip="none" rotWithShape="1">
                <a:gsLst>
                  <a:gs pos="29000">
                    <a:srgbClr val="FFF200"/>
                  </a:gs>
                  <a:gs pos="70000">
                    <a:schemeClr val="accent6">
                      <a:lumMod val="75000"/>
                    </a:schemeClr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/>
                  <a:t>Dynamic</a:t>
                </a:r>
              </a:p>
              <a:p>
                <a:pPr algn="ctr"/>
                <a:r>
                  <a:rPr lang="en-US" sz="1600" dirty="0" smtClean="0"/>
                  <a:t>Provisioning</a:t>
                </a:r>
                <a:endParaRPr lang="en-US" sz="1600" dirty="0"/>
              </a:p>
            </p:txBody>
          </p:sp>
          <p:pic>
            <p:nvPicPr>
              <p:cNvPr id="62" name="Picture 61" descr="provisioning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995715" y="2820137"/>
                <a:ext cx="1125712" cy="1125712"/>
              </a:xfrm>
              <a:prstGeom prst="rect">
                <a:avLst/>
              </a:prstGeom>
            </p:spPr>
          </p:pic>
          <p:sp>
            <p:nvSpPr>
              <p:cNvPr id="75" name="Rectangle 4"/>
              <p:cNvSpPr/>
              <p:nvPr/>
            </p:nvSpPr>
            <p:spPr>
              <a:xfrm>
                <a:off x="711757" y="4191482"/>
                <a:ext cx="1011026" cy="342418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IaaS</a:t>
                </a:r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(M)</a:t>
                </a:r>
              </a:p>
            </p:txBody>
          </p:sp>
          <p:pic>
            <p:nvPicPr>
              <p:cNvPr id="76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48226" y="3627905"/>
                <a:ext cx="573031" cy="573031"/>
              </a:xfrm>
              <a:prstGeom prst="rect">
                <a:avLst/>
              </a:prstGeom>
              <a:noFill/>
            </p:spPr>
          </p:pic>
          <p:pic>
            <p:nvPicPr>
              <p:cNvPr id="77" name="Picture 4" descr="C:\Documents and Settings\Administrator\Local Settings\Temporary Internet Files\Content.IE5\AD85KTOH\MCj0441278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flipH="1">
                <a:off x="1745987" y="3077819"/>
                <a:ext cx="566530" cy="566530"/>
              </a:xfrm>
              <a:prstGeom prst="rect">
                <a:avLst/>
              </a:prstGeom>
              <a:noFill/>
            </p:spPr>
          </p:pic>
          <p:sp>
            <p:nvSpPr>
              <p:cNvPr id="78" name="Rectangle 4"/>
              <p:cNvSpPr/>
              <p:nvPr/>
            </p:nvSpPr>
            <p:spPr>
              <a:xfrm>
                <a:off x="1526766" y="3615016"/>
                <a:ext cx="1011026" cy="347383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Paas</a:t>
                </a:r>
                <a:endPara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79" name="Picture 5" descr="C:\Documents and Settings\Administrator\Local Settings\Temporary Internet Files\Content.IE5\S5CT05S7\MCj04412810000[1]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flipH="1" flipV="1">
                <a:off x="2011030" y="3210339"/>
                <a:ext cx="381000" cy="381000"/>
              </a:xfrm>
              <a:prstGeom prst="rect">
                <a:avLst/>
              </a:prstGeom>
              <a:noFill/>
            </p:spPr>
          </p:pic>
          <p:sp>
            <p:nvSpPr>
              <p:cNvPr id="80" name="Rectangle 79"/>
              <p:cNvSpPr/>
              <p:nvPr/>
            </p:nvSpPr>
            <p:spPr>
              <a:xfrm>
                <a:off x="1362860" y="2668113"/>
                <a:ext cx="1439967" cy="2937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BC8F00"/>
                    </a:solidFill>
                  </a:rPr>
                  <a:t>Private Cloud</a:t>
                </a:r>
                <a:endParaRPr lang="en-US" sz="1600" dirty="0">
                  <a:solidFill>
                    <a:srgbClr val="BC8F00"/>
                  </a:solidFill>
                </a:endParaRPr>
              </a:p>
            </p:txBody>
          </p:sp>
          <p:sp>
            <p:nvSpPr>
              <p:cNvPr id="83" name="Rounded Rectangle 3"/>
              <p:cNvSpPr/>
              <p:nvPr/>
            </p:nvSpPr>
            <p:spPr>
              <a:xfrm>
                <a:off x="241820" y="437337"/>
                <a:ext cx="2951954" cy="583081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Hybrid / Heterogeneous Cloud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958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19272" y="980660"/>
            <a:ext cx="8428381" cy="5579166"/>
            <a:chOff x="119272" y="980660"/>
            <a:chExt cx="8428381" cy="5579166"/>
          </a:xfrm>
        </p:grpSpPr>
        <p:sp>
          <p:nvSpPr>
            <p:cNvPr id="48" name="Rectangle 47"/>
            <p:cNvSpPr/>
            <p:nvPr/>
          </p:nvSpPr>
          <p:spPr>
            <a:xfrm>
              <a:off x="119272" y="980660"/>
              <a:ext cx="8428381" cy="5579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0090" y="1166191"/>
              <a:ext cx="7606747" cy="4346713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3" descr="C:\Documents and Settings\Administrator\Local Settings\Temporary Internet Files\Content.IE5\YP27MHEV\MCj0438068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4450" y="1232452"/>
              <a:ext cx="4128054" cy="3972341"/>
            </a:xfrm>
            <a:prstGeom prst="rect">
              <a:avLst/>
            </a:prstGeom>
            <a:noFill/>
          </p:spPr>
        </p:pic>
        <p:sp>
          <p:nvSpPr>
            <p:cNvPr id="31" name="Rectangle 30"/>
            <p:cNvSpPr/>
            <p:nvPr/>
          </p:nvSpPr>
          <p:spPr>
            <a:xfrm>
              <a:off x="255538" y="5259880"/>
              <a:ext cx="1383590" cy="5512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Private</a:t>
              </a:r>
            </a:p>
            <a:p>
              <a:pPr algn="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74665" y="6002000"/>
              <a:ext cx="1639526" cy="4253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 Services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81153" y="5690574"/>
              <a:ext cx="1383590" cy="5512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Industries</a:t>
              </a:r>
            </a:p>
            <a:p>
              <a:pPr algn="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Enterprises</a:t>
              </a:r>
            </a:p>
          </p:txBody>
        </p:sp>
        <p:sp>
          <p:nvSpPr>
            <p:cNvPr id="20" name="Cloud"/>
            <p:cNvSpPr>
              <a:spLocks noChangeAspect="1" noEditPoints="1" noChangeArrowheads="1"/>
            </p:cNvSpPr>
            <p:nvPr/>
          </p:nvSpPr>
          <p:spPr bwMode="auto">
            <a:xfrm>
              <a:off x="6380922" y="3544956"/>
              <a:ext cx="1623391" cy="9947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Cloud"/>
            <p:cNvSpPr>
              <a:spLocks noChangeAspect="1" noEditPoints="1" noChangeArrowheads="1"/>
            </p:cNvSpPr>
            <p:nvPr/>
          </p:nvSpPr>
          <p:spPr bwMode="auto">
            <a:xfrm>
              <a:off x="4200943" y="4452731"/>
              <a:ext cx="1623391" cy="9947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Cloud"/>
            <p:cNvSpPr>
              <a:spLocks noChangeAspect="1" noEditPoints="1" noChangeArrowheads="1"/>
            </p:cNvSpPr>
            <p:nvPr/>
          </p:nvSpPr>
          <p:spPr bwMode="auto">
            <a:xfrm>
              <a:off x="894525" y="3597966"/>
              <a:ext cx="1623391" cy="9947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994456" y="2564296"/>
              <a:ext cx="3168246" cy="194144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Cloud"/>
            <p:cNvSpPr>
              <a:spLocks noChangeAspect="1" noEditPoints="1" noChangeArrowheads="1"/>
            </p:cNvSpPr>
            <p:nvPr/>
          </p:nvSpPr>
          <p:spPr bwMode="auto">
            <a:xfrm>
              <a:off x="728873" y="1934818"/>
              <a:ext cx="2497048" cy="153014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4386474" y="2252870"/>
              <a:ext cx="2497048" cy="153014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1" name="Picture 3" descr="C:\Documents and Settings\Administrator\Local Settings\Temporary Internet Files\Content.IE5\0NG589SB\MCj0437811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4180" y="5099003"/>
              <a:ext cx="1116267" cy="1116267"/>
            </a:xfrm>
            <a:prstGeom prst="rect">
              <a:avLst/>
            </a:prstGeom>
            <a:noFill/>
          </p:spPr>
        </p:pic>
        <p:sp>
          <p:nvSpPr>
            <p:cNvPr id="9" name="Left-Right Arrow 8"/>
            <p:cNvSpPr/>
            <p:nvPr/>
          </p:nvSpPr>
          <p:spPr>
            <a:xfrm rot="14852362">
              <a:off x="4048364" y="4505243"/>
              <a:ext cx="736403" cy="30435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12501092">
              <a:off x="5910296" y="3756496"/>
              <a:ext cx="736403" cy="30435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 descr="Z:\Documents\University of Melbourne\Aneka\Distributed Programming Book\Icons\User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11003" y="4823237"/>
              <a:ext cx="702917" cy="702917"/>
            </a:xfrm>
            <a:prstGeom prst="rect">
              <a:avLst/>
            </a:prstGeom>
            <a:noFill/>
          </p:spPr>
        </p:pic>
        <p:pic>
          <p:nvPicPr>
            <p:cNvPr id="12" name="Picture 4" descr="Z:\Documents\University of Melbourne\Aneka\Distributed Programming Book\Icons\User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36898" y="5094909"/>
              <a:ext cx="702917" cy="702917"/>
            </a:xfrm>
            <a:prstGeom prst="rect">
              <a:avLst/>
            </a:prstGeom>
            <a:noFill/>
          </p:spPr>
        </p:pic>
        <p:pic>
          <p:nvPicPr>
            <p:cNvPr id="7175" name="Picture 7" descr="C:\Documents and Settings\Administrator\Local Settings\Temporary Internet Files\Content.IE5\0NG589SB\MCj0433937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5607" y="5330752"/>
              <a:ext cx="843859" cy="843859"/>
            </a:xfrm>
            <a:prstGeom prst="rect">
              <a:avLst/>
            </a:prstGeom>
            <a:noFill/>
          </p:spPr>
        </p:pic>
        <p:pic>
          <p:nvPicPr>
            <p:cNvPr id="7176" name="Picture 8" descr="C:\Documents and Settings\Administrator\Local Settings\Temporary Internet Files\Content.IE5\S5CT05S7\MCj0433928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7464" y="5476665"/>
              <a:ext cx="937384" cy="937384"/>
            </a:xfrm>
            <a:prstGeom prst="rect">
              <a:avLst/>
            </a:prstGeom>
            <a:noFill/>
          </p:spPr>
        </p:pic>
        <p:sp>
          <p:nvSpPr>
            <p:cNvPr id="17" name="Left-Right Arrow 16"/>
            <p:cNvSpPr/>
            <p:nvPr/>
          </p:nvSpPr>
          <p:spPr>
            <a:xfrm rot="18262768">
              <a:off x="768451" y="4511863"/>
              <a:ext cx="736403" cy="30435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-Right Arrow 20"/>
            <p:cNvSpPr/>
            <p:nvPr/>
          </p:nvSpPr>
          <p:spPr>
            <a:xfrm rot="17051242">
              <a:off x="2458101" y="4823294"/>
              <a:ext cx="736403" cy="304350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9886" y="3072304"/>
              <a:ext cx="1439967" cy="29376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3</a:t>
              </a:r>
              <a:r>
                <a:rPr lang="en-US" sz="1600" baseline="30000" dirty="0" smtClean="0">
                  <a:solidFill>
                    <a:srgbClr val="000000"/>
                  </a:solidFill>
                </a:rPr>
                <a:t>rd</a:t>
              </a:r>
              <a:r>
                <a:rPr lang="en-US" sz="1600" dirty="0" smtClean="0">
                  <a:solidFill>
                    <a:srgbClr val="000000"/>
                  </a:solidFill>
                </a:rPr>
                <a:t> Party Cloud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76043" y="4231870"/>
              <a:ext cx="1439967" cy="29376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Public Cloud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64338" y="3536130"/>
              <a:ext cx="1439967" cy="29376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Private Cloud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96392" y="4351139"/>
              <a:ext cx="1439967" cy="29376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Private Cloud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10871" y="3264447"/>
              <a:ext cx="1439967" cy="29376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Public Cloud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3"/>
            <p:cNvSpPr/>
            <p:nvPr/>
          </p:nvSpPr>
          <p:spPr>
            <a:xfrm>
              <a:off x="5781229" y="1338485"/>
              <a:ext cx="2183330" cy="46381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Community Cloud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61050" y="4650280"/>
              <a:ext cx="1736035" cy="5512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Federal  and </a:t>
              </a:r>
            </a:p>
            <a:p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Government Bodies</a:t>
              </a:r>
            </a:p>
          </p:txBody>
        </p:sp>
        <p:pic>
          <p:nvPicPr>
            <p:cNvPr id="7170" name="Picture 2" descr="C:\Program Files\Microsoft Office\MEDIA\CAGCAT10\j0300840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02997" y="4139301"/>
              <a:ext cx="1001181" cy="843514"/>
            </a:xfrm>
            <a:prstGeom prst="rect">
              <a:avLst/>
            </a:prstGeom>
            <a:noFill/>
          </p:spPr>
        </p:pic>
        <p:pic>
          <p:nvPicPr>
            <p:cNvPr id="34" name="Picture 697" descr="MCj0435242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93649" y="1920147"/>
              <a:ext cx="395019" cy="837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697" descr="MCj0435242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57915" y="1950945"/>
              <a:ext cx="395019" cy="837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97" descr="MCj0435242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2435" y="1974573"/>
              <a:ext cx="395019" cy="837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98" descr="MCj0435242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11573" y="1998106"/>
              <a:ext cx="398173" cy="844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ounded Rectangle 38"/>
            <p:cNvSpPr/>
            <p:nvPr/>
          </p:nvSpPr>
          <p:spPr>
            <a:xfrm>
              <a:off x="2981733" y="3551585"/>
              <a:ext cx="1258964" cy="530086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Development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Platforms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"/>
            <p:cNvSpPr/>
            <p:nvPr/>
          </p:nvSpPr>
          <p:spPr>
            <a:xfrm rot="21289515">
              <a:off x="1479245" y="2534129"/>
              <a:ext cx="1290816" cy="309689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Infrastructure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"/>
            <p:cNvSpPr/>
            <p:nvPr/>
          </p:nvSpPr>
          <p:spPr>
            <a:xfrm>
              <a:off x="5088509" y="2578920"/>
              <a:ext cx="1466429" cy="543381"/>
            </a:xfrm>
            <a:prstGeom prst="round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Application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Services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42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75890" y="1984562"/>
              <a:ext cx="679136" cy="679136"/>
            </a:xfrm>
            <a:prstGeom prst="rect">
              <a:avLst/>
            </a:prstGeom>
            <a:noFill/>
          </p:spPr>
        </p:pic>
        <p:pic>
          <p:nvPicPr>
            <p:cNvPr id="7178" name="Picture 10" descr="C:\Documents and Settings\Administrator\Local Settings\Temporary Internet Files\Content.IE5\YP27MHEV\MCj043394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10823" y="2800626"/>
              <a:ext cx="923235" cy="92323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41700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5 – </a:t>
            </a:r>
            <a:r>
              <a:rPr lang="en-US" dirty="0" smtClean="0"/>
              <a:t> </a:t>
            </a:r>
            <a:r>
              <a:rPr lang="en-AU" dirty="0" smtClean="0"/>
              <a:t>Aneka</a:t>
            </a:r>
            <a:r>
              <a:rPr lang="en-AU" dirty="0" smtClean="0"/>
              <a:t>: Cloud Application Platform	</a:t>
            </a:r>
            <a:br>
              <a:rPr lang="en-AU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276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07" y="1638300"/>
            <a:ext cx="1995487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7" name="TextBox 8"/>
          <p:cNvSpPr txBox="1">
            <a:spLocks noChangeArrowheads="1"/>
          </p:cNvSpPr>
          <p:nvPr/>
        </p:nvSpPr>
        <p:spPr bwMode="auto">
          <a:xfrm>
            <a:off x="3010694" y="5600700"/>
            <a:ext cx="2470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 sz="1600" b="1">
                <a:solidFill>
                  <a:srgbClr val="FF0000"/>
                </a:solidFill>
                <a:latin typeface="Arial" charset="0"/>
                <a:cs typeface="Arial" charset="0"/>
              </a:rPr>
              <a:t>Multiple Infrastructures</a:t>
            </a:r>
          </a:p>
        </p:txBody>
      </p:sp>
      <p:sp>
        <p:nvSpPr>
          <p:cNvPr id="418" name="TextBox 11"/>
          <p:cNvSpPr txBox="1">
            <a:spLocks noChangeArrowheads="1"/>
          </p:cNvSpPr>
          <p:nvPr/>
        </p:nvSpPr>
        <p:spPr bwMode="auto">
          <a:xfrm>
            <a:off x="2858294" y="4406900"/>
            <a:ext cx="858838" cy="276225"/>
          </a:xfrm>
          <a:prstGeom prst="rect">
            <a:avLst/>
          </a:prstGeom>
          <a:solidFill>
            <a:srgbClr val="A6F4F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>
                <a:latin typeface="Arial" charset="0"/>
                <a:cs typeface="Arial" charset="0"/>
              </a:rPr>
              <a:t>Multi-core</a:t>
            </a:r>
          </a:p>
        </p:txBody>
      </p:sp>
      <p:sp>
        <p:nvSpPr>
          <p:cNvPr id="419" name="TextBox 13"/>
          <p:cNvSpPr txBox="1">
            <a:spLocks noChangeArrowheads="1"/>
          </p:cNvSpPr>
          <p:nvPr/>
        </p:nvSpPr>
        <p:spPr bwMode="auto">
          <a:xfrm>
            <a:off x="3772694" y="4406900"/>
            <a:ext cx="671513" cy="276225"/>
          </a:xfrm>
          <a:prstGeom prst="rect">
            <a:avLst/>
          </a:prstGeom>
          <a:solidFill>
            <a:srgbClr val="E3FC4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>
                <a:latin typeface="Arial" charset="0"/>
                <a:cs typeface="Arial" charset="0"/>
              </a:rPr>
              <a:t>Cluster</a:t>
            </a:r>
          </a:p>
        </p:txBody>
      </p:sp>
      <p:sp>
        <p:nvSpPr>
          <p:cNvPr id="420" name="TextBox 15"/>
          <p:cNvSpPr txBox="1">
            <a:spLocks noChangeArrowheads="1"/>
          </p:cNvSpPr>
          <p:nvPr/>
        </p:nvSpPr>
        <p:spPr bwMode="auto">
          <a:xfrm>
            <a:off x="4517232" y="4406900"/>
            <a:ext cx="474662" cy="276225"/>
          </a:xfrm>
          <a:prstGeom prst="rect">
            <a:avLst/>
          </a:prstGeom>
          <a:solidFill>
            <a:srgbClr val="A6F4F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>
                <a:latin typeface="Arial" charset="0"/>
                <a:cs typeface="Arial" charset="0"/>
              </a:rPr>
              <a:t>Grid</a:t>
            </a:r>
          </a:p>
        </p:txBody>
      </p:sp>
      <p:sp>
        <p:nvSpPr>
          <p:cNvPr id="421" name="TextBox 16"/>
          <p:cNvSpPr txBox="1">
            <a:spLocks noChangeArrowheads="1"/>
          </p:cNvSpPr>
          <p:nvPr/>
        </p:nvSpPr>
        <p:spPr bwMode="auto">
          <a:xfrm>
            <a:off x="5068094" y="4406900"/>
            <a:ext cx="584200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>
                <a:latin typeface="Arial" charset="0"/>
                <a:cs typeface="Arial" charset="0"/>
              </a:rPr>
              <a:t>Cloud</a:t>
            </a:r>
          </a:p>
        </p:txBody>
      </p:sp>
      <p:sp>
        <p:nvSpPr>
          <p:cNvPr id="422" name="TextBox 17"/>
          <p:cNvSpPr txBox="1">
            <a:spLocks noChangeArrowheads="1"/>
          </p:cNvSpPr>
          <p:nvPr/>
        </p:nvSpPr>
        <p:spPr bwMode="auto">
          <a:xfrm>
            <a:off x="2756694" y="1423988"/>
            <a:ext cx="669925" cy="276225"/>
          </a:xfrm>
          <a:prstGeom prst="rect">
            <a:avLst/>
          </a:prstGeom>
          <a:solidFill>
            <a:srgbClr val="A6F4F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>
                <a:latin typeface="Arial" charset="0"/>
                <a:cs typeface="Arial" charset="0"/>
              </a:rPr>
              <a:t>Thread</a:t>
            </a:r>
          </a:p>
        </p:txBody>
      </p:sp>
      <p:sp>
        <p:nvSpPr>
          <p:cNvPr id="423" name="TextBox 18"/>
          <p:cNvSpPr txBox="1">
            <a:spLocks noChangeArrowheads="1"/>
          </p:cNvSpPr>
          <p:nvPr/>
        </p:nvSpPr>
        <p:spPr bwMode="auto">
          <a:xfrm>
            <a:off x="3552032" y="1423988"/>
            <a:ext cx="500062" cy="276225"/>
          </a:xfrm>
          <a:prstGeom prst="rect">
            <a:avLst/>
          </a:prstGeom>
          <a:solidFill>
            <a:srgbClr val="E3FC4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>
                <a:latin typeface="Arial" charset="0"/>
                <a:cs typeface="Arial" charset="0"/>
              </a:rPr>
              <a:t>Task</a:t>
            </a:r>
          </a:p>
        </p:txBody>
      </p:sp>
      <p:sp>
        <p:nvSpPr>
          <p:cNvPr id="424" name="TextBox 19"/>
          <p:cNvSpPr txBox="1">
            <a:spLocks noChangeArrowheads="1"/>
          </p:cNvSpPr>
          <p:nvPr/>
        </p:nvSpPr>
        <p:spPr bwMode="auto">
          <a:xfrm>
            <a:off x="4237832" y="1423988"/>
            <a:ext cx="314325" cy="276225"/>
          </a:xfrm>
          <a:prstGeom prst="rect">
            <a:avLst/>
          </a:prstGeom>
          <a:solidFill>
            <a:srgbClr val="A6F4F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>
                <a:latin typeface="Arial" charset="0"/>
                <a:cs typeface="Arial" charset="0"/>
              </a:rPr>
              <a:t>...</a:t>
            </a:r>
          </a:p>
        </p:txBody>
      </p:sp>
      <p:sp>
        <p:nvSpPr>
          <p:cNvPr id="425" name="TextBox 20"/>
          <p:cNvSpPr txBox="1">
            <a:spLocks noChangeArrowheads="1"/>
          </p:cNvSpPr>
          <p:nvPr/>
        </p:nvSpPr>
        <p:spPr bwMode="auto">
          <a:xfrm>
            <a:off x="4660107" y="1423988"/>
            <a:ext cx="1009650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>
                <a:latin typeface="Arial" charset="0"/>
                <a:cs typeface="Arial" charset="0"/>
              </a:rPr>
              <a:t>MapReduce</a:t>
            </a:r>
          </a:p>
        </p:txBody>
      </p:sp>
      <p:grpSp>
        <p:nvGrpSpPr>
          <p:cNvPr id="426" name="Group 425"/>
          <p:cNvGrpSpPr>
            <a:grpSpLocks/>
          </p:cNvGrpSpPr>
          <p:nvPr/>
        </p:nvGrpSpPr>
        <p:grpSpPr bwMode="auto">
          <a:xfrm>
            <a:off x="2909097" y="4759318"/>
            <a:ext cx="685803" cy="457198"/>
            <a:chOff x="913" y="2523"/>
            <a:chExt cx="1083" cy="743"/>
          </a:xfrm>
        </p:grpSpPr>
        <p:grpSp>
          <p:nvGrpSpPr>
            <p:cNvPr id="748" name="Group 747"/>
            <p:cNvGrpSpPr>
              <a:grpSpLocks/>
            </p:cNvGrpSpPr>
            <p:nvPr/>
          </p:nvGrpSpPr>
          <p:grpSpPr bwMode="auto">
            <a:xfrm>
              <a:off x="1150" y="3092"/>
              <a:ext cx="666" cy="126"/>
              <a:chOff x="1150" y="3092"/>
              <a:chExt cx="666" cy="126"/>
            </a:xfrm>
          </p:grpSpPr>
          <p:grpSp>
            <p:nvGrpSpPr>
              <p:cNvPr id="789" name="Group 788"/>
              <p:cNvGrpSpPr>
                <a:grpSpLocks/>
              </p:cNvGrpSpPr>
              <p:nvPr/>
            </p:nvGrpSpPr>
            <p:grpSpPr bwMode="auto">
              <a:xfrm>
                <a:off x="1150" y="3092"/>
                <a:ext cx="666" cy="126"/>
                <a:chOff x="1150" y="3092"/>
                <a:chExt cx="666" cy="126"/>
              </a:xfrm>
            </p:grpSpPr>
            <p:sp>
              <p:nvSpPr>
                <p:cNvPr id="825" name="Rectangle 824"/>
                <p:cNvSpPr>
                  <a:spLocks noChangeArrowheads="1"/>
                </p:cNvSpPr>
                <p:nvPr/>
              </p:nvSpPr>
              <p:spPr bwMode="auto">
                <a:xfrm>
                  <a:off x="1154" y="3200"/>
                  <a:ext cx="656" cy="18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826" name="Freeform 825"/>
                <p:cNvSpPr>
                  <a:spLocks/>
                </p:cNvSpPr>
                <p:nvPr/>
              </p:nvSpPr>
              <p:spPr bwMode="auto">
                <a:xfrm>
                  <a:off x="1150" y="3092"/>
                  <a:ext cx="666" cy="107"/>
                </a:xfrm>
                <a:custGeom>
                  <a:avLst/>
                  <a:gdLst>
                    <a:gd name="T0" fmla="*/ 0 w 666"/>
                    <a:gd name="T1" fmla="*/ 106 h 107"/>
                    <a:gd name="T2" fmla="*/ 665 w 666"/>
                    <a:gd name="T3" fmla="*/ 106 h 107"/>
                    <a:gd name="T4" fmla="*/ 626 w 666"/>
                    <a:gd name="T5" fmla="*/ 1 h 107"/>
                    <a:gd name="T6" fmla="*/ 49 w 666"/>
                    <a:gd name="T7" fmla="*/ 0 h 107"/>
                    <a:gd name="T8" fmla="*/ 0 w 666"/>
                    <a:gd name="T9" fmla="*/ 106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6"/>
                    <a:gd name="T16" fmla="*/ 0 h 107"/>
                    <a:gd name="T17" fmla="*/ 666 w 66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6" h="107">
                      <a:moveTo>
                        <a:pt x="0" y="106"/>
                      </a:moveTo>
                      <a:lnTo>
                        <a:pt x="665" y="106"/>
                      </a:lnTo>
                      <a:lnTo>
                        <a:pt x="626" y="1"/>
                      </a:lnTo>
                      <a:lnTo>
                        <a:pt x="49" y="0"/>
                      </a:lnTo>
                      <a:lnTo>
                        <a:pt x="0" y="106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827" name="Freeform 826"/>
                <p:cNvSpPr>
                  <a:spLocks/>
                </p:cNvSpPr>
                <p:nvPr/>
              </p:nvSpPr>
              <p:spPr bwMode="auto">
                <a:xfrm>
                  <a:off x="1170" y="3104"/>
                  <a:ext cx="623" cy="81"/>
                </a:xfrm>
                <a:custGeom>
                  <a:avLst/>
                  <a:gdLst>
                    <a:gd name="T0" fmla="*/ 35 w 623"/>
                    <a:gd name="T1" fmla="*/ 0 h 81"/>
                    <a:gd name="T2" fmla="*/ 0 w 623"/>
                    <a:gd name="T3" fmla="*/ 80 h 81"/>
                    <a:gd name="T4" fmla="*/ 622 w 623"/>
                    <a:gd name="T5" fmla="*/ 80 h 81"/>
                    <a:gd name="T6" fmla="*/ 593 w 623"/>
                    <a:gd name="T7" fmla="*/ 0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3"/>
                    <a:gd name="T13" fmla="*/ 0 h 81"/>
                    <a:gd name="T14" fmla="*/ 623 w 623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3" h="81">
                      <a:moveTo>
                        <a:pt x="35" y="0"/>
                      </a:moveTo>
                      <a:lnTo>
                        <a:pt x="0" y="80"/>
                      </a:lnTo>
                      <a:lnTo>
                        <a:pt x="622" y="80"/>
                      </a:lnTo>
                      <a:lnTo>
                        <a:pt x="59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grpSp>
            <p:nvGrpSpPr>
              <p:cNvPr id="790" name="Group 789"/>
              <p:cNvGrpSpPr>
                <a:grpSpLocks/>
              </p:cNvGrpSpPr>
              <p:nvPr/>
            </p:nvGrpSpPr>
            <p:grpSpPr bwMode="auto">
              <a:xfrm>
                <a:off x="1222" y="3102"/>
                <a:ext cx="525" cy="25"/>
                <a:chOff x="1222" y="3102"/>
                <a:chExt cx="525" cy="25"/>
              </a:xfrm>
            </p:grpSpPr>
            <p:sp>
              <p:nvSpPr>
                <p:cNvPr id="819" name="Freeform 818"/>
                <p:cNvSpPr>
                  <a:spLocks/>
                </p:cNvSpPr>
                <p:nvPr/>
              </p:nvSpPr>
              <p:spPr bwMode="auto">
                <a:xfrm>
                  <a:off x="1222" y="3102"/>
                  <a:ext cx="23" cy="17"/>
                </a:xfrm>
                <a:custGeom>
                  <a:avLst/>
                  <a:gdLst>
                    <a:gd name="T0" fmla="*/ 6 w 23"/>
                    <a:gd name="T1" fmla="*/ 0 h 17"/>
                    <a:gd name="T2" fmla="*/ 22 w 23"/>
                    <a:gd name="T3" fmla="*/ 0 h 17"/>
                    <a:gd name="T4" fmla="*/ 17 w 23"/>
                    <a:gd name="T5" fmla="*/ 16 h 17"/>
                    <a:gd name="T6" fmla="*/ 0 w 23"/>
                    <a:gd name="T7" fmla="*/ 16 h 17"/>
                    <a:gd name="T8" fmla="*/ 6 w 2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7"/>
                    <a:gd name="T17" fmla="*/ 23 w 2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7">
                      <a:moveTo>
                        <a:pt x="6" y="0"/>
                      </a:moveTo>
                      <a:lnTo>
                        <a:pt x="22" y="0"/>
                      </a:lnTo>
                      <a:lnTo>
                        <a:pt x="17" y="16"/>
                      </a:lnTo>
                      <a:lnTo>
                        <a:pt x="0" y="16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820" name="Freeform 819"/>
                <p:cNvSpPr>
                  <a:spLocks/>
                </p:cNvSpPr>
                <p:nvPr/>
              </p:nvSpPr>
              <p:spPr bwMode="auto">
                <a:xfrm>
                  <a:off x="1274" y="3102"/>
                  <a:ext cx="83" cy="15"/>
                </a:xfrm>
                <a:custGeom>
                  <a:avLst/>
                  <a:gdLst>
                    <a:gd name="T0" fmla="*/ 4 w 83"/>
                    <a:gd name="T1" fmla="*/ 0 h 15"/>
                    <a:gd name="T2" fmla="*/ 82 w 83"/>
                    <a:gd name="T3" fmla="*/ 0 h 15"/>
                    <a:gd name="T4" fmla="*/ 79 w 83"/>
                    <a:gd name="T5" fmla="*/ 14 h 15"/>
                    <a:gd name="T6" fmla="*/ 0 w 83"/>
                    <a:gd name="T7" fmla="*/ 14 h 15"/>
                    <a:gd name="T8" fmla="*/ 4 w 83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15"/>
                    <a:gd name="T17" fmla="*/ 83 w 83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15">
                      <a:moveTo>
                        <a:pt x="4" y="0"/>
                      </a:moveTo>
                      <a:lnTo>
                        <a:pt x="82" y="0"/>
                      </a:lnTo>
                      <a:lnTo>
                        <a:pt x="79" y="14"/>
                      </a:lnTo>
                      <a:lnTo>
                        <a:pt x="0" y="1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821" name="Freeform 820"/>
                <p:cNvSpPr>
                  <a:spLocks/>
                </p:cNvSpPr>
                <p:nvPr/>
              </p:nvSpPr>
              <p:spPr bwMode="auto">
                <a:xfrm>
                  <a:off x="1379" y="3102"/>
                  <a:ext cx="80" cy="17"/>
                </a:xfrm>
                <a:custGeom>
                  <a:avLst/>
                  <a:gdLst>
                    <a:gd name="T0" fmla="*/ 3 w 80"/>
                    <a:gd name="T1" fmla="*/ 0 h 17"/>
                    <a:gd name="T2" fmla="*/ 79 w 80"/>
                    <a:gd name="T3" fmla="*/ 0 h 17"/>
                    <a:gd name="T4" fmla="*/ 78 w 80"/>
                    <a:gd name="T5" fmla="*/ 16 h 17"/>
                    <a:gd name="T6" fmla="*/ 0 w 80"/>
                    <a:gd name="T7" fmla="*/ 16 h 17"/>
                    <a:gd name="T8" fmla="*/ 3 w 8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7"/>
                    <a:gd name="T17" fmla="*/ 80 w 8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7">
                      <a:moveTo>
                        <a:pt x="3" y="0"/>
                      </a:moveTo>
                      <a:lnTo>
                        <a:pt x="79" y="0"/>
                      </a:lnTo>
                      <a:lnTo>
                        <a:pt x="78" y="16"/>
                      </a:lnTo>
                      <a:lnTo>
                        <a:pt x="0" y="16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822" name="Freeform 821"/>
                <p:cNvSpPr>
                  <a:spLocks/>
                </p:cNvSpPr>
                <p:nvPr/>
              </p:nvSpPr>
              <p:spPr bwMode="auto">
                <a:xfrm>
                  <a:off x="1474" y="3102"/>
                  <a:ext cx="82" cy="17"/>
                </a:xfrm>
                <a:custGeom>
                  <a:avLst/>
                  <a:gdLst>
                    <a:gd name="T0" fmla="*/ 1 w 82"/>
                    <a:gd name="T1" fmla="*/ 0 h 17"/>
                    <a:gd name="T2" fmla="*/ 81 w 82"/>
                    <a:gd name="T3" fmla="*/ 0 h 17"/>
                    <a:gd name="T4" fmla="*/ 81 w 82"/>
                    <a:gd name="T5" fmla="*/ 16 h 17"/>
                    <a:gd name="T6" fmla="*/ 0 w 82"/>
                    <a:gd name="T7" fmla="*/ 16 h 17"/>
                    <a:gd name="T8" fmla="*/ 1 w 8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2"/>
                    <a:gd name="T16" fmla="*/ 0 h 17"/>
                    <a:gd name="T17" fmla="*/ 82 w 8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2" h="17">
                      <a:moveTo>
                        <a:pt x="1" y="0"/>
                      </a:moveTo>
                      <a:lnTo>
                        <a:pt x="81" y="0"/>
                      </a:lnTo>
                      <a:lnTo>
                        <a:pt x="81" y="16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823" name="Freeform 822"/>
                <p:cNvSpPr>
                  <a:spLocks/>
                </p:cNvSpPr>
                <p:nvPr/>
              </p:nvSpPr>
              <p:spPr bwMode="auto">
                <a:xfrm>
                  <a:off x="1571" y="3102"/>
                  <a:ext cx="71" cy="18"/>
                </a:xfrm>
                <a:custGeom>
                  <a:avLst/>
                  <a:gdLst>
                    <a:gd name="T0" fmla="*/ 0 w 71"/>
                    <a:gd name="T1" fmla="*/ 0 h 18"/>
                    <a:gd name="T2" fmla="*/ 68 w 71"/>
                    <a:gd name="T3" fmla="*/ 0 h 18"/>
                    <a:gd name="T4" fmla="*/ 70 w 71"/>
                    <a:gd name="T5" fmla="*/ 17 h 18"/>
                    <a:gd name="T6" fmla="*/ 0 w 71"/>
                    <a:gd name="T7" fmla="*/ 17 h 18"/>
                    <a:gd name="T8" fmla="*/ 0 w 71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8"/>
                    <a:gd name="T17" fmla="*/ 71 w 7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8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70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824" name="Freeform 823"/>
                <p:cNvSpPr>
                  <a:spLocks/>
                </p:cNvSpPr>
                <p:nvPr/>
              </p:nvSpPr>
              <p:spPr bwMode="auto">
                <a:xfrm>
                  <a:off x="1660" y="3112"/>
                  <a:ext cx="87" cy="15"/>
                </a:xfrm>
                <a:custGeom>
                  <a:avLst/>
                  <a:gdLst>
                    <a:gd name="T0" fmla="*/ 0 w 87"/>
                    <a:gd name="T1" fmla="*/ 0 h 15"/>
                    <a:gd name="T2" fmla="*/ 78 w 87"/>
                    <a:gd name="T3" fmla="*/ 0 h 15"/>
                    <a:gd name="T4" fmla="*/ 86 w 87"/>
                    <a:gd name="T5" fmla="*/ 14 h 15"/>
                    <a:gd name="T6" fmla="*/ 4 w 87"/>
                    <a:gd name="T7" fmla="*/ 14 h 15"/>
                    <a:gd name="T8" fmla="*/ 0 w 87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15"/>
                    <a:gd name="T17" fmla="*/ 87 w 87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1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86" y="14"/>
                      </a:lnTo>
                      <a:lnTo>
                        <a:pt x="4" y="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grpSp>
            <p:nvGrpSpPr>
              <p:cNvPr id="791" name="Group 790"/>
              <p:cNvGrpSpPr>
                <a:grpSpLocks/>
              </p:cNvGrpSpPr>
              <p:nvPr/>
            </p:nvGrpSpPr>
            <p:grpSpPr bwMode="auto">
              <a:xfrm>
                <a:off x="1206" y="3130"/>
                <a:ext cx="543" cy="42"/>
                <a:chOff x="1206" y="3130"/>
                <a:chExt cx="543" cy="42"/>
              </a:xfrm>
            </p:grpSpPr>
            <p:grpSp>
              <p:nvGrpSpPr>
                <p:cNvPr id="792" name="Group 791"/>
                <p:cNvGrpSpPr>
                  <a:grpSpLocks/>
                </p:cNvGrpSpPr>
                <p:nvPr/>
              </p:nvGrpSpPr>
              <p:grpSpPr bwMode="auto">
                <a:xfrm>
                  <a:off x="1254" y="3132"/>
                  <a:ext cx="265" cy="36"/>
                  <a:chOff x="1254" y="3132"/>
                  <a:chExt cx="265" cy="36"/>
                </a:xfrm>
              </p:grpSpPr>
              <p:sp>
                <p:nvSpPr>
                  <p:cNvPr id="81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54" y="3132"/>
                    <a:ext cx="2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1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265" y="3144"/>
                    <a:ext cx="25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1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268" y="3156"/>
                    <a:ext cx="22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1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3" y="3168"/>
                    <a:ext cx="2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</p:grpSp>
            <p:grpSp>
              <p:nvGrpSpPr>
                <p:cNvPr id="793" name="Group 792"/>
                <p:cNvGrpSpPr>
                  <a:grpSpLocks/>
                </p:cNvGrpSpPr>
                <p:nvPr/>
              </p:nvGrpSpPr>
              <p:grpSpPr bwMode="auto">
                <a:xfrm>
                  <a:off x="1206" y="3137"/>
                  <a:ext cx="38" cy="24"/>
                  <a:chOff x="1206" y="3137"/>
                  <a:chExt cx="38" cy="24"/>
                </a:xfrm>
              </p:grpSpPr>
              <p:sp>
                <p:nvSpPr>
                  <p:cNvPr id="81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218" y="3137"/>
                    <a:ext cx="1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1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213" y="3150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1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3161"/>
                    <a:ext cx="3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</p:grpSp>
            <p:grpSp>
              <p:nvGrpSpPr>
                <p:cNvPr id="794" name="Group 793"/>
                <p:cNvGrpSpPr>
                  <a:grpSpLocks/>
                </p:cNvGrpSpPr>
                <p:nvPr/>
              </p:nvGrpSpPr>
              <p:grpSpPr bwMode="auto">
                <a:xfrm>
                  <a:off x="1312" y="3130"/>
                  <a:ext cx="241" cy="39"/>
                  <a:chOff x="1312" y="3130"/>
                  <a:chExt cx="241" cy="39"/>
                </a:xfrm>
              </p:grpSpPr>
              <p:sp>
                <p:nvSpPr>
                  <p:cNvPr id="80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3168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0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524" y="3130"/>
                    <a:ext cx="2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0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534" y="3144"/>
                    <a:ext cx="1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0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514" y="3157"/>
                    <a:ext cx="3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1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3168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1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507" y="3169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</p:grpSp>
            <p:grpSp>
              <p:nvGrpSpPr>
                <p:cNvPr id="795" name="Group 794"/>
                <p:cNvGrpSpPr>
                  <a:grpSpLocks/>
                </p:cNvGrpSpPr>
                <p:nvPr/>
              </p:nvGrpSpPr>
              <p:grpSpPr bwMode="auto">
                <a:xfrm>
                  <a:off x="1575" y="3137"/>
                  <a:ext cx="69" cy="33"/>
                  <a:chOff x="1575" y="3137"/>
                  <a:chExt cx="69" cy="33"/>
                </a:xfrm>
              </p:grpSpPr>
              <p:sp>
                <p:nvSpPr>
                  <p:cNvPr id="80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575" y="3137"/>
                    <a:ext cx="6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0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85" y="3153"/>
                    <a:ext cx="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0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586" y="3170"/>
                    <a:ext cx="5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</p:grpSp>
            <p:grpSp>
              <p:nvGrpSpPr>
                <p:cNvPr id="796" name="Group 795"/>
                <p:cNvGrpSpPr>
                  <a:grpSpLocks/>
                </p:cNvGrpSpPr>
                <p:nvPr/>
              </p:nvGrpSpPr>
              <p:grpSpPr bwMode="auto">
                <a:xfrm>
                  <a:off x="1665" y="3137"/>
                  <a:ext cx="84" cy="35"/>
                  <a:chOff x="1665" y="3137"/>
                  <a:chExt cx="84" cy="35"/>
                </a:xfrm>
              </p:grpSpPr>
              <p:sp>
                <p:nvSpPr>
                  <p:cNvPr id="79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72" y="3137"/>
                    <a:ext cx="6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79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65" y="3151"/>
                    <a:ext cx="4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79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72" y="3161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0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172"/>
                    <a:ext cx="5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0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734" y="3151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80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740" y="3167"/>
                    <a:ext cx="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</p:grpSp>
          </p:grpSp>
        </p:grpSp>
        <p:grpSp>
          <p:nvGrpSpPr>
            <p:cNvPr id="749" name="Group 748"/>
            <p:cNvGrpSpPr>
              <a:grpSpLocks/>
            </p:cNvGrpSpPr>
            <p:nvPr/>
          </p:nvGrpSpPr>
          <p:grpSpPr bwMode="auto">
            <a:xfrm>
              <a:off x="1820" y="3161"/>
              <a:ext cx="176" cy="105"/>
              <a:chOff x="1820" y="3161"/>
              <a:chExt cx="176" cy="105"/>
            </a:xfrm>
          </p:grpSpPr>
          <p:sp>
            <p:nvSpPr>
              <p:cNvPr id="778" name="Freeform 777"/>
              <p:cNvSpPr>
                <a:spLocks/>
              </p:cNvSpPr>
              <p:nvPr/>
            </p:nvSpPr>
            <p:spPr bwMode="auto">
              <a:xfrm>
                <a:off x="1820" y="3161"/>
                <a:ext cx="176" cy="70"/>
              </a:xfrm>
              <a:custGeom>
                <a:avLst/>
                <a:gdLst>
                  <a:gd name="T0" fmla="*/ 0 w 176"/>
                  <a:gd name="T1" fmla="*/ 0 h 70"/>
                  <a:gd name="T2" fmla="*/ 33 w 176"/>
                  <a:gd name="T3" fmla="*/ 3 h 70"/>
                  <a:gd name="T4" fmla="*/ 57 w 176"/>
                  <a:gd name="T5" fmla="*/ 5 h 70"/>
                  <a:gd name="T6" fmla="*/ 78 w 176"/>
                  <a:gd name="T7" fmla="*/ 8 h 70"/>
                  <a:gd name="T8" fmla="*/ 100 w 176"/>
                  <a:gd name="T9" fmla="*/ 13 h 70"/>
                  <a:gd name="T10" fmla="*/ 115 w 176"/>
                  <a:gd name="T11" fmla="*/ 16 h 70"/>
                  <a:gd name="T12" fmla="*/ 134 w 176"/>
                  <a:gd name="T13" fmla="*/ 21 h 70"/>
                  <a:gd name="T14" fmla="*/ 144 w 176"/>
                  <a:gd name="T15" fmla="*/ 24 h 70"/>
                  <a:gd name="T16" fmla="*/ 152 w 176"/>
                  <a:gd name="T17" fmla="*/ 26 h 70"/>
                  <a:gd name="T18" fmla="*/ 156 w 176"/>
                  <a:gd name="T19" fmla="*/ 28 h 70"/>
                  <a:gd name="T20" fmla="*/ 160 w 176"/>
                  <a:gd name="T21" fmla="*/ 29 h 70"/>
                  <a:gd name="T22" fmla="*/ 164 w 176"/>
                  <a:gd name="T23" fmla="*/ 31 h 70"/>
                  <a:gd name="T24" fmla="*/ 169 w 176"/>
                  <a:gd name="T25" fmla="*/ 34 h 70"/>
                  <a:gd name="T26" fmla="*/ 173 w 176"/>
                  <a:gd name="T27" fmla="*/ 37 h 70"/>
                  <a:gd name="T28" fmla="*/ 175 w 176"/>
                  <a:gd name="T29" fmla="*/ 41 h 70"/>
                  <a:gd name="T30" fmla="*/ 175 w 176"/>
                  <a:gd name="T31" fmla="*/ 44 h 70"/>
                  <a:gd name="T32" fmla="*/ 174 w 176"/>
                  <a:gd name="T33" fmla="*/ 48 h 70"/>
                  <a:gd name="T34" fmla="*/ 173 w 176"/>
                  <a:gd name="T35" fmla="*/ 53 h 70"/>
                  <a:gd name="T36" fmla="*/ 171 w 176"/>
                  <a:gd name="T37" fmla="*/ 57 h 70"/>
                  <a:gd name="T38" fmla="*/ 168 w 176"/>
                  <a:gd name="T39" fmla="*/ 60 h 70"/>
                  <a:gd name="T40" fmla="*/ 164 w 176"/>
                  <a:gd name="T41" fmla="*/ 64 h 70"/>
                  <a:gd name="T42" fmla="*/ 160 w 176"/>
                  <a:gd name="T43" fmla="*/ 66 h 70"/>
                  <a:gd name="T44" fmla="*/ 155 w 176"/>
                  <a:gd name="T45" fmla="*/ 67 h 70"/>
                  <a:gd name="T46" fmla="*/ 150 w 176"/>
                  <a:gd name="T47" fmla="*/ 69 h 70"/>
                  <a:gd name="T48" fmla="*/ 143 w 176"/>
                  <a:gd name="T49" fmla="*/ 69 h 70"/>
                  <a:gd name="T50" fmla="*/ 137 w 176"/>
                  <a:gd name="T51" fmla="*/ 68 h 70"/>
                  <a:gd name="T52" fmla="*/ 127 w 176"/>
                  <a:gd name="T53" fmla="*/ 66 h 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70"/>
                  <a:gd name="T83" fmla="*/ 176 w 176"/>
                  <a:gd name="T84" fmla="*/ 70 h 7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70">
                    <a:moveTo>
                      <a:pt x="0" y="0"/>
                    </a:moveTo>
                    <a:lnTo>
                      <a:pt x="33" y="3"/>
                    </a:lnTo>
                    <a:lnTo>
                      <a:pt x="57" y="5"/>
                    </a:lnTo>
                    <a:lnTo>
                      <a:pt x="78" y="8"/>
                    </a:lnTo>
                    <a:lnTo>
                      <a:pt x="100" y="13"/>
                    </a:lnTo>
                    <a:lnTo>
                      <a:pt x="115" y="16"/>
                    </a:lnTo>
                    <a:lnTo>
                      <a:pt x="134" y="21"/>
                    </a:lnTo>
                    <a:lnTo>
                      <a:pt x="144" y="24"/>
                    </a:lnTo>
                    <a:lnTo>
                      <a:pt x="152" y="26"/>
                    </a:lnTo>
                    <a:lnTo>
                      <a:pt x="156" y="28"/>
                    </a:lnTo>
                    <a:lnTo>
                      <a:pt x="160" y="29"/>
                    </a:lnTo>
                    <a:lnTo>
                      <a:pt x="164" y="31"/>
                    </a:lnTo>
                    <a:lnTo>
                      <a:pt x="169" y="34"/>
                    </a:lnTo>
                    <a:lnTo>
                      <a:pt x="173" y="37"/>
                    </a:lnTo>
                    <a:lnTo>
                      <a:pt x="175" y="41"/>
                    </a:lnTo>
                    <a:lnTo>
                      <a:pt x="175" y="44"/>
                    </a:lnTo>
                    <a:lnTo>
                      <a:pt x="174" y="48"/>
                    </a:lnTo>
                    <a:lnTo>
                      <a:pt x="173" y="53"/>
                    </a:lnTo>
                    <a:lnTo>
                      <a:pt x="171" y="57"/>
                    </a:lnTo>
                    <a:lnTo>
                      <a:pt x="168" y="60"/>
                    </a:lnTo>
                    <a:lnTo>
                      <a:pt x="164" y="64"/>
                    </a:lnTo>
                    <a:lnTo>
                      <a:pt x="160" y="66"/>
                    </a:lnTo>
                    <a:lnTo>
                      <a:pt x="155" y="67"/>
                    </a:lnTo>
                    <a:lnTo>
                      <a:pt x="150" y="69"/>
                    </a:lnTo>
                    <a:lnTo>
                      <a:pt x="143" y="69"/>
                    </a:lnTo>
                    <a:lnTo>
                      <a:pt x="137" y="68"/>
                    </a:lnTo>
                    <a:lnTo>
                      <a:pt x="127" y="66"/>
                    </a:lnTo>
                  </a:path>
                </a:pathLst>
              </a:custGeom>
              <a:noFill/>
              <a:ln w="25400" cap="rnd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779" name="Group 778"/>
              <p:cNvGrpSpPr>
                <a:grpSpLocks/>
              </p:cNvGrpSpPr>
              <p:nvPr/>
            </p:nvGrpSpPr>
            <p:grpSpPr bwMode="auto">
              <a:xfrm>
                <a:off x="1828" y="3196"/>
                <a:ext cx="122" cy="70"/>
                <a:chOff x="1828" y="3196"/>
                <a:chExt cx="122" cy="70"/>
              </a:xfrm>
            </p:grpSpPr>
            <p:grpSp>
              <p:nvGrpSpPr>
                <p:cNvPr id="780" name="Group 779"/>
                <p:cNvGrpSpPr>
                  <a:grpSpLocks/>
                </p:cNvGrpSpPr>
                <p:nvPr/>
              </p:nvGrpSpPr>
              <p:grpSpPr bwMode="auto">
                <a:xfrm>
                  <a:off x="1828" y="3196"/>
                  <a:ext cx="122" cy="70"/>
                  <a:chOff x="1828" y="3196"/>
                  <a:chExt cx="122" cy="70"/>
                </a:xfrm>
              </p:grpSpPr>
              <p:sp>
                <p:nvSpPr>
                  <p:cNvPr id="785" name="Freeform 784"/>
                  <p:cNvSpPr>
                    <a:spLocks/>
                  </p:cNvSpPr>
                  <p:nvPr/>
                </p:nvSpPr>
                <p:spPr bwMode="auto">
                  <a:xfrm>
                    <a:off x="1828" y="3196"/>
                    <a:ext cx="75" cy="44"/>
                  </a:xfrm>
                  <a:custGeom>
                    <a:avLst/>
                    <a:gdLst>
                      <a:gd name="T0" fmla="*/ 0 w 75"/>
                      <a:gd name="T1" fmla="*/ 26 h 44"/>
                      <a:gd name="T2" fmla="*/ 19 w 75"/>
                      <a:gd name="T3" fmla="*/ 0 h 44"/>
                      <a:gd name="T4" fmla="*/ 74 w 75"/>
                      <a:gd name="T5" fmla="*/ 14 h 44"/>
                      <a:gd name="T6" fmla="*/ 52 w 75"/>
                      <a:gd name="T7" fmla="*/ 43 h 44"/>
                      <a:gd name="T8" fmla="*/ 0 w 75"/>
                      <a:gd name="T9" fmla="*/ 26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"/>
                      <a:gd name="T16" fmla="*/ 0 h 44"/>
                      <a:gd name="T17" fmla="*/ 75 w 75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" h="44">
                        <a:moveTo>
                          <a:pt x="0" y="26"/>
                        </a:moveTo>
                        <a:lnTo>
                          <a:pt x="19" y="0"/>
                        </a:lnTo>
                        <a:lnTo>
                          <a:pt x="74" y="14"/>
                        </a:lnTo>
                        <a:lnTo>
                          <a:pt x="52" y="43"/>
                        </a:lnTo>
                        <a:lnTo>
                          <a:pt x="0" y="26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786" name="Freeform 785"/>
                  <p:cNvSpPr>
                    <a:spLocks/>
                  </p:cNvSpPr>
                  <p:nvPr/>
                </p:nvSpPr>
                <p:spPr bwMode="auto">
                  <a:xfrm>
                    <a:off x="1828" y="3223"/>
                    <a:ext cx="53" cy="43"/>
                  </a:xfrm>
                  <a:custGeom>
                    <a:avLst/>
                    <a:gdLst>
                      <a:gd name="T0" fmla="*/ 0 w 53"/>
                      <a:gd name="T1" fmla="*/ 0 h 43"/>
                      <a:gd name="T2" fmla="*/ 0 w 53"/>
                      <a:gd name="T3" fmla="*/ 23 h 43"/>
                      <a:gd name="T4" fmla="*/ 1 w 53"/>
                      <a:gd name="T5" fmla="*/ 23 h 43"/>
                      <a:gd name="T6" fmla="*/ 52 w 53"/>
                      <a:gd name="T7" fmla="*/ 42 h 43"/>
                      <a:gd name="T8" fmla="*/ 52 w 53"/>
                      <a:gd name="T9" fmla="*/ 18 h 43"/>
                      <a:gd name="T10" fmla="*/ 0 w 53"/>
                      <a:gd name="T11" fmla="*/ 0 h 4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43"/>
                      <a:gd name="T20" fmla="*/ 53 w 53"/>
                      <a:gd name="T21" fmla="*/ 43 h 4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43">
                        <a:moveTo>
                          <a:pt x="0" y="0"/>
                        </a:moveTo>
                        <a:lnTo>
                          <a:pt x="0" y="23"/>
                        </a:lnTo>
                        <a:lnTo>
                          <a:pt x="1" y="23"/>
                        </a:lnTo>
                        <a:lnTo>
                          <a:pt x="52" y="42"/>
                        </a:lnTo>
                        <a:lnTo>
                          <a:pt x="52" y="1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787" name="Freeform 786"/>
                  <p:cNvSpPr>
                    <a:spLocks/>
                  </p:cNvSpPr>
                  <p:nvPr/>
                </p:nvSpPr>
                <p:spPr bwMode="auto">
                  <a:xfrm>
                    <a:off x="1882" y="3212"/>
                    <a:ext cx="68" cy="54"/>
                  </a:xfrm>
                  <a:custGeom>
                    <a:avLst/>
                    <a:gdLst>
                      <a:gd name="T0" fmla="*/ 0 w 68"/>
                      <a:gd name="T1" fmla="*/ 29 h 54"/>
                      <a:gd name="T2" fmla="*/ 21 w 68"/>
                      <a:gd name="T3" fmla="*/ 0 h 54"/>
                      <a:gd name="T4" fmla="*/ 67 w 68"/>
                      <a:gd name="T5" fmla="*/ 8 h 54"/>
                      <a:gd name="T6" fmla="*/ 67 w 68"/>
                      <a:gd name="T7" fmla="*/ 29 h 54"/>
                      <a:gd name="T8" fmla="*/ 0 w 68"/>
                      <a:gd name="T9" fmla="*/ 53 h 54"/>
                      <a:gd name="T10" fmla="*/ 0 w 68"/>
                      <a:gd name="T11" fmla="*/ 29 h 5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8"/>
                      <a:gd name="T19" fmla="*/ 0 h 54"/>
                      <a:gd name="T20" fmla="*/ 68 w 68"/>
                      <a:gd name="T21" fmla="*/ 54 h 5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8" h="54">
                        <a:moveTo>
                          <a:pt x="0" y="29"/>
                        </a:moveTo>
                        <a:lnTo>
                          <a:pt x="21" y="0"/>
                        </a:lnTo>
                        <a:lnTo>
                          <a:pt x="67" y="8"/>
                        </a:lnTo>
                        <a:lnTo>
                          <a:pt x="67" y="29"/>
                        </a:lnTo>
                        <a:lnTo>
                          <a:pt x="0" y="5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788" name="Freeform 787"/>
                  <p:cNvSpPr>
                    <a:spLocks/>
                  </p:cNvSpPr>
                  <p:nvPr/>
                </p:nvSpPr>
                <p:spPr bwMode="auto">
                  <a:xfrm>
                    <a:off x="1848" y="3196"/>
                    <a:ext cx="102" cy="22"/>
                  </a:xfrm>
                  <a:custGeom>
                    <a:avLst/>
                    <a:gdLst>
                      <a:gd name="T0" fmla="*/ 0 w 102"/>
                      <a:gd name="T1" fmla="*/ 0 h 22"/>
                      <a:gd name="T2" fmla="*/ 51 w 102"/>
                      <a:gd name="T3" fmla="*/ 5 h 22"/>
                      <a:gd name="T4" fmla="*/ 101 w 102"/>
                      <a:gd name="T5" fmla="*/ 21 h 22"/>
                      <a:gd name="T6" fmla="*/ 55 w 102"/>
                      <a:gd name="T7" fmla="*/ 14 h 22"/>
                      <a:gd name="T8" fmla="*/ 0 w 102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"/>
                      <a:gd name="T16" fmla="*/ 0 h 22"/>
                      <a:gd name="T17" fmla="*/ 102 w 102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" h="22">
                        <a:moveTo>
                          <a:pt x="0" y="0"/>
                        </a:moveTo>
                        <a:lnTo>
                          <a:pt x="51" y="5"/>
                        </a:lnTo>
                        <a:lnTo>
                          <a:pt x="101" y="21"/>
                        </a:lnTo>
                        <a:lnTo>
                          <a:pt x="55" y="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</p:grpSp>
            <p:grpSp>
              <p:nvGrpSpPr>
                <p:cNvPr id="781" name="Group 780"/>
                <p:cNvGrpSpPr>
                  <a:grpSpLocks/>
                </p:cNvGrpSpPr>
                <p:nvPr/>
              </p:nvGrpSpPr>
              <p:grpSpPr bwMode="auto">
                <a:xfrm>
                  <a:off x="1832" y="3214"/>
                  <a:ext cx="113" cy="37"/>
                  <a:chOff x="1832" y="3214"/>
                  <a:chExt cx="113" cy="37"/>
                </a:xfrm>
              </p:grpSpPr>
              <p:sp>
                <p:nvSpPr>
                  <p:cNvPr id="78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832" y="3233"/>
                    <a:ext cx="46" cy="1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783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7" y="3214"/>
                    <a:ext cx="13" cy="37"/>
                  </a:xfrm>
                  <a:prstGeom prst="line">
                    <a:avLst/>
                  </a:prstGeom>
                  <a:noFill/>
                  <a:ln w="1270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  <p:sp>
                <p:nvSpPr>
                  <p:cNvPr id="784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909" y="3218"/>
                    <a:ext cx="36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Verdana" pitchFamily="34" charset="0"/>
                        <a:ea typeface="SimSun" pitchFamily="2" charset="-122"/>
                        <a:cs typeface="+mn-cs"/>
                      </a:defRPr>
                    </a:lvl9pPr>
                  </a:lstStyle>
                  <a:p>
                    <a:endParaRPr lang="en-AU"/>
                  </a:p>
                </p:txBody>
              </p:sp>
            </p:grpSp>
          </p:grpSp>
        </p:grpSp>
        <p:grpSp>
          <p:nvGrpSpPr>
            <p:cNvPr id="750" name="Group 749"/>
            <p:cNvGrpSpPr>
              <a:grpSpLocks/>
            </p:cNvGrpSpPr>
            <p:nvPr/>
          </p:nvGrpSpPr>
          <p:grpSpPr bwMode="auto">
            <a:xfrm>
              <a:off x="1303" y="3027"/>
              <a:ext cx="353" cy="61"/>
              <a:chOff x="1303" y="3027"/>
              <a:chExt cx="353" cy="61"/>
            </a:xfrm>
          </p:grpSpPr>
          <p:sp>
            <p:nvSpPr>
              <p:cNvPr id="776" name="Freeform 775"/>
              <p:cNvSpPr>
                <a:spLocks/>
              </p:cNvSpPr>
              <p:nvPr/>
            </p:nvSpPr>
            <p:spPr bwMode="auto">
              <a:xfrm>
                <a:off x="1303" y="3027"/>
                <a:ext cx="353" cy="34"/>
              </a:xfrm>
              <a:custGeom>
                <a:avLst/>
                <a:gdLst>
                  <a:gd name="T0" fmla="*/ 0 w 353"/>
                  <a:gd name="T1" fmla="*/ 33 h 34"/>
                  <a:gd name="T2" fmla="*/ 352 w 353"/>
                  <a:gd name="T3" fmla="*/ 33 h 34"/>
                  <a:gd name="T4" fmla="*/ 332 w 353"/>
                  <a:gd name="T5" fmla="*/ 0 h 34"/>
                  <a:gd name="T6" fmla="*/ 21 w 353"/>
                  <a:gd name="T7" fmla="*/ 0 h 34"/>
                  <a:gd name="T8" fmla="*/ 0 w 353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4"/>
                  <a:gd name="T17" fmla="*/ 353 w 35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4">
                    <a:moveTo>
                      <a:pt x="0" y="33"/>
                    </a:moveTo>
                    <a:lnTo>
                      <a:pt x="352" y="33"/>
                    </a:lnTo>
                    <a:lnTo>
                      <a:pt x="332" y="0"/>
                    </a:lnTo>
                    <a:lnTo>
                      <a:pt x="21" y="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77" name="Rectangle 776"/>
              <p:cNvSpPr>
                <a:spLocks noChangeArrowheads="1"/>
              </p:cNvSpPr>
              <p:nvPr/>
            </p:nvSpPr>
            <p:spPr bwMode="auto">
              <a:xfrm>
                <a:off x="1306" y="3063"/>
                <a:ext cx="345" cy="2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sp>
          <p:nvSpPr>
            <p:cNvPr id="751" name="Freeform 750"/>
            <p:cNvSpPr>
              <a:spLocks/>
            </p:cNvSpPr>
            <p:nvPr/>
          </p:nvSpPr>
          <p:spPr bwMode="auto">
            <a:xfrm>
              <a:off x="1385" y="2998"/>
              <a:ext cx="189" cy="63"/>
            </a:xfrm>
            <a:custGeom>
              <a:avLst/>
              <a:gdLst>
                <a:gd name="T0" fmla="*/ 0 w 189"/>
                <a:gd name="T1" fmla="*/ 35 h 63"/>
                <a:gd name="T2" fmla="*/ 0 w 189"/>
                <a:gd name="T3" fmla="*/ 0 h 63"/>
                <a:gd name="T4" fmla="*/ 188 w 189"/>
                <a:gd name="T5" fmla="*/ 0 h 63"/>
                <a:gd name="T6" fmla="*/ 188 w 189"/>
                <a:gd name="T7" fmla="*/ 36 h 63"/>
                <a:gd name="T8" fmla="*/ 187 w 189"/>
                <a:gd name="T9" fmla="*/ 39 h 63"/>
                <a:gd name="T10" fmla="*/ 185 w 189"/>
                <a:gd name="T11" fmla="*/ 42 h 63"/>
                <a:gd name="T12" fmla="*/ 182 w 189"/>
                <a:gd name="T13" fmla="*/ 45 h 63"/>
                <a:gd name="T14" fmla="*/ 178 w 189"/>
                <a:gd name="T15" fmla="*/ 47 h 63"/>
                <a:gd name="T16" fmla="*/ 172 w 189"/>
                <a:gd name="T17" fmla="*/ 50 h 63"/>
                <a:gd name="T18" fmla="*/ 167 w 189"/>
                <a:gd name="T19" fmla="*/ 52 h 63"/>
                <a:gd name="T20" fmla="*/ 161 w 189"/>
                <a:gd name="T21" fmla="*/ 54 h 63"/>
                <a:gd name="T22" fmla="*/ 154 w 189"/>
                <a:gd name="T23" fmla="*/ 56 h 63"/>
                <a:gd name="T24" fmla="*/ 148 w 189"/>
                <a:gd name="T25" fmla="*/ 57 h 63"/>
                <a:gd name="T26" fmla="*/ 138 w 189"/>
                <a:gd name="T27" fmla="*/ 59 h 63"/>
                <a:gd name="T28" fmla="*/ 130 w 189"/>
                <a:gd name="T29" fmla="*/ 60 h 63"/>
                <a:gd name="T30" fmla="*/ 122 w 189"/>
                <a:gd name="T31" fmla="*/ 61 h 63"/>
                <a:gd name="T32" fmla="*/ 113 w 189"/>
                <a:gd name="T33" fmla="*/ 62 h 63"/>
                <a:gd name="T34" fmla="*/ 102 w 189"/>
                <a:gd name="T35" fmla="*/ 62 h 63"/>
                <a:gd name="T36" fmla="*/ 89 w 189"/>
                <a:gd name="T37" fmla="*/ 62 h 63"/>
                <a:gd name="T38" fmla="*/ 77 w 189"/>
                <a:gd name="T39" fmla="*/ 62 h 63"/>
                <a:gd name="T40" fmla="*/ 66 w 189"/>
                <a:gd name="T41" fmla="*/ 61 h 63"/>
                <a:gd name="T42" fmla="*/ 55 w 189"/>
                <a:gd name="T43" fmla="*/ 60 h 63"/>
                <a:gd name="T44" fmla="*/ 46 w 189"/>
                <a:gd name="T45" fmla="*/ 59 h 63"/>
                <a:gd name="T46" fmla="*/ 39 w 189"/>
                <a:gd name="T47" fmla="*/ 57 h 63"/>
                <a:gd name="T48" fmla="*/ 31 w 189"/>
                <a:gd name="T49" fmla="*/ 55 h 63"/>
                <a:gd name="T50" fmla="*/ 24 w 189"/>
                <a:gd name="T51" fmla="*/ 53 h 63"/>
                <a:gd name="T52" fmla="*/ 17 w 189"/>
                <a:gd name="T53" fmla="*/ 51 h 63"/>
                <a:gd name="T54" fmla="*/ 12 w 189"/>
                <a:gd name="T55" fmla="*/ 48 h 63"/>
                <a:gd name="T56" fmla="*/ 8 w 189"/>
                <a:gd name="T57" fmla="*/ 46 h 63"/>
                <a:gd name="T58" fmla="*/ 5 w 189"/>
                <a:gd name="T59" fmla="*/ 43 h 63"/>
                <a:gd name="T60" fmla="*/ 3 w 189"/>
                <a:gd name="T61" fmla="*/ 41 h 63"/>
                <a:gd name="T62" fmla="*/ 1 w 189"/>
                <a:gd name="T63" fmla="*/ 38 h 63"/>
                <a:gd name="T64" fmla="*/ 0 w 189"/>
                <a:gd name="T65" fmla="*/ 35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63"/>
                <a:gd name="T101" fmla="*/ 189 w 189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63">
                  <a:moveTo>
                    <a:pt x="0" y="35"/>
                  </a:moveTo>
                  <a:lnTo>
                    <a:pt x="0" y="0"/>
                  </a:lnTo>
                  <a:lnTo>
                    <a:pt x="188" y="0"/>
                  </a:lnTo>
                  <a:lnTo>
                    <a:pt x="188" y="36"/>
                  </a:lnTo>
                  <a:lnTo>
                    <a:pt x="187" y="39"/>
                  </a:lnTo>
                  <a:lnTo>
                    <a:pt x="185" y="42"/>
                  </a:lnTo>
                  <a:lnTo>
                    <a:pt x="182" y="45"/>
                  </a:lnTo>
                  <a:lnTo>
                    <a:pt x="178" y="47"/>
                  </a:lnTo>
                  <a:lnTo>
                    <a:pt x="172" y="50"/>
                  </a:lnTo>
                  <a:lnTo>
                    <a:pt x="167" y="52"/>
                  </a:lnTo>
                  <a:lnTo>
                    <a:pt x="161" y="54"/>
                  </a:lnTo>
                  <a:lnTo>
                    <a:pt x="154" y="56"/>
                  </a:lnTo>
                  <a:lnTo>
                    <a:pt x="148" y="57"/>
                  </a:lnTo>
                  <a:lnTo>
                    <a:pt x="138" y="59"/>
                  </a:lnTo>
                  <a:lnTo>
                    <a:pt x="130" y="60"/>
                  </a:lnTo>
                  <a:lnTo>
                    <a:pt x="122" y="61"/>
                  </a:lnTo>
                  <a:lnTo>
                    <a:pt x="113" y="62"/>
                  </a:lnTo>
                  <a:lnTo>
                    <a:pt x="102" y="62"/>
                  </a:lnTo>
                  <a:lnTo>
                    <a:pt x="89" y="62"/>
                  </a:lnTo>
                  <a:lnTo>
                    <a:pt x="77" y="62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59"/>
                  </a:lnTo>
                  <a:lnTo>
                    <a:pt x="39" y="57"/>
                  </a:lnTo>
                  <a:lnTo>
                    <a:pt x="31" y="55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12" y="48"/>
                  </a:lnTo>
                  <a:lnTo>
                    <a:pt x="8" y="46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1" y="38"/>
                  </a:lnTo>
                  <a:lnTo>
                    <a:pt x="0" y="3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52" name="AutoShape 60"/>
            <p:cNvSpPr>
              <a:spLocks noChangeArrowheads="1"/>
            </p:cNvSpPr>
            <p:nvPr/>
          </p:nvSpPr>
          <p:spPr bwMode="auto">
            <a:xfrm>
              <a:off x="1263" y="2523"/>
              <a:ext cx="430" cy="483"/>
            </a:xfrm>
            <a:prstGeom prst="roundRect">
              <a:avLst>
                <a:gd name="adj" fmla="val 2120"/>
              </a:avLst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53" name="AutoShape 61"/>
            <p:cNvSpPr>
              <a:spLocks noChangeArrowheads="1"/>
            </p:cNvSpPr>
            <p:nvPr/>
          </p:nvSpPr>
          <p:spPr bwMode="auto">
            <a:xfrm>
              <a:off x="1293" y="2561"/>
              <a:ext cx="377" cy="401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54" name="Rectangle 753"/>
            <p:cNvSpPr>
              <a:spLocks noChangeArrowheads="1"/>
            </p:cNvSpPr>
            <p:nvPr/>
          </p:nvSpPr>
          <p:spPr bwMode="auto">
            <a:xfrm>
              <a:off x="1302" y="2987"/>
              <a:ext cx="39" cy="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55" name="Rectangle 754"/>
            <p:cNvSpPr>
              <a:spLocks noChangeArrowheads="1"/>
            </p:cNvSpPr>
            <p:nvPr/>
          </p:nvSpPr>
          <p:spPr bwMode="auto">
            <a:xfrm>
              <a:off x="962" y="2613"/>
              <a:ext cx="121" cy="1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grpSp>
          <p:nvGrpSpPr>
            <p:cNvPr id="756" name="Group 755"/>
            <p:cNvGrpSpPr>
              <a:grpSpLocks/>
            </p:cNvGrpSpPr>
            <p:nvPr/>
          </p:nvGrpSpPr>
          <p:grpSpPr bwMode="auto">
            <a:xfrm>
              <a:off x="913" y="2576"/>
              <a:ext cx="176" cy="662"/>
              <a:chOff x="913" y="2576"/>
              <a:chExt cx="176" cy="662"/>
            </a:xfrm>
          </p:grpSpPr>
          <p:sp>
            <p:nvSpPr>
              <p:cNvPr id="774" name="Rectangle 773"/>
              <p:cNvSpPr>
                <a:spLocks noChangeArrowheads="1"/>
              </p:cNvSpPr>
              <p:nvPr/>
            </p:nvSpPr>
            <p:spPr bwMode="auto">
              <a:xfrm>
                <a:off x="959" y="2577"/>
                <a:ext cx="130" cy="65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75" name="Freeform 774"/>
              <p:cNvSpPr>
                <a:spLocks/>
              </p:cNvSpPr>
              <p:nvPr/>
            </p:nvSpPr>
            <p:spPr bwMode="auto">
              <a:xfrm>
                <a:off x="913" y="2576"/>
                <a:ext cx="43" cy="662"/>
              </a:xfrm>
              <a:custGeom>
                <a:avLst/>
                <a:gdLst>
                  <a:gd name="T0" fmla="*/ 42 w 43"/>
                  <a:gd name="T1" fmla="*/ 0 h 662"/>
                  <a:gd name="T2" fmla="*/ 42 w 43"/>
                  <a:gd name="T3" fmla="*/ 661 h 662"/>
                  <a:gd name="T4" fmla="*/ 0 w 43"/>
                  <a:gd name="T5" fmla="*/ 598 h 662"/>
                  <a:gd name="T6" fmla="*/ 0 w 43"/>
                  <a:gd name="T7" fmla="*/ 70 h 662"/>
                  <a:gd name="T8" fmla="*/ 42 w 43"/>
                  <a:gd name="T9" fmla="*/ 0 h 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62"/>
                  <a:gd name="T17" fmla="*/ 43 w 43"/>
                  <a:gd name="T18" fmla="*/ 662 h 6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62">
                    <a:moveTo>
                      <a:pt x="42" y="0"/>
                    </a:moveTo>
                    <a:lnTo>
                      <a:pt x="42" y="661"/>
                    </a:lnTo>
                    <a:lnTo>
                      <a:pt x="0" y="598"/>
                    </a:lnTo>
                    <a:lnTo>
                      <a:pt x="0" y="7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sp>
          <p:nvSpPr>
            <p:cNvPr id="757" name="Line 67"/>
            <p:cNvSpPr>
              <a:spLocks noChangeShapeType="1"/>
            </p:cNvSpPr>
            <p:nvPr/>
          </p:nvSpPr>
          <p:spPr bwMode="auto">
            <a:xfrm>
              <a:off x="948" y="2591"/>
              <a:ext cx="0" cy="6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grpSp>
          <p:nvGrpSpPr>
            <p:cNvPr id="758" name="Group 757"/>
            <p:cNvGrpSpPr>
              <a:grpSpLocks/>
            </p:cNvGrpSpPr>
            <p:nvPr/>
          </p:nvGrpSpPr>
          <p:grpSpPr bwMode="auto">
            <a:xfrm>
              <a:off x="973" y="3031"/>
              <a:ext cx="105" cy="165"/>
              <a:chOff x="973" y="3031"/>
              <a:chExt cx="105" cy="165"/>
            </a:xfrm>
          </p:grpSpPr>
          <p:grpSp>
            <p:nvGrpSpPr>
              <p:cNvPr id="765" name="Group 764"/>
              <p:cNvGrpSpPr>
                <a:grpSpLocks/>
              </p:cNvGrpSpPr>
              <p:nvPr/>
            </p:nvGrpSpPr>
            <p:grpSpPr bwMode="auto">
              <a:xfrm>
                <a:off x="973" y="3031"/>
                <a:ext cx="37" cy="165"/>
                <a:chOff x="973" y="3031"/>
                <a:chExt cx="37" cy="165"/>
              </a:xfrm>
            </p:grpSpPr>
            <p:sp>
              <p:nvSpPr>
                <p:cNvPr id="770" name="Rectangle 769"/>
                <p:cNvSpPr>
                  <a:spLocks noChangeArrowheads="1"/>
                </p:cNvSpPr>
                <p:nvPr/>
              </p:nvSpPr>
              <p:spPr bwMode="auto">
                <a:xfrm>
                  <a:off x="973" y="3168"/>
                  <a:ext cx="37" cy="2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71" name="Rectangle 770"/>
                <p:cNvSpPr>
                  <a:spLocks noChangeArrowheads="1"/>
                </p:cNvSpPr>
                <p:nvPr/>
              </p:nvSpPr>
              <p:spPr bwMode="auto">
                <a:xfrm>
                  <a:off x="973" y="3125"/>
                  <a:ext cx="37" cy="14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72" name="Rectangle 771"/>
                <p:cNvSpPr>
                  <a:spLocks noChangeArrowheads="1"/>
                </p:cNvSpPr>
                <p:nvPr/>
              </p:nvSpPr>
              <p:spPr bwMode="auto">
                <a:xfrm>
                  <a:off x="973" y="3074"/>
                  <a:ext cx="37" cy="2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73" name="Rectangle 772"/>
                <p:cNvSpPr>
                  <a:spLocks noChangeArrowheads="1"/>
                </p:cNvSpPr>
                <p:nvPr/>
              </p:nvSpPr>
              <p:spPr bwMode="auto">
                <a:xfrm>
                  <a:off x="973" y="3031"/>
                  <a:ext cx="37" cy="14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sp>
            <p:nvSpPr>
              <p:cNvPr id="766" name="Rectangle 765"/>
              <p:cNvSpPr>
                <a:spLocks noChangeArrowheads="1"/>
              </p:cNvSpPr>
              <p:nvPr/>
            </p:nvSpPr>
            <p:spPr bwMode="auto">
              <a:xfrm>
                <a:off x="1042" y="3168"/>
                <a:ext cx="36" cy="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67" name="Rectangle 766"/>
              <p:cNvSpPr>
                <a:spLocks noChangeArrowheads="1"/>
              </p:cNvSpPr>
              <p:nvPr/>
            </p:nvSpPr>
            <p:spPr bwMode="auto">
              <a:xfrm>
                <a:off x="1042" y="3125"/>
                <a:ext cx="36" cy="1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68" name="Rectangle 767"/>
              <p:cNvSpPr>
                <a:spLocks noChangeArrowheads="1"/>
              </p:cNvSpPr>
              <p:nvPr/>
            </p:nvSpPr>
            <p:spPr bwMode="auto">
              <a:xfrm>
                <a:off x="1042" y="3074"/>
                <a:ext cx="36" cy="2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69" name="Rectangle 768"/>
              <p:cNvSpPr>
                <a:spLocks noChangeArrowheads="1"/>
              </p:cNvSpPr>
              <p:nvPr/>
            </p:nvSpPr>
            <p:spPr bwMode="auto">
              <a:xfrm>
                <a:off x="1042" y="3031"/>
                <a:ext cx="36" cy="1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sp>
          <p:nvSpPr>
            <p:cNvPr id="759" name="Rectangle 758" descr="Narrow vertical"/>
            <p:cNvSpPr>
              <a:spLocks noChangeArrowheads="1"/>
            </p:cNvSpPr>
            <p:nvPr/>
          </p:nvSpPr>
          <p:spPr bwMode="auto">
            <a:xfrm>
              <a:off x="979" y="2732"/>
              <a:ext cx="90" cy="82"/>
            </a:xfrm>
            <a:prstGeom prst="rect">
              <a:avLst/>
            </a:prstGeom>
            <a:pattFill prst="narVert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60" name="Rectangle 759" descr="Narrow vertical"/>
            <p:cNvSpPr>
              <a:spLocks noChangeArrowheads="1"/>
            </p:cNvSpPr>
            <p:nvPr/>
          </p:nvSpPr>
          <p:spPr bwMode="auto">
            <a:xfrm>
              <a:off x="973" y="2872"/>
              <a:ext cx="100" cy="122"/>
            </a:xfrm>
            <a:prstGeom prst="rect">
              <a:avLst/>
            </a:prstGeom>
            <a:pattFill prst="narVert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grpSp>
          <p:nvGrpSpPr>
            <p:cNvPr id="761" name="Group 760"/>
            <p:cNvGrpSpPr>
              <a:grpSpLocks/>
            </p:cNvGrpSpPr>
            <p:nvPr/>
          </p:nvGrpSpPr>
          <p:grpSpPr bwMode="auto">
            <a:xfrm>
              <a:off x="979" y="2664"/>
              <a:ext cx="90" cy="46"/>
              <a:chOff x="979" y="2664"/>
              <a:chExt cx="90" cy="46"/>
            </a:xfrm>
          </p:grpSpPr>
          <p:sp>
            <p:nvSpPr>
              <p:cNvPr id="762" name="Rectangle 761"/>
              <p:cNvSpPr>
                <a:spLocks noChangeArrowheads="1"/>
              </p:cNvSpPr>
              <p:nvPr/>
            </p:nvSpPr>
            <p:spPr bwMode="auto">
              <a:xfrm>
                <a:off x="979" y="2664"/>
                <a:ext cx="90" cy="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63" name="Rectangle 762"/>
              <p:cNvSpPr>
                <a:spLocks noChangeArrowheads="1"/>
              </p:cNvSpPr>
              <p:nvPr/>
            </p:nvSpPr>
            <p:spPr bwMode="auto">
              <a:xfrm>
                <a:off x="982" y="2671"/>
                <a:ext cx="87" cy="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64" name="Rectangle 763"/>
              <p:cNvSpPr>
                <a:spLocks noChangeArrowheads="1"/>
              </p:cNvSpPr>
              <p:nvPr/>
            </p:nvSpPr>
            <p:spPr bwMode="auto">
              <a:xfrm>
                <a:off x="982" y="2692"/>
                <a:ext cx="87" cy="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</p:grpSp>
      <p:grpSp>
        <p:nvGrpSpPr>
          <p:cNvPr id="427" name="Group 426"/>
          <p:cNvGrpSpPr>
            <a:grpSpLocks/>
          </p:cNvGrpSpPr>
          <p:nvPr/>
        </p:nvGrpSpPr>
        <p:grpSpPr bwMode="auto">
          <a:xfrm>
            <a:off x="3823497" y="4759330"/>
            <a:ext cx="457201" cy="609604"/>
            <a:chOff x="2187" y="1296"/>
            <a:chExt cx="789" cy="918"/>
          </a:xfrm>
        </p:grpSpPr>
        <p:sp>
          <p:nvSpPr>
            <p:cNvPr id="555" name="Rectangle 554" descr="70%"/>
            <p:cNvSpPr>
              <a:spLocks noChangeArrowheads="1"/>
            </p:cNvSpPr>
            <p:nvPr/>
          </p:nvSpPr>
          <p:spPr bwMode="auto">
            <a:xfrm>
              <a:off x="2411" y="1728"/>
              <a:ext cx="354" cy="69"/>
            </a:xfrm>
            <a:prstGeom prst="rect">
              <a:avLst/>
            </a:prstGeom>
            <a:pattFill prst="pct70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3853" tIns="11924" rIns="23853" bIns="11924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grpSp>
          <p:nvGrpSpPr>
            <p:cNvPr id="556" name="Group 555"/>
            <p:cNvGrpSpPr>
              <a:grpSpLocks/>
            </p:cNvGrpSpPr>
            <p:nvPr/>
          </p:nvGrpSpPr>
          <p:grpSpPr bwMode="auto">
            <a:xfrm>
              <a:off x="2187" y="1968"/>
              <a:ext cx="144" cy="235"/>
              <a:chOff x="2941" y="1914"/>
              <a:chExt cx="140" cy="228"/>
            </a:xfrm>
          </p:grpSpPr>
          <p:sp>
            <p:nvSpPr>
              <p:cNvPr id="726" name="Rectangle 725"/>
              <p:cNvSpPr>
                <a:spLocks noChangeArrowheads="1"/>
              </p:cNvSpPr>
              <p:nvPr/>
            </p:nvSpPr>
            <p:spPr bwMode="auto">
              <a:xfrm>
                <a:off x="2941" y="1914"/>
                <a:ext cx="139" cy="2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727" name="Group 726"/>
              <p:cNvGrpSpPr>
                <a:grpSpLocks/>
              </p:cNvGrpSpPr>
              <p:nvPr/>
            </p:nvGrpSpPr>
            <p:grpSpPr bwMode="auto">
              <a:xfrm>
                <a:off x="2950" y="1990"/>
                <a:ext cx="123" cy="132"/>
                <a:chOff x="2950" y="1990"/>
                <a:chExt cx="123" cy="132"/>
              </a:xfrm>
            </p:grpSpPr>
            <p:sp>
              <p:nvSpPr>
                <p:cNvPr id="735" name="Rectangle 734" descr="25%"/>
                <p:cNvSpPr>
                  <a:spLocks noChangeArrowheads="1"/>
                </p:cNvSpPr>
                <p:nvPr/>
              </p:nvSpPr>
              <p:spPr bwMode="auto">
                <a:xfrm>
                  <a:off x="2950" y="1990"/>
                  <a:ext cx="123" cy="132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36" name="Line 113"/>
                <p:cNvSpPr>
                  <a:spLocks noChangeShapeType="1"/>
                </p:cNvSpPr>
                <p:nvPr/>
              </p:nvSpPr>
              <p:spPr bwMode="auto">
                <a:xfrm>
                  <a:off x="2950" y="2115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37" name="Line 114"/>
                <p:cNvSpPr>
                  <a:spLocks noChangeShapeType="1"/>
                </p:cNvSpPr>
                <p:nvPr/>
              </p:nvSpPr>
              <p:spPr bwMode="auto">
                <a:xfrm>
                  <a:off x="2950" y="2104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38" name="Line 115"/>
                <p:cNvSpPr>
                  <a:spLocks noChangeShapeType="1"/>
                </p:cNvSpPr>
                <p:nvPr/>
              </p:nvSpPr>
              <p:spPr bwMode="auto">
                <a:xfrm>
                  <a:off x="2950" y="2093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39" name="Line 116"/>
                <p:cNvSpPr>
                  <a:spLocks noChangeShapeType="1"/>
                </p:cNvSpPr>
                <p:nvPr/>
              </p:nvSpPr>
              <p:spPr bwMode="auto">
                <a:xfrm>
                  <a:off x="2950" y="2083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40" name="Line 117"/>
                <p:cNvSpPr>
                  <a:spLocks noChangeShapeType="1"/>
                </p:cNvSpPr>
                <p:nvPr/>
              </p:nvSpPr>
              <p:spPr bwMode="auto">
                <a:xfrm>
                  <a:off x="2950" y="2072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41" name="Line 118"/>
                <p:cNvSpPr>
                  <a:spLocks noChangeShapeType="1"/>
                </p:cNvSpPr>
                <p:nvPr/>
              </p:nvSpPr>
              <p:spPr bwMode="auto">
                <a:xfrm>
                  <a:off x="2950" y="2061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42" name="Line 119"/>
                <p:cNvSpPr>
                  <a:spLocks noChangeShapeType="1"/>
                </p:cNvSpPr>
                <p:nvPr/>
              </p:nvSpPr>
              <p:spPr bwMode="auto">
                <a:xfrm>
                  <a:off x="2950" y="2050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43" name="Line 120"/>
                <p:cNvSpPr>
                  <a:spLocks noChangeShapeType="1"/>
                </p:cNvSpPr>
                <p:nvPr/>
              </p:nvSpPr>
              <p:spPr bwMode="auto">
                <a:xfrm>
                  <a:off x="2950" y="2040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44" name="Line 121"/>
                <p:cNvSpPr>
                  <a:spLocks noChangeShapeType="1"/>
                </p:cNvSpPr>
                <p:nvPr/>
              </p:nvSpPr>
              <p:spPr bwMode="auto">
                <a:xfrm>
                  <a:off x="2950" y="2029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45" name="Line 122"/>
                <p:cNvSpPr>
                  <a:spLocks noChangeShapeType="1"/>
                </p:cNvSpPr>
                <p:nvPr/>
              </p:nvSpPr>
              <p:spPr bwMode="auto">
                <a:xfrm>
                  <a:off x="2950" y="2018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46" name="Line 123"/>
                <p:cNvSpPr>
                  <a:spLocks noChangeShapeType="1"/>
                </p:cNvSpPr>
                <p:nvPr/>
              </p:nvSpPr>
              <p:spPr bwMode="auto">
                <a:xfrm>
                  <a:off x="2950" y="2008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47" name="Line 124"/>
                <p:cNvSpPr>
                  <a:spLocks noChangeShapeType="1"/>
                </p:cNvSpPr>
                <p:nvPr/>
              </p:nvSpPr>
              <p:spPr bwMode="auto">
                <a:xfrm>
                  <a:off x="2950" y="1997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sp>
            <p:nvSpPr>
              <p:cNvPr id="728" name="Rectangle 727"/>
              <p:cNvSpPr>
                <a:spLocks noChangeArrowheads="1"/>
              </p:cNvSpPr>
              <p:nvPr/>
            </p:nvSpPr>
            <p:spPr bwMode="auto">
              <a:xfrm>
                <a:off x="2943" y="1918"/>
                <a:ext cx="138" cy="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29" name="Line 126"/>
              <p:cNvSpPr>
                <a:spLocks noChangeShapeType="1"/>
              </p:cNvSpPr>
              <p:nvPr/>
            </p:nvSpPr>
            <p:spPr bwMode="auto">
              <a:xfrm>
                <a:off x="2990" y="1922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30" name="Rectangle 729"/>
              <p:cNvSpPr>
                <a:spLocks noChangeArrowheads="1"/>
              </p:cNvSpPr>
              <p:nvPr/>
            </p:nvSpPr>
            <p:spPr bwMode="auto">
              <a:xfrm>
                <a:off x="3012" y="1915"/>
                <a:ext cx="66" cy="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3190" tIns="11593" rIns="23190" bIns="11593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pPr algn="l" defTabSz="174625" eaLnBrk="0" hangingPunct="0"/>
                <a:r>
                  <a:rPr lang="en-US" sz="200" b="1">
                    <a:solidFill>
                      <a:schemeClr val="bg1"/>
                    </a:solidFill>
                    <a:latin typeface="Arial" charset="0"/>
                  </a:rPr>
                  <a:t>2100</a:t>
                </a:r>
              </a:p>
            </p:txBody>
          </p:sp>
          <p:sp>
            <p:nvSpPr>
              <p:cNvPr id="731" name="Rectangle 730"/>
              <p:cNvSpPr>
                <a:spLocks noChangeArrowheads="1"/>
              </p:cNvSpPr>
              <p:nvPr/>
            </p:nvSpPr>
            <p:spPr bwMode="auto">
              <a:xfrm>
                <a:off x="3058" y="1925"/>
                <a:ext cx="11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32" name="Rectangle 731"/>
              <p:cNvSpPr>
                <a:spLocks noChangeArrowheads="1"/>
              </p:cNvSpPr>
              <p:nvPr/>
            </p:nvSpPr>
            <p:spPr bwMode="auto">
              <a:xfrm>
                <a:off x="2946" y="1925"/>
                <a:ext cx="9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33" name="Rectangle 732"/>
              <p:cNvSpPr>
                <a:spLocks noChangeArrowheads="1"/>
              </p:cNvSpPr>
              <p:nvPr/>
            </p:nvSpPr>
            <p:spPr bwMode="auto">
              <a:xfrm>
                <a:off x="2958" y="2137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34" name="Rectangle 733"/>
              <p:cNvSpPr>
                <a:spLocks noChangeArrowheads="1"/>
              </p:cNvSpPr>
              <p:nvPr/>
            </p:nvSpPr>
            <p:spPr bwMode="auto">
              <a:xfrm>
                <a:off x="3065" y="2137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grpSp>
          <p:nvGrpSpPr>
            <p:cNvPr id="557" name="Group 556"/>
            <p:cNvGrpSpPr>
              <a:grpSpLocks/>
            </p:cNvGrpSpPr>
            <p:nvPr/>
          </p:nvGrpSpPr>
          <p:grpSpPr bwMode="auto">
            <a:xfrm>
              <a:off x="2411" y="1972"/>
              <a:ext cx="144" cy="235"/>
              <a:chOff x="3159" y="1918"/>
              <a:chExt cx="140" cy="228"/>
            </a:xfrm>
          </p:grpSpPr>
          <p:sp>
            <p:nvSpPr>
              <p:cNvPr id="704" name="Rectangle 703"/>
              <p:cNvSpPr>
                <a:spLocks noChangeArrowheads="1"/>
              </p:cNvSpPr>
              <p:nvPr/>
            </p:nvSpPr>
            <p:spPr bwMode="auto">
              <a:xfrm>
                <a:off x="3159" y="1918"/>
                <a:ext cx="140" cy="2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705" name="Group 704"/>
              <p:cNvGrpSpPr>
                <a:grpSpLocks/>
              </p:cNvGrpSpPr>
              <p:nvPr/>
            </p:nvGrpSpPr>
            <p:grpSpPr bwMode="auto">
              <a:xfrm>
                <a:off x="3168" y="1993"/>
                <a:ext cx="122" cy="132"/>
                <a:chOff x="3168" y="1993"/>
                <a:chExt cx="122" cy="132"/>
              </a:xfrm>
            </p:grpSpPr>
            <p:sp>
              <p:nvSpPr>
                <p:cNvPr id="713" name="Rectangle 712" descr="25%"/>
                <p:cNvSpPr>
                  <a:spLocks noChangeArrowheads="1"/>
                </p:cNvSpPr>
                <p:nvPr/>
              </p:nvSpPr>
              <p:spPr bwMode="auto">
                <a:xfrm>
                  <a:off x="3168" y="1993"/>
                  <a:ext cx="122" cy="132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14" name="Line 136"/>
                <p:cNvSpPr>
                  <a:spLocks noChangeShapeType="1"/>
                </p:cNvSpPr>
                <p:nvPr/>
              </p:nvSpPr>
              <p:spPr bwMode="auto">
                <a:xfrm>
                  <a:off x="3168" y="2119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15" name="Line 137"/>
                <p:cNvSpPr>
                  <a:spLocks noChangeShapeType="1"/>
                </p:cNvSpPr>
                <p:nvPr/>
              </p:nvSpPr>
              <p:spPr bwMode="auto">
                <a:xfrm>
                  <a:off x="3168" y="2108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16" name="Line 138"/>
                <p:cNvSpPr>
                  <a:spLocks noChangeShapeType="1"/>
                </p:cNvSpPr>
                <p:nvPr/>
              </p:nvSpPr>
              <p:spPr bwMode="auto">
                <a:xfrm>
                  <a:off x="3168" y="2097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17" name="Line 139"/>
                <p:cNvSpPr>
                  <a:spLocks noChangeShapeType="1"/>
                </p:cNvSpPr>
                <p:nvPr/>
              </p:nvSpPr>
              <p:spPr bwMode="auto">
                <a:xfrm>
                  <a:off x="3168" y="2087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18" name="Line 140"/>
                <p:cNvSpPr>
                  <a:spLocks noChangeShapeType="1"/>
                </p:cNvSpPr>
                <p:nvPr/>
              </p:nvSpPr>
              <p:spPr bwMode="auto">
                <a:xfrm>
                  <a:off x="3168" y="2076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19" name="Line 141"/>
                <p:cNvSpPr>
                  <a:spLocks noChangeShapeType="1"/>
                </p:cNvSpPr>
                <p:nvPr/>
              </p:nvSpPr>
              <p:spPr bwMode="auto">
                <a:xfrm>
                  <a:off x="3168" y="2065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20" name="Line 142"/>
                <p:cNvSpPr>
                  <a:spLocks noChangeShapeType="1"/>
                </p:cNvSpPr>
                <p:nvPr/>
              </p:nvSpPr>
              <p:spPr bwMode="auto">
                <a:xfrm>
                  <a:off x="3168" y="2054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21" name="Line 143"/>
                <p:cNvSpPr>
                  <a:spLocks noChangeShapeType="1"/>
                </p:cNvSpPr>
                <p:nvPr/>
              </p:nvSpPr>
              <p:spPr bwMode="auto">
                <a:xfrm>
                  <a:off x="3168" y="2044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22" name="Line 144"/>
                <p:cNvSpPr>
                  <a:spLocks noChangeShapeType="1"/>
                </p:cNvSpPr>
                <p:nvPr/>
              </p:nvSpPr>
              <p:spPr bwMode="auto">
                <a:xfrm>
                  <a:off x="3168" y="203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23" name="Line 145"/>
                <p:cNvSpPr>
                  <a:spLocks noChangeShapeType="1"/>
                </p:cNvSpPr>
                <p:nvPr/>
              </p:nvSpPr>
              <p:spPr bwMode="auto">
                <a:xfrm>
                  <a:off x="3168" y="202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24" name="Line 146"/>
                <p:cNvSpPr>
                  <a:spLocks noChangeShapeType="1"/>
                </p:cNvSpPr>
                <p:nvPr/>
              </p:nvSpPr>
              <p:spPr bwMode="auto">
                <a:xfrm>
                  <a:off x="3168" y="2011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25" name="Line 147"/>
                <p:cNvSpPr>
                  <a:spLocks noChangeShapeType="1"/>
                </p:cNvSpPr>
                <p:nvPr/>
              </p:nvSpPr>
              <p:spPr bwMode="auto">
                <a:xfrm>
                  <a:off x="3168" y="2001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sp>
            <p:nvSpPr>
              <p:cNvPr id="706" name="Rectangle 705"/>
              <p:cNvSpPr>
                <a:spLocks noChangeArrowheads="1"/>
              </p:cNvSpPr>
              <p:nvPr/>
            </p:nvSpPr>
            <p:spPr bwMode="auto">
              <a:xfrm>
                <a:off x="3161" y="1922"/>
                <a:ext cx="138" cy="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07" name="Line 149"/>
              <p:cNvSpPr>
                <a:spLocks noChangeShapeType="1"/>
              </p:cNvSpPr>
              <p:nvPr/>
            </p:nvSpPr>
            <p:spPr bwMode="auto">
              <a:xfrm>
                <a:off x="3208" y="1926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08" name="Rectangle 707"/>
              <p:cNvSpPr>
                <a:spLocks noChangeArrowheads="1"/>
              </p:cNvSpPr>
              <p:nvPr/>
            </p:nvSpPr>
            <p:spPr bwMode="auto">
              <a:xfrm>
                <a:off x="3230" y="1919"/>
                <a:ext cx="66" cy="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3190" tIns="11593" rIns="23190" bIns="11593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pPr algn="l" defTabSz="174625" eaLnBrk="0" hangingPunct="0"/>
                <a:r>
                  <a:rPr lang="en-US" sz="200" b="1">
                    <a:solidFill>
                      <a:schemeClr val="bg1"/>
                    </a:solidFill>
                    <a:latin typeface="Arial" charset="0"/>
                  </a:rPr>
                  <a:t>2100</a:t>
                </a:r>
              </a:p>
            </p:txBody>
          </p:sp>
          <p:sp>
            <p:nvSpPr>
              <p:cNvPr id="709" name="Rectangle 708"/>
              <p:cNvSpPr>
                <a:spLocks noChangeArrowheads="1"/>
              </p:cNvSpPr>
              <p:nvPr/>
            </p:nvSpPr>
            <p:spPr bwMode="auto">
              <a:xfrm>
                <a:off x="3276" y="1925"/>
                <a:ext cx="11" cy="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10" name="Rectangle 709"/>
              <p:cNvSpPr>
                <a:spLocks noChangeArrowheads="1"/>
              </p:cNvSpPr>
              <p:nvPr/>
            </p:nvSpPr>
            <p:spPr bwMode="auto">
              <a:xfrm>
                <a:off x="3164" y="1925"/>
                <a:ext cx="8" cy="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11" name="Rectangle 710"/>
              <p:cNvSpPr>
                <a:spLocks noChangeArrowheads="1"/>
              </p:cNvSpPr>
              <p:nvPr/>
            </p:nvSpPr>
            <p:spPr bwMode="auto">
              <a:xfrm>
                <a:off x="3176" y="2141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712" name="Rectangle 711"/>
              <p:cNvSpPr>
                <a:spLocks noChangeArrowheads="1"/>
              </p:cNvSpPr>
              <p:nvPr/>
            </p:nvSpPr>
            <p:spPr bwMode="auto">
              <a:xfrm>
                <a:off x="3280" y="2141"/>
                <a:ext cx="6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grpSp>
          <p:nvGrpSpPr>
            <p:cNvPr id="558" name="Group 557"/>
            <p:cNvGrpSpPr>
              <a:grpSpLocks/>
            </p:cNvGrpSpPr>
            <p:nvPr/>
          </p:nvGrpSpPr>
          <p:grpSpPr bwMode="auto">
            <a:xfrm>
              <a:off x="2610" y="1972"/>
              <a:ext cx="145" cy="235"/>
              <a:chOff x="3352" y="1918"/>
              <a:chExt cx="141" cy="228"/>
            </a:xfrm>
          </p:grpSpPr>
          <p:sp>
            <p:nvSpPr>
              <p:cNvPr id="682" name="Rectangle 681"/>
              <p:cNvSpPr>
                <a:spLocks noChangeArrowheads="1"/>
              </p:cNvSpPr>
              <p:nvPr/>
            </p:nvSpPr>
            <p:spPr bwMode="auto">
              <a:xfrm>
                <a:off x="3352" y="1918"/>
                <a:ext cx="140" cy="2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683" name="Group 682"/>
              <p:cNvGrpSpPr>
                <a:grpSpLocks/>
              </p:cNvGrpSpPr>
              <p:nvPr/>
            </p:nvGrpSpPr>
            <p:grpSpPr bwMode="auto">
              <a:xfrm>
                <a:off x="3361" y="1993"/>
                <a:ext cx="122" cy="132"/>
                <a:chOff x="3361" y="1993"/>
                <a:chExt cx="122" cy="132"/>
              </a:xfrm>
            </p:grpSpPr>
            <p:sp>
              <p:nvSpPr>
                <p:cNvPr id="691" name="Rectangle 690" descr="25%"/>
                <p:cNvSpPr>
                  <a:spLocks noChangeArrowheads="1"/>
                </p:cNvSpPr>
                <p:nvPr/>
              </p:nvSpPr>
              <p:spPr bwMode="auto">
                <a:xfrm>
                  <a:off x="3361" y="1993"/>
                  <a:ext cx="122" cy="132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92" name="Line 159"/>
                <p:cNvSpPr>
                  <a:spLocks noChangeShapeType="1"/>
                </p:cNvSpPr>
                <p:nvPr/>
              </p:nvSpPr>
              <p:spPr bwMode="auto">
                <a:xfrm>
                  <a:off x="3361" y="2119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93" name="Line 160"/>
                <p:cNvSpPr>
                  <a:spLocks noChangeShapeType="1"/>
                </p:cNvSpPr>
                <p:nvPr/>
              </p:nvSpPr>
              <p:spPr bwMode="auto">
                <a:xfrm>
                  <a:off x="3361" y="2108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94" name="Line 161"/>
                <p:cNvSpPr>
                  <a:spLocks noChangeShapeType="1"/>
                </p:cNvSpPr>
                <p:nvPr/>
              </p:nvSpPr>
              <p:spPr bwMode="auto">
                <a:xfrm>
                  <a:off x="3361" y="2097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95" name="Line 162"/>
                <p:cNvSpPr>
                  <a:spLocks noChangeShapeType="1"/>
                </p:cNvSpPr>
                <p:nvPr/>
              </p:nvSpPr>
              <p:spPr bwMode="auto">
                <a:xfrm>
                  <a:off x="3361" y="2087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96" name="Line 163"/>
                <p:cNvSpPr>
                  <a:spLocks noChangeShapeType="1"/>
                </p:cNvSpPr>
                <p:nvPr/>
              </p:nvSpPr>
              <p:spPr bwMode="auto">
                <a:xfrm>
                  <a:off x="3361" y="2076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97" name="Line 164"/>
                <p:cNvSpPr>
                  <a:spLocks noChangeShapeType="1"/>
                </p:cNvSpPr>
                <p:nvPr/>
              </p:nvSpPr>
              <p:spPr bwMode="auto">
                <a:xfrm>
                  <a:off x="3361" y="2065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98" name="Line 165"/>
                <p:cNvSpPr>
                  <a:spLocks noChangeShapeType="1"/>
                </p:cNvSpPr>
                <p:nvPr/>
              </p:nvSpPr>
              <p:spPr bwMode="auto">
                <a:xfrm>
                  <a:off x="3361" y="2054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99" name="Line 166"/>
                <p:cNvSpPr>
                  <a:spLocks noChangeShapeType="1"/>
                </p:cNvSpPr>
                <p:nvPr/>
              </p:nvSpPr>
              <p:spPr bwMode="auto">
                <a:xfrm>
                  <a:off x="3361" y="2044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00" name="Line 167"/>
                <p:cNvSpPr>
                  <a:spLocks noChangeShapeType="1"/>
                </p:cNvSpPr>
                <p:nvPr/>
              </p:nvSpPr>
              <p:spPr bwMode="auto">
                <a:xfrm>
                  <a:off x="3361" y="203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01" name="Line 168"/>
                <p:cNvSpPr>
                  <a:spLocks noChangeShapeType="1"/>
                </p:cNvSpPr>
                <p:nvPr/>
              </p:nvSpPr>
              <p:spPr bwMode="auto">
                <a:xfrm>
                  <a:off x="3361" y="202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02" name="Line 169"/>
                <p:cNvSpPr>
                  <a:spLocks noChangeShapeType="1"/>
                </p:cNvSpPr>
                <p:nvPr/>
              </p:nvSpPr>
              <p:spPr bwMode="auto">
                <a:xfrm>
                  <a:off x="3361" y="2011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703" name="Line 170"/>
                <p:cNvSpPr>
                  <a:spLocks noChangeShapeType="1"/>
                </p:cNvSpPr>
                <p:nvPr/>
              </p:nvSpPr>
              <p:spPr bwMode="auto">
                <a:xfrm>
                  <a:off x="3361" y="2001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sp>
            <p:nvSpPr>
              <p:cNvPr id="684" name="Rectangle 683"/>
              <p:cNvSpPr>
                <a:spLocks noChangeArrowheads="1"/>
              </p:cNvSpPr>
              <p:nvPr/>
            </p:nvSpPr>
            <p:spPr bwMode="auto">
              <a:xfrm>
                <a:off x="3354" y="1922"/>
                <a:ext cx="139" cy="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85" name="Line 172"/>
              <p:cNvSpPr>
                <a:spLocks noChangeShapeType="1"/>
              </p:cNvSpPr>
              <p:nvPr/>
            </p:nvSpPr>
            <p:spPr bwMode="auto">
              <a:xfrm>
                <a:off x="3402" y="1926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86" name="Rectangle 685"/>
              <p:cNvSpPr>
                <a:spLocks noChangeArrowheads="1"/>
              </p:cNvSpPr>
              <p:nvPr/>
            </p:nvSpPr>
            <p:spPr bwMode="auto">
              <a:xfrm>
                <a:off x="3424" y="1919"/>
                <a:ext cx="66" cy="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3190" tIns="11593" rIns="23190" bIns="11593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pPr algn="l" defTabSz="174625" eaLnBrk="0" hangingPunct="0"/>
                <a:r>
                  <a:rPr lang="en-US" sz="200" b="1">
                    <a:solidFill>
                      <a:schemeClr val="bg1"/>
                    </a:solidFill>
                    <a:latin typeface="Arial" charset="0"/>
                  </a:rPr>
                  <a:t>2100</a:t>
                </a:r>
              </a:p>
            </p:txBody>
          </p:sp>
          <p:sp>
            <p:nvSpPr>
              <p:cNvPr id="687" name="Rectangle 686"/>
              <p:cNvSpPr>
                <a:spLocks noChangeArrowheads="1"/>
              </p:cNvSpPr>
              <p:nvPr/>
            </p:nvSpPr>
            <p:spPr bwMode="auto">
              <a:xfrm>
                <a:off x="3469" y="1925"/>
                <a:ext cx="11" cy="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88" name="Rectangle 687"/>
              <p:cNvSpPr>
                <a:spLocks noChangeArrowheads="1"/>
              </p:cNvSpPr>
              <p:nvPr/>
            </p:nvSpPr>
            <p:spPr bwMode="auto">
              <a:xfrm>
                <a:off x="3357" y="1925"/>
                <a:ext cx="9" cy="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89" name="Rectangle 688"/>
              <p:cNvSpPr>
                <a:spLocks noChangeArrowheads="1"/>
              </p:cNvSpPr>
              <p:nvPr/>
            </p:nvSpPr>
            <p:spPr bwMode="auto">
              <a:xfrm>
                <a:off x="3366" y="2141"/>
                <a:ext cx="7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90" name="Rectangle 689"/>
              <p:cNvSpPr>
                <a:spLocks noChangeArrowheads="1"/>
              </p:cNvSpPr>
              <p:nvPr/>
            </p:nvSpPr>
            <p:spPr bwMode="auto">
              <a:xfrm>
                <a:off x="3474" y="2141"/>
                <a:ext cx="6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grpSp>
          <p:nvGrpSpPr>
            <p:cNvPr id="559" name="Group 558"/>
            <p:cNvGrpSpPr>
              <a:grpSpLocks/>
            </p:cNvGrpSpPr>
            <p:nvPr/>
          </p:nvGrpSpPr>
          <p:grpSpPr bwMode="auto">
            <a:xfrm>
              <a:off x="2832" y="1980"/>
              <a:ext cx="144" cy="234"/>
              <a:chOff x="3568" y="1925"/>
              <a:chExt cx="140" cy="228"/>
            </a:xfrm>
          </p:grpSpPr>
          <p:sp>
            <p:nvSpPr>
              <p:cNvPr id="660" name="Rectangle 659"/>
              <p:cNvSpPr>
                <a:spLocks noChangeArrowheads="1"/>
              </p:cNvSpPr>
              <p:nvPr/>
            </p:nvSpPr>
            <p:spPr bwMode="auto">
              <a:xfrm>
                <a:off x="3568" y="1925"/>
                <a:ext cx="139" cy="2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661" name="Group 660"/>
              <p:cNvGrpSpPr>
                <a:grpSpLocks/>
              </p:cNvGrpSpPr>
              <p:nvPr/>
            </p:nvGrpSpPr>
            <p:grpSpPr bwMode="auto">
              <a:xfrm>
                <a:off x="3576" y="2001"/>
                <a:ext cx="122" cy="132"/>
                <a:chOff x="3576" y="2001"/>
                <a:chExt cx="122" cy="132"/>
              </a:xfrm>
            </p:grpSpPr>
            <p:sp>
              <p:nvSpPr>
                <p:cNvPr id="669" name="Rectangle 668" descr="25%"/>
                <p:cNvSpPr>
                  <a:spLocks noChangeArrowheads="1"/>
                </p:cNvSpPr>
                <p:nvPr/>
              </p:nvSpPr>
              <p:spPr bwMode="auto">
                <a:xfrm>
                  <a:off x="3576" y="2001"/>
                  <a:ext cx="122" cy="132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0" name="Line 182"/>
                <p:cNvSpPr>
                  <a:spLocks noChangeShapeType="1"/>
                </p:cNvSpPr>
                <p:nvPr/>
              </p:nvSpPr>
              <p:spPr bwMode="auto">
                <a:xfrm>
                  <a:off x="3576" y="2126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1" name="Line 183"/>
                <p:cNvSpPr>
                  <a:spLocks noChangeShapeType="1"/>
                </p:cNvSpPr>
                <p:nvPr/>
              </p:nvSpPr>
              <p:spPr bwMode="auto">
                <a:xfrm>
                  <a:off x="3576" y="2115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2" name="Line 184"/>
                <p:cNvSpPr>
                  <a:spLocks noChangeShapeType="1"/>
                </p:cNvSpPr>
                <p:nvPr/>
              </p:nvSpPr>
              <p:spPr bwMode="auto">
                <a:xfrm>
                  <a:off x="3576" y="2104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3" name="Line 185"/>
                <p:cNvSpPr>
                  <a:spLocks noChangeShapeType="1"/>
                </p:cNvSpPr>
                <p:nvPr/>
              </p:nvSpPr>
              <p:spPr bwMode="auto">
                <a:xfrm>
                  <a:off x="3576" y="2094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4" name="Line 186"/>
                <p:cNvSpPr>
                  <a:spLocks noChangeShapeType="1"/>
                </p:cNvSpPr>
                <p:nvPr/>
              </p:nvSpPr>
              <p:spPr bwMode="auto">
                <a:xfrm>
                  <a:off x="3576" y="2083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5" name="Line 187"/>
                <p:cNvSpPr>
                  <a:spLocks noChangeShapeType="1"/>
                </p:cNvSpPr>
                <p:nvPr/>
              </p:nvSpPr>
              <p:spPr bwMode="auto">
                <a:xfrm>
                  <a:off x="3576" y="207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6" name="Line 188"/>
                <p:cNvSpPr>
                  <a:spLocks noChangeShapeType="1"/>
                </p:cNvSpPr>
                <p:nvPr/>
              </p:nvSpPr>
              <p:spPr bwMode="auto">
                <a:xfrm>
                  <a:off x="3576" y="206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7" name="Line 189"/>
                <p:cNvSpPr>
                  <a:spLocks noChangeShapeType="1"/>
                </p:cNvSpPr>
                <p:nvPr/>
              </p:nvSpPr>
              <p:spPr bwMode="auto">
                <a:xfrm>
                  <a:off x="3576" y="2050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8" name="Line 190"/>
                <p:cNvSpPr>
                  <a:spLocks noChangeShapeType="1"/>
                </p:cNvSpPr>
                <p:nvPr/>
              </p:nvSpPr>
              <p:spPr bwMode="auto">
                <a:xfrm>
                  <a:off x="3576" y="2040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79" name="Line 191"/>
                <p:cNvSpPr>
                  <a:spLocks noChangeShapeType="1"/>
                </p:cNvSpPr>
                <p:nvPr/>
              </p:nvSpPr>
              <p:spPr bwMode="auto">
                <a:xfrm>
                  <a:off x="3576" y="2029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80" name="Line 192"/>
                <p:cNvSpPr>
                  <a:spLocks noChangeShapeType="1"/>
                </p:cNvSpPr>
                <p:nvPr/>
              </p:nvSpPr>
              <p:spPr bwMode="auto">
                <a:xfrm>
                  <a:off x="3576" y="2019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81" name="Line 193"/>
                <p:cNvSpPr>
                  <a:spLocks noChangeShapeType="1"/>
                </p:cNvSpPr>
                <p:nvPr/>
              </p:nvSpPr>
              <p:spPr bwMode="auto">
                <a:xfrm>
                  <a:off x="3576" y="2008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sp>
            <p:nvSpPr>
              <p:cNvPr id="662" name="Rectangle 661"/>
              <p:cNvSpPr>
                <a:spLocks noChangeArrowheads="1"/>
              </p:cNvSpPr>
              <p:nvPr/>
            </p:nvSpPr>
            <p:spPr bwMode="auto">
              <a:xfrm>
                <a:off x="3570" y="1929"/>
                <a:ext cx="138" cy="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63" name="Line 195"/>
              <p:cNvSpPr>
                <a:spLocks noChangeShapeType="1"/>
              </p:cNvSpPr>
              <p:nvPr/>
            </p:nvSpPr>
            <p:spPr bwMode="auto">
              <a:xfrm>
                <a:off x="3616" y="1933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64" name="Rectangle 663"/>
              <p:cNvSpPr>
                <a:spLocks noChangeArrowheads="1"/>
              </p:cNvSpPr>
              <p:nvPr/>
            </p:nvSpPr>
            <p:spPr bwMode="auto">
              <a:xfrm>
                <a:off x="3639" y="1926"/>
                <a:ext cx="66" cy="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3190" tIns="11593" rIns="23190" bIns="11593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pPr algn="l" defTabSz="174625" eaLnBrk="0" hangingPunct="0"/>
                <a:r>
                  <a:rPr lang="en-US" sz="200" b="1">
                    <a:solidFill>
                      <a:schemeClr val="bg1"/>
                    </a:solidFill>
                    <a:latin typeface="Arial" charset="0"/>
                  </a:rPr>
                  <a:t>2100</a:t>
                </a:r>
              </a:p>
            </p:txBody>
          </p:sp>
          <p:sp>
            <p:nvSpPr>
              <p:cNvPr id="665" name="Rectangle 664"/>
              <p:cNvSpPr>
                <a:spLocks noChangeArrowheads="1"/>
              </p:cNvSpPr>
              <p:nvPr/>
            </p:nvSpPr>
            <p:spPr bwMode="auto">
              <a:xfrm>
                <a:off x="3684" y="1936"/>
                <a:ext cx="12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66" name="Rectangle 665"/>
              <p:cNvSpPr>
                <a:spLocks noChangeArrowheads="1"/>
              </p:cNvSpPr>
              <p:nvPr/>
            </p:nvSpPr>
            <p:spPr bwMode="auto">
              <a:xfrm>
                <a:off x="3572" y="1936"/>
                <a:ext cx="10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67" name="Rectangle 666"/>
              <p:cNvSpPr>
                <a:spLocks noChangeArrowheads="1"/>
              </p:cNvSpPr>
              <p:nvPr/>
            </p:nvSpPr>
            <p:spPr bwMode="auto">
              <a:xfrm>
                <a:off x="3585" y="2148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68" name="Rectangle 667"/>
              <p:cNvSpPr>
                <a:spLocks noChangeArrowheads="1"/>
              </p:cNvSpPr>
              <p:nvPr/>
            </p:nvSpPr>
            <p:spPr bwMode="auto">
              <a:xfrm>
                <a:off x="3692" y="2148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sp>
          <p:nvSpPr>
            <p:cNvPr id="560" name="Line 201"/>
            <p:cNvSpPr>
              <a:spLocks noChangeShapeType="1"/>
            </p:cNvSpPr>
            <p:nvPr/>
          </p:nvSpPr>
          <p:spPr bwMode="auto">
            <a:xfrm flipH="1">
              <a:off x="2219" y="1776"/>
              <a:ext cx="210" cy="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23853" tIns="11924" rIns="23853" bIns="11924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561" name="Line 202"/>
            <p:cNvSpPr>
              <a:spLocks noChangeShapeType="1"/>
            </p:cNvSpPr>
            <p:nvPr/>
          </p:nvSpPr>
          <p:spPr bwMode="auto">
            <a:xfrm flipH="1">
              <a:off x="2459" y="1791"/>
              <a:ext cx="49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23853" tIns="11924" rIns="23853" bIns="11924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562" name="Line 203"/>
            <p:cNvSpPr>
              <a:spLocks noChangeShapeType="1"/>
            </p:cNvSpPr>
            <p:nvPr/>
          </p:nvSpPr>
          <p:spPr bwMode="auto">
            <a:xfrm>
              <a:off x="2630" y="1791"/>
              <a:ext cx="69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23853" tIns="11924" rIns="23853" bIns="11924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563" name="Line 204"/>
            <p:cNvSpPr>
              <a:spLocks noChangeShapeType="1"/>
            </p:cNvSpPr>
            <p:nvPr/>
          </p:nvSpPr>
          <p:spPr bwMode="auto">
            <a:xfrm>
              <a:off x="2699" y="1776"/>
              <a:ext cx="192" cy="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23853" tIns="11924" rIns="23853" bIns="11924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grpSp>
          <p:nvGrpSpPr>
            <p:cNvPr id="564" name="Group 563"/>
            <p:cNvGrpSpPr>
              <a:grpSpLocks/>
            </p:cNvGrpSpPr>
            <p:nvPr/>
          </p:nvGrpSpPr>
          <p:grpSpPr bwMode="auto">
            <a:xfrm>
              <a:off x="2187" y="1307"/>
              <a:ext cx="144" cy="235"/>
              <a:chOff x="2941" y="1227"/>
              <a:chExt cx="140" cy="228"/>
            </a:xfrm>
          </p:grpSpPr>
          <p:sp>
            <p:nvSpPr>
              <p:cNvPr id="638" name="Rectangle 637"/>
              <p:cNvSpPr>
                <a:spLocks noChangeArrowheads="1"/>
              </p:cNvSpPr>
              <p:nvPr/>
            </p:nvSpPr>
            <p:spPr bwMode="auto">
              <a:xfrm>
                <a:off x="2941" y="1227"/>
                <a:ext cx="139" cy="2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639" name="Group 638"/>
              <p:cNvGrpSpPr>
                <a:grpSpLocks/>
              </p:cNvGrpSpPr>
              <p:nvPr/>
            </p:nvGrpSpPr>
            <p:grpSpPr bwMode="auto">
              <a:xfrm>
                <a:off x="2950" y="1303"/>
                <a:ext cx="123" cy="131"/>
                <a:chOff x="2950" y="1303"/>
                <a:chExt cx="123" cy="131"/>
              </a:xfrm>
            </p:grpSpPr>
            <p:sp>
              <p:nvSpPr>
                <p:cNvPr id="647" name="Rectangle 646" descr="25%"/>
                <p:cNvSpPr>
                  <a:spLocks noChangeArrowheads="1"/>
                </p:cNvSpPr>
                <p:nvPr/>
              </p:nvSpPr>
              <p:spPr bwMode="auto">
                <a:xfrm>
                  <a:off x="2950" y="1303"/>
                  <a:ext cx="123" cy="131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48" name="Line 209"/>
                <p:cNvSpPr>
                  <a:spLocks noChangeShapeType="1"/>
                </p:cNvSpPr>
                <p:nvPr/>
              </p:nvSpPr>
              <p:spPr bwMode="auto">
                <a:xfrm>
                  <a:off x="2950" y="1428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49" name="Line 210"/>
                <p:cNvSpPr>
                  <a:spLocks noChangeShapeType="1"/>
                </p:cNvSpPr>
                <p:nvPr/>
              </p:nvSpPr>
              <p:spPr bwMode="auto">
                <a:xfrm>
                  <a:off x="2950" y="1417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0" name="Line 211"/>
                <p:cNvSpPr>
                  <a:spLocks noChangeShapeType="1"/>
                </p:cNvSpPr>
                <p:nvPr/>
              </p:nvSpPr>
              <p:spPr bwMode="auto">
                <a:xfrm>
                  <a:off x="2950" y="1406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1" name="Line 212"/>
                <p:cNvSpPr>
                  <a:spLocks noChangeShapeType="1"/>
                </p:cNvSpPr>
                <p:nvPr/>
              </p:nvSpPr>
              <p:spPr bwMode="auto">
                <a:xfrm>
                  <a:off x="2950" y="1396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2" name="Line 213"/>
                <p:cNvSpPr>
                  <a:spLocks noChangeShapeType="1"/>
                </p:cNvSpPr>
                <p:nvPr/>
              </p:nvSpPr>
              <p:spPr bwMode="auto">
                <a:xfrm>
                  <a:off x="2950" y="1385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3" name="Line 214"/>
                <p:cNvSpPr>
                  <a:spLocks noChangeShapeType="1"/>
                </p:cNvSpPr>
                <p:nvPr/>
              </p:nvSpPr>
              <p:spPr bwMode="auto">
                <a:xfrm>
                  <a:off x="2950" y="1374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4" name="Line 215"/>
                <p:cNvSpPr>
                  <a:spLocks noChangeShapeType="1"/>
                </p:cNvSpPr>
                <p:nvPr/>
              </p:nvSpPr>
              <p:spPr bwMode="auto">
                <a:xfrm>
                  <a:off x="2950" y="1363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5" name="Line 216"/>
                <p:cNvSpPr>
                  <a:spLocks noChangeShapeType="1"/>
                </p:cNvSpPr>
                <p:nvPr/>
              </p:nvSpPr>
              <p:spPr bwMode="auto">
                <a:xfrm>
                  <a:off x="2950" y="1353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6" name="Line 217"/>
                <p:cNvSpPr>
                  <a:spLocks noChangeShapeType="1"/>
                </p:cNvSpPr>
                <p:nvPr/>
              </p:nvSpPr>
              <p:spPr bwMode="auto">
                <a:xfrm>
                  <a:off x="2950" y="1341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7" name="Line 218"/>
                <p:cNvSpPr>
                  <a:spLocks noChangeShapeType="1"/>
                </p:cNvSpPr>
                <p:nvPr/>
              </p:nvSpPr>
              <p:spPr bwMode="auto">
                <a:xfrm>
                  <a:off x="2950" y="1331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8" name="Line 219"/>
                <p:cNvSpPr>
                  <a:spLocks noChangeShapeType="1"/>
                </p:cNvSpPr>
                <p:nvPr/>
              </p:nvSpPr>
              <p:spPr bwMode="auto">
                <a:xfrm>
                  <a:off x="2950" y="1320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59" name="Line 220"/>
                <p:cNvSpPr>
                  <a:spLocks noChangeShapeType="1"/>
                </p:cNvSpPr>
                <p:nvPr/>
              </p:nvSpPr>
              <p:spPr bwMode="auto">
                <a:xfrm>
                  <a:off x="2950" y="1310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sp>
            <p:nvSpPr>
              <p:cNvPr id="640" name="Rectangle 639"/>
              <p:cNvSpPr>
                <a:spLocks noChangeArrowheads="1"/>
              </p:cNvSpPr>
              <p:nvPr/>
            </p:nvSpPr>
            <p:spPr bwMode="auto">
              <a:xfrm>
                <a:off x="2943" y="1231"/>
                <a:ext cx="138" cy="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41" name="Line 222"/>
              <p:cNvSpPr>
                <a:spLocks noChangeShapeType="1"/>
              </p:cNvSpPr>
              <p:nvPr/>
            </p:nvSpPr>
            <p:spPr bwMode="auto">
              <a:xfrm>
                <a:off x="2990" y="1235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42" name="Rectangle 641"/>
              <p:cNvSpPr>
                <a:spLocks noChangeArrowheads="1"/>
              </p:cNvSpPr>
              <p:nvPr/>
            </p:nvSpPr>
            <p:spPr bwMode="auto">
              <a:xfrm>
                <a:off x="3012" y="1228"/>
                <a:ext cx="66" cy="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3190" tIns="11593" rIns="23190" bIns="11593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pPr algn="l" defTabSz="174625" eaLnBrk="0" hangingPunct="0"/>
                <a:r>
                  <a:rPr lang="en-US" sz="200" b="1">
                    <a:solidFill>
                      <a:schemeClr val="bg1"/>
                    </a:solidFill>
                    <a:latin typeface="Arial" charset="0"/>
                  </a:rPr>
                  <a:t>2100</a:t>
                </a:r>
              </a:p>
            </p:txBody>
          </p:sp>
          <p:sp>
            <p:nvSpPr>
              <p:cNvPr id="643" name="Rectangle 642"/>
              <p:cNvSpPr>
                <a:spLocks noChangeArrowheads="1"/>
              </p:cNvSpPr>
              <p:nvPr/>
            </p:nvSpPr>
            <p:spPr bwMode="auto">
              <a:xfrm>
                <a:off x="3058" y="1234"/>
                <a:ext cx="11" cy="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44" name="Rectangle 643"/>
              <p:cNvSpPr>
                <a:spLocks noChangeArrowheads="1"/>
              </p:cNvSpPr>
              <p:nvPr/>
            </p:nvSpPr>
            <p:spPr bwMode="auto">
              <a:xfrm>
                <a:off x="2946" y="1234"/>
                <a:ext cx="9" cy="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45" name="Rectangle 644"/>
              <p:cNvSpPr>
                <a:spLocks noChangeArrowheads="1"/>
              </p:cNvSpPr>
              <p:nvPr/>
            </p:nvSpPr>
            <p:spPr bwMode="auto">
              <a:xfrm>
                <a:off x="2958" y="1450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46" name="Rectangle 645"/>
              <p:cNvSpPr>
                <a:spLocks noChangeArrowheads="1"/>
              </p:cNvSpPr>
              <p:nvPr/>
            </p:nvSpPr>
            <p:spPr bwMode="auto">
              <a:xfrm>
                <a:off x="3065" y="1450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grpSp>
          <p:nvGrpSpPr>
            <p:cNvPr id="565" name="Group 564"/>
            <p:cNvGrpSpPr>
              <a:grpSpLocks/>
            </p:cNvGrpSpPr>
            <p:nvPr/>
          </p:nvGrpSpPr>
          <p:grpSpPr bwMode="auto">
            <a:xfrm>
              <a:off x="2411" y="1303"/>
              <a:ext cx="144" cy="235"/>
              <a:chOff x="3159" y="1223"/>
              <a:chExt cx="140" cy="228"/>
            </a:xfrm>
          </p:grpSpPr>
          <p:sp>
            <p:nvSpPr>
              <p:cNvPr id="616" name="Rectangle 615"/>
              <p:cNvSpPr>
                <a:spLocks noChangeArrowheads="1"/>
              </p:cNvSpPr>
              <p:nvPr/>
            </p:nvSpPr>
            <p:spPr bwMode="auto">
              <a:xfrm>
                <a:off x="3159" y="1223"/>
                <a:ext cx="140" cy="2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617" name="Group 616"/>
              <p:cNvGrpSpPr>
                <a:grpSpLocks/>
              </p:cNvGrpSpPr>
              <p:nvPr/>
            </p:nvGrpSpPr>
            <p:grpSpPr bwMode="auto">
              <a:xfrm>
                <a:off x="3168" y="1299"/>
                <a:ext cx="122" cy="132"/>
                <a:chOff x="3168" y="1299"/>
                <a:chExt cx="122" cy="132"/>
              </a:xfrm>
            </p:grpSpPr>
            <p:sp>
              <p:nvSpPr>
                <p:cNvPr id="625" name="Rectangle 624" descr="25%"/>
                <p:cNvSpPr>
                  <a:spLocks noChangeArrowheads="1"/>
                </p:cNvSpPr>
                <p:nvPr/>
              </p:nvSpPr>
              <p:spPr bwMode="auto">
                <a:xfrm>
                  <a:off x="3168" y="1299"/>
                  <a:ext cx="122" cy="132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26" name="Line 232"/>
                <p:cNvSpPr>
                  <a:spLocks noChangeShapeType="1"/>
                </p:cNvSpPr>
                <p:nvPr/>
              </p:nvSpPr>
              <p:spPr bwMode="auto">
                <a:xfrm>
                  <a:off x="3168" y="1424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27" name="Line 233"/>
                <p:cNvSpPr>
                  <a:spLocks noChangeShapeType="1"/>
                </p:cNvSpPr>
                <p:nvPr/>
              </p:nvSpPr>
              <p:spPr bwMode="auto">
                <a:xfrm>
                  <a:off x="3168" y="1413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28" name="Line 234"/>
                <p:cNvSpPr>
                  <a:spLocks noChangeShapeType="1"/>
                </p:cNvSpPr>
                <p:nvPr/>
              </p:nvSpPr>
              <p:spPr bwMode="auto">
                <a:xfrm>
                  <a:off x="3168" y="140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29" name="Line 235"/>
                <p:cNvSpPr>
                  <a:spLocks noChangeShapeType="1"/>
                </p:cNvSpPr>
                <p:nvPr/>
              </p:nvSpPr>
              <p:spPr bwMode="auto">
                <a:xfrm>
                  <a:off x="3168" y="139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30" name="Line 236"/>
                <p:cNvSpPr>
                  <a:spLocks noChangeShapeType="1"/>
                </p:cNvSpPr>
                <p:nvPr/>
              </p:nvSpPr>
              <p:spPr bwMode="auto">
                <a:xfrm>
                  <a:off x="3168" y="1380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31" name="Line 237"/>
                <p:cNvSpPr>
                  <a:spLocks noChangeShapeType="1"/>
                </p:cNvSpPr>
                <p:nvPr/>
              </p:nvSpPr>
              <p:spPr bwMode="auto">
                <a:xfrm>
                  <a:off x="3168" y="1370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32" name="Line 238"/>
                <p:cNvSpPr>
                  <a:spLocks noChangeShapeType="1"/>
                </p:cNvSpPr>
                <p:nvPr/>
              </p:nvSpPr>
              <p:spPr bwMode="auto">
                <a:xfrm>
                  <a:off x="3168" y="1359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33" name="Line 239"/>
                <p:cNvSpPr>
                  <a:spLocks noChangeShapeType="1"/>
                </p:cNvSpPr>
                <p:nvPr/>
              </p:nvSpPr>
              <p:spPr bwMode="auto">
                <a:xfrm>
                  <a:off x="3168" y="1349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34" name="Line 240"/>
                <p:cNvSpPr>
                  <a:spLocks noChangeShapeType="1"/>
                </p:cNvSpPr>
                <p:nvPr/>
              </p:nvSpPr>
              <p:spPr bwMode="auto">
                <a:xfrm>
                  <a:off x="3168" y="1338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35" name="Line 241"/>
                <p:cNvSpPr>
                  <a:spLocks noChangeShapeType="1"/>
                </p:cNvSpPr>
                <p:nvPr/>
              </p:nvSpPr>
              <p:spPr bwMode="auto">
                <a:xfrm>
                  <a:off x="3168" y="1327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36" name="Line 242"/>
                <p:cNvSpPr>
                  <a:spLocks noChangeShapeType="1"/>
                </p:cNvSpPr>
                <p:nvPr/>
              </p:nvSpPr>
              <p:spPr bwMode="auto">
                <a:xfrm>
                  <a:off x="3168" y="1317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37" name="Line 243"/>
                <p:cNvSpPr>
                  <a:spLocks noChangeShapeType="1"/>
                </p:cNvSpPr>
                <p:nvPr/>
              </p:nvSpPr>
              <p:spPr bwMode="auto">
                <a:xfrm>
                  <a:off x="3168" y="1306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sp>
            <p:nvSpPr>
              <p:cNvPr id="618" name="Rectangle 617"/>
              <p:cNvSpPr>
                <a:spLocks noChangeArrowheads="1"/>
              </p:cNvSpPr>
              <p:nvPr/>
            </p:nvSpPr>
            <p:spPr bwMode="auto">
              <a:xfrm>
                <a:off x="3161" y="1227"/>
                <a:ext cx="138" cy="4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19" name="Line 245"/>
              <p:cNvSpPr>
                <a:spLocks noChangeShapeType="1"/>
              </p:cNvSpPr>
              <p:nvPr/>
            </p:nvSpPr>
            <p:spPr bwMode="auto">
              <a:xfrm>
                <a:off x="3208" y="1231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20" name="Rectangle 619"/>
              <p:cNvSpPr>
                <a:spLocks noChangeArrowheads="1"/>
              </p:cNvSpPr>
              <p:nvPr/>
            </p:nvSpPr>
            <p:spPr bwMode="auto">
              <a:xfrm>
                <a:off x="3230" y="1224"/>
                <a:ext cx="66" cy="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3190" tIns="11593" rIns="23190" bIns="11593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pPr algn="l" defTabSz="174625" eaLnBrk="0" hangingPunct="0"/>
                <a:r>
                  <a:rPr lang="en-US" sz="200" b="1">
                    <a:solidFill>
                      <a:schemeClr val="bg1"/>
                    </a:solidFill>
                    <a:latin typeface="Arial" charset="0"/>
                  </a:rPr>
                  <a:t>2100</a:t>
                </a:r>
              </a:p>
            </p:txBody>
          </p:sp>
          <p:sp>
            <p:nvSpPr>
              <p:cNvPr id="621" name="Rectangle 620"/>
              <p:cNvSpPr>
                <a:spLocks noChangeArrowheads="1"/>
              </p:cNvSpPr>
              <p:nvPr/>
            </p:nvSpPr>
            <p:spPr bwMode="auto">
              <a:xfrm>
                <a:off x="3276" y="1234"/>
                <a:ext cx="11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22" name="Rectangle 621"/>
              <p:cNvSpPr>
                <a:spLocks noChangeArrowheads="1"/>
              </p:cNvSpPr>
              <p:nvPr/>
            </p:nvSpPr>
            <p:spPr bwMode="auto">
              <a:xfrm>
                <a:off x="3164" y="1234"/>
                <a:ext cx="8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23" name="Rectangle 622"/>
              <p:cNvSpPr>
                <a:spLocks noChangeArrowheads="1"/>
              </p:cNvSpPr>
              <p:nvPr/>
            </p:nvSpPr>
            <p:spPr bwMode="auto">
              <a:xfrm>
                <a:off x="3176" y="1446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24" name="Rectangle 623"/>
              <p:cNvSpPr>
                <a:spLocks noChangeArrowheads="1"/>
              </p:cNvSpPr>
              <p:nvPr/>
            </p:nvSpPr>
            <p:spPr bwMode="auto">
              <a:xfrm>
                <a:off x="3280" y="1446"/>
                <a:ext cx="6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grpSp>
          <p:nvGrpSpPr>
            <p:cNvPr id="566" name="Group 565"/>
            <p:cNvGrpSpPr>
              <a:grpSpLocks/>
            </p:cNvGrpSpPr>
            <p:nvPr/>
          </p:nvGrpSpPr>
          <p:grpSpPr bwMode="auto">
            <a:xfrm>
              <a:off x="2610" y="1303"/>
              <a:ext cx="145" cy="235"/>
              <a:chOff x="3352" y="1223"/>
              <a:chExt cx="141" cy="228"/>
            </a:xfrm>
          </p:grpSpPr>
          <p:sp>
            <p:nvSpPr>
              <p:cNvPr id="594" name="Rectangle 593"/>
              <p:cNvSpPr>
                <a:spLocks noChangeArrowheads="1"/>
              </p:cNvSpPr>
              <p:nvPr/>
            </p:nvSpPr>
            <p:spPr bwMode="auto">
              <a:xfrm>
                <a:off x="3352" y="1223"/>
                <a:ext cx="140" cy="2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595" name="Group 594"/>
              <p:cNvGrpSpPr>
                <a:grpSpLocks/>
              </p:cNvGrpSpPr>
              <p:nvPr/>
            </p:nvGrpSpPr>
            <p:grpSpPr bwMode="auto">
              <a:xfrm>
                <a:off x="3361" y="1299"/>
                <a:ext cx="122" cy="132"/>
                <a:chOff x="3361" y="1299"/>
                <a:chExt cx="122" cy="132"/>
              </a:xfrm>
            </p:grpSpPr>
            <p:sp>
              <p:nvSpPr>
                <p:cNvPr id="603" name="Rectangle 602" descr="25%"/>
                <p:cNvSpPr>
                  <a:spLocks noChangeArrowheads="1"/>
                </p:cNvSpPr>
                <p:nvPr/>
              </p:nvSpPr>
              <p:spPr bwMode="auto">
                <a:xfrm>
                  <a:off x="3361" y="1299"/>
                  <a:ext cx="122" cy="132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04" name="Line 255"/>
                <p:cNvSpPr>
                  <a:spLocks noChangeShapeType="1"/>
                </p:cNvSpPr>
                <p:nvPr/>
              </p:nvSpPr>
              <p:spPr bwMode="auto">
                <a:xfrm>
                  <a:off x="3361" y="1424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05" name="Line 256"/>
                <p:cNvSpPr>
                  <a:spLocks noChangeShapeType="1"/>
                </p:cNvSpPr>
                <p:nvPr/>
              </p:nvSpPr>
              <p:spPr bwMode="auto">
                <a:xfrm>
                  <a:off x="3361" y="1413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06" name="Line 257"/>
                <p:cNvSpPr>
                  <a:spLocks noChangeShapeType="1"/>
                </p:cNvSpPr>
                <p:nvPr/>
              </p:nvSpPr>
              <p:spPr bwMode="auto">
                <a:xfrm>
                  <a:off x="3361" y="140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07" name="Line 258"/>
                <p:cNvSpPr>
                  <a:spLocks noChangeShapeType="1"/>
                </p:cNvSpPr>
                <p:nvPr/>
              </p:nvSpPr>
              <p:spPr bwMode="auto">
                <a:xfrm>
                  <a:off x="3361" y="1392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08" name="Line 259"/>
                <p:cNvSpPr>
                  <a:spLocks noChangeShapeType="1"/>
                </p:cNvSpPr>
                <p:nvPr/>
              </p:nvSpPr>
              <p:spPr bwMode="auto">
                <a:xfrm>
                  <a:off x="3361" y="1380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09" name="Line 260"/>
                <p:cNvSpPr>
                  <a:spLocks noChangeShapeType="1"/>
                </p:cNvSpPr>
                <p:nvPr/>
              </p:nvSpPr>
              <p:spPr bwMode="auto">
                <a:xfrm>
                  <a:off x="3361" y="1370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10" name="Line 261"/>
                <p:cNvSpPr>
                  <a:spLocks noChangeShapeType="1"/>
                </p:cNvSpPr>
                <p:nvPr/>
              </p:nvSpPr>
              <p:spPr bwMode="auto">
                <a:xfrm>
                  <a:off x="3361" y="1359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11" name="Line 262"/>
                <p:cNvSpPr>
                  <a:spLocks noChangeShapeType="1"/>
                </p:cNvSpPr>
                <p:nvPr/>
              </p:nvSpPr>
              <p:spPr bwMode="auto">
                <a:xfrm>
                  <a:off x="3361" y="1349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12" name="Line 263"/>
                <p:cNvSpPr>
                  <a:spLocks noChangeShapeType="1"/>
                </p:cNvSpPr>
                <p:nvPr/>
              </p:nvSpPr>
              <p:spPr bwMode="auto">
                <a:xfrm>
                  <a:off x="3361" y="1338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13" name="Line 264"/>
                <p:cNvSpPr>
                  <a:spLocks noChangeShapeType="1"/>
                </p:cNvSpPr>
                <p:nvPr/>
              </p:nvSpPr>
              <p:spPr bwMode="auto">
                <a:xfrm>
                  <a:off x="3361" y="1327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14" name="Line 265"/>
                <p:cNvSpPr>
                  <a:spLocks noChangeShapeType="1"/>
                </p:cNvSpPr>
                <p:nvPr/>
              </p:nvSpPr>
              <p:spPr bwMode="auto">
                <a:xfrm>
                  <a:off x="3361" y="1317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615" name="Line 266"/>
                <p:cNvSpPr>
                  <a:spLocks noChangeShapeType="1"/>
                </p:cNvSpPr>
                <p:nvPr/>
              </p:nvSpPr>
              <p:spPr bwMode="auto">
                <a:xfrm>
                  <a:off x="3361" y="1306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sp>
            <p:nvSpPr>
              <p:cNvPr id="596" name="Rectangle 595"/>
              <p:cNvSpPr>
                <a:spLocks noChangeArrowheads="1"/>
              </p:cNvSpPr>
              <p:nvPr/>
            </p:nvSpPr>
            <p:spPr bwMode="auto">
              <a:xfrm>
                <a:off x="3354" y="1227"/>
                <a:ext cx="139" cy="4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597" name="Line 268"/>
              <p:cNvSpPr>
                <a:spLocks noChangeShapeType="1"/>
              </p:cNvSpPr>
              <p:nvPr/>
            </p:nvSpPr>
            <p:spPr bwMode="auto">
              <a:xfrm>
                <a:off x="3402" y="1231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598" name="Rectangle 597"/>
              <p:cNvSpPr>
                <a:spLocks noChangeArrowheads="1"/>
              </p:cNvSpPr>
              <p:nvPr/>
            </p:nvSpPr>
            <p:spPr bwMode="auto">
              <a:xfrm>
                <a:off x="3424" y="1224"/>
                <a:ext cx="66" cy="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3190" tIns="11593" rIns="23190" bIns="11593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pPr algn="l" defTabSz="174625" eaLnBrk="0" hangingPunct="0"/>
                <a:r>
                  <a:rPr lang="en-US" sz="200" b="1">
                    <a:solidFill>
                      <a:schemeClr val="bg1"/>
                    </a:solidFill>
                    <a:latin typeface="Arial" charset="0"/>
                  </a:rPr>
                  <a:t>2100</a:t>
                </a:r>
              </a:p>
            </p:txBody>
          </p:sp>
          <p:sp>
            <p:nvSpPr>
              <p:cNvPr id="599" name="Rectangle 598"/>
              <p:cNvSpPr>
                <a:spLocks noChangeArrowheads="1"/>
              </p:cNvSpPr>
              <p:nvPr/>
            </p:nvSpPr>
            <p:spPr bwMode="auto">
              <a:xfrm>
                <a:off x="3469" y="1234"/>
                <a:ext cx="11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00" name="Rectangle 599"/>
              <p:cNvSpPr>
                <a:spLocks noChangeArrowheads="1"/>
              </p:cNvSpPr>
              <p:nvPr/>
            </p:nvSpPr>
            <p:spPr bwMode="auto">
              <a:xfrm>
                <a:off x="3357" y="1234"/>
                <a:ext cx="9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01" name="Rectangle 600"/>
              <p:cNvSpPr>
                <a:spLocks noChangeArrowheads="1"/>
              </p:cNvSpPr>
              <p:nvPr/>
            </p:nvSpPr>
            <p:spPr bwMode="auto">
              <a:xfrm>
                <a:off x="3366" y="1446"/>
                <a:ext cx="7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602" name="Rectangle 601"/>
              <p:cNvSpPr>
                <a:spLocks noChangeArrowheads="1"/>
              </p:cNvSpPr>
              <p:nvPr/>
            </p:nvSpPr>
            <p:spPr bwMode="auto">
              <a:xfrm>
                <a:off x="3474" y="1446"/>
                <a:ext cx="6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grpSp>
          <p:nvGrpSpPr>
            <p:cNvPr id="567" name="Group 566"/>
            <p:cNvGrpSpPr>
              <a:grpSpLocks/>
            </p:cNvGrpSpPr>
            <p:nvPr/>
          </p:nvGrpSpPr>
          <p:grpSpPr bwMode="auto">
            <a:xfrm>
              <a:off x="2832" y="1296"/>
              <a:ext cx="144" cy="234"/>
              <a:chOff x="3568" y="1216"/>
              <a:chExt cx="140" cy="228"/>
            </a:xfrm>
          </p:grpSpPr>
          <p:sp>
            <p:nvSpPr>
              <p:cNvPr id="572" name="Rectangle 571"/>
              <p:cNvSpPr>
                <a:spLocks noChangeArrowheads="1"/>
              </p:cNvSpPr>
              <p:nvPr/>
            </p:nvSpPr>
            <p:spPr bwMode="auto">
              <a:xfrm>
                <a:off x="3568" y="1216"/>
                <a:ext cx="139" cy="2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573" name="Group 572"/>
              <p:cNvGrpSpPr>
                <a:grpSpLocks/>
              </p:cNvGrpSpPr>
              <p:nvPr/>
            </p:nvGrpSpPr>
            <p:grpSpPr bwMode="auto">
              <a:xfrm>
                <a:off x="3576" y="1292"/>
                <a:ext cx="122" cy="132"/>
                <a:chOff x="3576" y="1292"/>
                <a:chExt cx="122" cy="132"/>
              </a:xfrm>
            </p:grpSpPr>
            <p:sp>
              <p:nvSpPr>
                <p:cNvPr id="581" name="Rectangle 580" descr="25%"/>
                <p:cNvSpPr>
                  <a:spLocks noChangeArrowheads="1"/>
                </p:cNvSpPr>
                <p:nvPr/>
              </p:nvSpPr>
              <p:spPr bwMode="auto">
                <a:xfrm>
                  <a:off x="3576" y="1292"/>
                  <a:ext cx="122" cy="132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82" name="Line 278"/>
                <p:cNvSpPr>
                  <a:spLocks noChangeShapeType="1"/>
                </p:cNvSpPr>
                <p:nvPr/>
              </p:nvSpPr>
              <p:spPr bwMode="auto">
                <a:xfrm>
                  <a:off x="3576" y="1417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83" name="Line 279"/>
                <p:cNvSpPr>
                  <a:spLocks noChangeShapeType="1"/>
                </p:cNvSpPr>
                <p:nvPr/>
              </p:nvSpPr>
              <p:spPr bwMode="auto">
                <a:xfrm>
                  <a:off x="3576" y="1406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84" name="Line 280"/>
                <p:cNvSpPr>
                  <a:spLocks noChangeShapeType="1"/>
                </p:cNvSpPr>
                <p:nvPr/>
              </p:nvSpPr>
              <p:spPr bwMode="auto">
                <a:xfrm>
                  <a:off x="3576" y="1395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85" name="Line 281"/>
                <p:cNvSpPr>
                  <a:spLocks noChangeShapeType="1"/>
                </p:cNvSpPr>
                <p:nvPr/>
              </p:nvSpPr>
              <p:spPr bwMode="auto">
                <a:xfrm>
                  <a:off x="3576" y="1385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86" name="Line 282"/>
                <p:cNvSpPr>
                  <a:spLocks noChangeShapeType="1"/>
                </p:cNvSpPr>
                <p:nvPr/>
              </p:nvSpPr>
              <p:spPr bwMode="auto">
                <a:xfrm>
                  <a:off x="3576" y="1374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87" name="Line 283"/>
                <p:cNvSpPr>
                  <a:spLocks noChangeShapeType="1"/>
                </p:cNvSpPr>
                <p:nvPr/>
              </p:nvSpPr>
              <p:spPr bwMode="auto">
                <a:xfrm>
                  <a:off x="3576" y="1363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88" name="Line 284"/>
                <p:cNvSpPr>
                  <a:spLocks noChangeShapeType="1"/>
                </p:cNvSpPr>
                <p:nvPr/>
              </p:nvSpPr>
              <p:spPr bwMode="auto">
                <a:xfrm>
                  <a:off x="3576" y="1353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89" name="Line 285"/>
                <p:cNvSpPr>
                  <a:spLocks noChangeShapeType="1"/>
                </p:cNvSpPr>
                <p:nvPr/>
              </p:nvSpPr>
              <p:spPr bwMode="auto">
                <a:xfrm>
                  <a:off x="3576" y="1341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90" name="Line 286"/>
                <p:cNvSpPr>
                  <a:spLocks noChangeShapeType="1"/>
                </p:cNvSpPr>
                <p:nvPr/>
              </p:nvSpPr>
              <p:spPr bwMode="auto">
                <a:xfrm>
                  <a:off x="3576" y="1331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91" name="Line 287"/>
                <p:cNvSpPr>
                  <a:spLocks noChangeShapeType="1"/>
                </p:cNvSpPr>
                <p:nvPr/>
              </p:nvSpPr>
              <p:spPr bwMode="auto">
                <a:xfrm>
                  <a:off x="3576" y="1320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92" name="Line 288"/>
                <p:cNvSpPr>
                  <a:spLocks noChangeShapeType="1"/>
                </p:cNvSpPr>
                <p:nvPr/>
              </p:nvSpPr>
              <p:spPr bwMode="auto">
                <a:xfrm>
                  <a:off x="3576" y="1310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93" name="Line 289"/>
                <p:cNvSpPr>
                  <a:spLocks noChangeShapeType="1"/>
                </p:cNvSpPr>
                <p:nvPr/>
              </p:nvSpPr>
              <p:spPr bwMode="auto">
                <a:xfrm>
                  <a:off x="3576" y="1299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23853" tIns="11924" rIns="23853" bIns="11924">
                  <a:spAutoFit/>
                </a:bodyPr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sp>
            <p:nvSpPr>
              <p:cNvPr id="574" name="Rectangle 573"/>
              <p:cNvSpPr>
                <a:spLocks noChangeArrowheads="1"/>
              </p:cNvSpPr>
              <p:nvPr/>
            </p:nvSpPr>
            <p:spPr bwMode="auto">
              <a:xfrm>
                <a:off x="3570" y="1220"/>
                <a:ext cx="138" cy="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575" name="Line 291"/>
              <p:cNvSpPr>
                <a:spLocks noChangeShapeType="1"/>
              </p:cNvSpPr>
              <p:nvPr/>
            </p:nvSpPr>
            <p:spPr bwMode="auto">
              <a:xfrm>
                <a:off x="3616" y="1224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576" name="Rectangle 575"/>
              <p:cNvSpPr>
                <a:spLocks noChangeArrowheads="1"/>
              </p:cNvSpPr>
              <p:nvPr/>
            </p:nvSpPr>
            <p:spPr bwMode="auto">
              <a:xfrm>
                <a:off x="3639" y="1217"/>
                <a:ext cx="66" cy="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3190" tIns="11593" rIns="23190" bIns="11593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pPr algn="l" defTabSz="174625" eaLnBrk="0" hangingPunct="0"/>
                <a:r>
                  <a:rPr lang="en-US" sz="200" b="1">
                    <a:solidFill>
                      <a:schemeClr val="bg1"/>
                    </a:solidFill>
                    <a:latin typeface="Arial" charset="0"/>
                  </a:rPr>
                  <a:t>2100</a:t>
                </a:r>
              </a:p>
            </p:txBody>
          </p:sp>
          <p:sp>
            <p:nvSpPr>
              <p:cNvPr id="577" name="Rectangle 576"/>
              <p:cNvSpPr>
                <a:spLocks noChangeArrowheads="1"/>
              </p:cNvSpPr>
              <p:nvPr/>
            </p:nvSpPr>
            <p:spPr bwMode="auto">
              <a:xfrm>
                <a:off x="3684" y="1227"/>
                <a:ext cx="12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578" name="Rectangle 577"/>
              <p:cNvSpPr>
                <a:spLocks noChangeArrowheads="1"/>
              </p:cNvSpPr>
              <p:nvPr/>
            </p:nvSpPr>
            <p:spPr bwMode="auto">
              <a:xfrm>
                <a:off x="3572" y="1227"/>
                <a:ext cx="10" cy="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579" name="Rectangle 578"/>
              <p:cNvSpPr>
                <a:spLocks noChangeArrowheads="1"/>
              </p:cNvSpPr>
              <p:nvPr/>
            </p:nvSpPr>
            <p:spPr bwMode="auto">
              <a:xfrm>
                <a:off x="3585" y="1439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580" name="Rectangle 579"/>
              <p:cNvSpPr>
                <a:spLocks noChangeArrowheads="1"/>
              </p:cNvSpPr>
              <p:nvPr/>
            </p:nvSpPr>
            <p:spPr bwMode="auto">
              <a:xfrm>
                <a:off x="3692" y="1439"/>
                <a:ext cx="1" cy="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3853" tIns="11924" rIns="23853" bIns="11924">
                <a:spAutoFit/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sp>
          <p:nvSpPr>
            <p:cNvPr id="568" name="Line 297"/>
            <p:cNvSpPr>
              <a:spLocks noChangeShapeType="1"/>
            </p:cNvSpPr>
            <p:nvPr/>
          </p:nvSpPr>
          <p:spPr bwMode="auto">
            <a:xfrm flipH="1" flipV="1">
              <a:off x="2219" y="1536"/>
              <a:ext cx="202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23853" tIns="11924" rIns="23853" bIns="11924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569" name="Line 298"/>
            <p:cNvSpPr>
              <a:spLocks noChangeShapeType="1"/>
            </p:cNvSpPr>
            <p:nvPr/>
          </p:nvSpPr>
          <p:spPr bwMode="auto">
            <a:xfrm flipH="1" flipV="1">
              <a:off x="2459" y="1536"/>
              <a:ext cx="49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23853" tIns="11924" rIns="23853" bIns="11924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570" name="Line 299"/>
            <p:cNvSpPr>
              <a:spLocks noChangeShapeType="1"/>
            </p:cNvSpPr>
            <p:nvPr/>
          </p:nvSpPr>
          <p:spPr bwMode="auto">
            <a:xfrm flipV="1">
              <a:off x="2630" y="1536"/>
              <a:ext cx="21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23853" tIns="11924" rIns="23853" bIns="11924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571" name="Line 300"/>
            <p:cNvSpPr>
              <a:spLocks noChangeShapeType="1"/>
            </p:cNvSpPr>
            <p:nvPr/>
          </p:nvSpPr>
          <p:spPr bwMode="auto">
            <a:xfrm flipV="1">
              <a:off x="2747" y="1536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23853" tIns="11924" rIns="23853" bIns="11924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itchFamily="34" charset="0"/>
                  <a:ea typeface="SimSun" pitchFamily="2" charset="-122"/>
                  <a:cs typeface="+mn-cs"/>
                </a:defRPr>
              </a:lvl9pPr>
            </a:lstStyle>
            <a:p>
              <a:endParaRPr lang="en-AU"/>
            </a:p>
          </p:txBody>
        </p:sp>
      </p:grpSp>
      <p:grpSp>
        <p:nvGrpSpPr>
          <p:cNvPr id="428" name="Group 427"/>
          <p:cNvGrpSpPr>
            <a:grpSpLocks/>
          </p:cNvGrpSpPr>
          <p:nvPr/>
        </p:nvGrpSpPr>
        <p:grpSpPr bwMode="auto">
          <a:xfrm>
            <a:off x="4509294" y="4758255"/>
            <a:ext cx="479425" cy="682030"/>
            <a:chOff x="3600" y="574"/>
            <a:chExt cx="1104" cy="1277"/>
          </a:xfrm>
        </p:grpSpPr>
        <p:pic>
          <p:nvPicPr>
            <p:cNvPr id="434" name="Picture 43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6" y="890"/>
              <a:ext cx="812" cy="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435" name="Group 434"/>
            <p:cNvGrpSpPr>
              <a:grpSpLocks/>
            </p:cNvGrpSpPr>
            <p:nvPr/>
          </p:nvGrpSpPr>
          <p:grpSpPr bwMode="auto">
            <a:xfrm>
              <a:off x="4078" y="574"/>
              <a:ext cx="202" cy="289"/>
              <a:chOff x="4466" y="666"/>
              <a:chExt cx="213" cy="282"/>
            </a:xfrm>
          </p:grpSpPr>
          <p:sp>
            <p:nvSpPr>
              <p:cNvPr id="536" name="Rectangle 535"/>
              <p:cNvSpPr>
                <a:spLocks noChangeArrowheads="1"/>
              </p:cNvSpPr>
              <p:nvPr/>
            </p:nvSpPr>
            <p:spPr bwMode="auto">
              <a:xfrm>
                <a:off x="4529" y="789"/>
                <a:ext cx="93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537" name="Group 536"/>
              <p:cNvGrpSpPr>
                <a:grpSpLocks/>
              </p:cNvGrpSpPr>
              <p:nvPr/>
            </p:nvGrpSpPr>
            <p:grpSpPr bwMode="auto">
              <a:xfrm>
                <a:off x="4466" y="831"/>
                <a:ext cx="213" cy="117"/>
                <a:chOff x="4466" y="831"/>
                <a:chExt cx="213" cy="117"/>
              </a:xfrm>
            </p:grpSpPr>
            <p:sp>
              <p:nvSpPr>
                <p:cNvPr id="547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4479" y="832"/>
                  <a:ext cx="41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48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545" y="832"/>
                  <a:ext cx="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49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602" y="831"/>
                  <a:ext cx="0" cy="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50" name="Rectangle 549"/>
                <p:cNvSpPr>
                  <a:spLocks noChangeArrowheads="1"/>
                </p:cNvSpPr>
                <p:nvPr/>
              </p:nvSpPr>
              <p:spPr bwMode="auto">
                <a:xfrm>
                  <a:off x="4466" y="904"/>
                  <a:ext cx="18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51" name="Rectangle 550"/>
                <p:cNvSpPr>
                  <a:spLocks noChangeArrowheads="1"/>
                </p:cNvSpPr>
                <p:nvPr/>
              </p:nvSpPr>
              <p:spPr bwMode="auto">
                <a:xfrm>
                  <a:off x="4534" y="900"/>
                  <a:ext cx="21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52" name="Rectangle 551"/>
                <p:cNvSpPr>
                  <a:spLocks noChangeArrowheads="1"/>
                </p:cNvSpPr>
                <p:nvPr/>
              </p:nvSpPr>
              <p:spPr bwMode="auto">
                <a:xfrm>
                  <a:off x="4590" y="899"/>
                  <a:ext cx="19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53" name="Rectangle 552"/>
                <p:cNvSpPr>
                  <a:spLocks noChangeArrowheads="1"/>
                </p:cNvSpPr>
                <p:nvPr/>
              </p:nvSpPr>
              <p:spPr bwMode="auto">
                <a:xfrm>
                  <a:off x="4662" y="904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54" name="Line 313"/>
                <p:cNvSpPr>
                  <a:spLocks noChangeShapeType="1"/>
                </p:cNvSpPr>
                <p:nvPr/>
              </p:nvSpPr>
              <p:spPr bwMode="auto">
                <a:xfrm flipH="1" flipV="1">
                  <a:off x="4618" y="832"/>
                  <a:ext cx="6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grpSp>
            <p:nvGrpSpPr>
              <p:cNvPr id="538" name="Group 537"/>
              <p:cNvGrpSpPr>
                <a:grpSpLocks/>
              </p:cNvGrpSpPr>
              <p:nvPr/>
            </p:nvGrpSpPr>
            <p:grpSpPr bwMode="auto">
              <a:xfrm>
                <a:off x="4466" y="666"/>
                <a:ext cx="213" cy="109"/>
                <a:chOff x="4466" y="666"/>
                <a:chExt cx="213" cy="109"/>
              </a:xfrm>
            </p:grpSpPr>
            <p:sp>
              <p:nvSpPr>
                <p:cNvPr id="539" name="Line 315"/>
                <p:cNvSpPr>
                  <a:spLocks noChangeShapeType="1"/>
                </p:cNvSpPr>
                <p:nvPr/>
              </p:nvSpPr>
              <p:spPr bwMode="auto">
                <a:xfrm>
                  <a:off x="4479" y="718"/>
                  <a:ext cx="41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40" name="Line 316"/>
                <p:cNvSpPr>
                  <a:spLocks noChangeShapeType="1"/>
                </p:cNvSpPr>
                <p:nvPr/>
              </p:nvSpPr>
              <p:spPr bwMode="auto">
                <a:xfrm>
                  <a:off x="4545" y="72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41" name="Line 317"/>
                <p:cNvSpPr>
                  <a:spLocks noChangeShapeType="1"/>
                </p:cNvSpPr>
                <p:nvPr/>
              </p:nvSpPr>
              <p:spPr bwMode="auto">
                <a:xfrm>
                  <a:off x="4602" y="721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42" name="Rectangle 541"/>
                <p:cNvSpPr>
                  <a:spLocks noChangeArrowheads="1"/>
                </p:cNvSpPr>
                <p:nvPr/>
              </p:nvSpPr>
              <p:spPr bwMode="auto">
                <a:xfrm>
                  <a:off x="4466" y="670"/>
                  <a:ext cx="18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43" name="Rectangle 542"/>
                <p:cNvSpPr>
                  <a:spLocks noChangeArrowheads="1"/>
                </p:cNvSpPr>
                <p:nvPr/>
              </p:nvSpPr>
              <p:spPr bwMode="auto">
                <a:xfrm>
                  <a:off x="4534" y="666"/>
                  <a:ext cx="21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44" name="Rectangle 543"/>
                <p:cNvSpPr>
                  <a:spLocks noChangeArrowheads="1"/>
                </p:cNvSpPr>
                <p:nvPr/>
              </p:nvSpPr>
              <p:spPr bwMode="auto">
                <a:xfrm>
                  <a:off x="4590" y="668"/>
                  <a:ext cx="19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45" name="Rectangle 544"/>
                <p:cNvSpPr>
                  <a:spLocks noChangeArrowheads="1"/>
                </p:cNvSpPr>
                <p:nvPr/>
              </p:nvSpPr>
              <p:spPr bwMode="auto">
                <a:xfrm>
                  <a:off x="4662" y="670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46" name="Line 322"/>
                <p:cNvSpPr>
                  <a:spLocks noChangeShapeType="1"/>
                </p:cNvSpPr>
                <p:nvPr/>
              </p:nvSpPr>
              <p:spPr bwMode="auto">
                <a:xfrm flipH="1">
                  <a:off x="4618" y="718"/>
                  <a:ext cx="60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</p:grpSp>
        <p:grpSp>
          <p:nvGrpSpPr>
            <p:cNvPr id="436" name="Group 435"/>
            <p:cNvGrpSpPr>
              <a:grpSpLocks/>
            </p:cNvGrpSpPr>
            <p:nvPr/>
          </p:nvGrpSpPr>
          <p:grpSpPr bwMode="auto">
            <a:xfrm>
              <a:off x="4502" y="754"/>
              <a:ext cx="202" cy="288"/>
              <a:chOff x="4913" y="839"/>
              <a:chExt cx="213" cy="281"/>
            </a:xfrm>
          </p:grpSpPr>
          <p:sp>
            <p:nvSpPr>
              <p:cNvPr id="517" name="Rectangle 516"/>
              <p:cNvSpPr>
                <a:spLocks noChangeArrowheads="1"/>
              </p:cNvSpPr>
              <p:nvPr/>
            </p:nvSpPr>
            <p:spPr bwMode="auto">
              <a:xfrm>
                <a:off x="4976" y="962"/>
                <a:ext cx="93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518" name="Group 517"/>
              <p:cNvGrpSpPr>
                <a:grpSpLocks/>
              </p:cNvGrpSpPr>
              <p:nvPr/>
            </p:nvGrpSpPr>
            <p:grpSpPr bwMode="auto">
              <a:xfrm>
                <a:off x="4913" y="1004"/>
                <a:ext cx="213" cy="116"/>
                <a:chOff x="4913" y="1004"/>
                <a:chExt cx="213" cy="116"/>
              </a:xfrm>
            </p:grpSpPr>
            <p:sp>
              <p:nvSpPr>
                <p:cNvPr id="528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4926" y="1004"/>
                  <a:ext cx="41" cy="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29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4992" y="1005"/>
                  <a:ext cx="0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30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5047" y="1004"/>
                  <a:ext cx="0" cy="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31" name="Rectangle 530"/>
                <p:cNvSpPr>
                  <a:spLocks noChangeArrowheads="1"/>
                </p:cNvSpPr>
                <p:nvPr/>
              </p:nvSpPr>
              <p:spPr bwMode="auto">
                <a:xfrm>
                  <a:off x="4913" y="1077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32" name="Rectangle 531"/>
                <p:cNvSpPr>
                  <a:spLocks noChangeArrowheads="1"/>
                </p:cNvSpPr>
                <p:nvPr/>
              </p:nvSpPr>
              <p:spPr bwMode="auto">
                <a:xfrm>
                  <a:off x="4981" y="1073"/>
                  <a:ext cx="20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33" name="Rectangle 532"/>
                <p:cNvSpPr>
                  <a:spLocks noChangeArrowheads="1"/>
                </p:cNvSpPr>
                <p:nvPr/>
              </p:nvSpPr>
              <p:spPr bwMode="auto">
                <a:xfrm>
                  <a:off x="5037" y="1071"/>
                  <a:ext cx="18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34" name="Rectangle 533"/>
                <p:cNvSpPr>
                  <a:spLocks noChangeArrowheads="1"/>
                </p:cNvSpPr>
                <p:nvPr/>
              </p:nvSpPr>
              <p:spPr bwMode="auto">
                <a:xfrm>
                  <a:off x="5109" y="1077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35" name="Line 333"/>
                <p:cNvSpPr>
                  <a:spLocks noChangeShapeType="1"/>
                </p:cNvSpPr>
                <p:nvPr/>
              </p:nvSpPr>
              <p:spPr bwMode="auto">
                <a:xfrm flipH="1" flipV="1">
                  <a:off x="5065" y="1004"/>
                  <a:ext cx="60" cy="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grpSp>
            <p:nvGrpSpPr>
              <p:cNvPr id="519" name="Group 518"/>
              <p:cNvGrpSpPr>
                <a:grpSpLocks/>
              </p:cNvGrpSpPr>
              <p:nvPr/>
            </p:nvGrpSpPr>
            <p:grpSpPr bwMode="auto">
              <a:xfrm>
                <a:off x="4913" y="839"/>
                <a:ext cx="213" cy="109"/>
                <a:chOff x="4913" y="839"/>
                <a:chExt cx="213" cy="109"/>
              </a:xfrm>
            </p:grpSpPr>
            <p:sp>
              <p:nvSpPr>
                <p:cNvPr id="520" name="Line 335"/>
                <p:cNvSpPr>
                  <a:spLocks noChangeShapeType="1"/>
                </p:cNvSpPr>
                <p:nvPr/>
              </p:nvSpPr>
              <p:spPr bwMode="auto">
                <a:xfrm>
                  <a:off x="4926" y="891"/>
                  <a:ext cx="41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21" name="Line 336"/>
                <p:cNvSpPr>
                  <a:spLocks noChangeShapeType="1"/>
                </p:cNvSpPr>
                <p:nvPr/>
              </p:nvSpPr>
              <p:spPr bwMode="auto">
                <a:xfrm>
                  <a:off x="4992" y="896"/>
                  <a:ext cx="0" cy="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22" name="Line 337"/>
                <p:cNvSpPr>
                  <a:spLocks noChangeShapeType="1"/>
                </p:cNvSpPr>
                <p:nvPr/>
              </p:nvSpPr>
              <p:spPr bwMode="auto">
                <a:xfrm>
                  <a:off x="5047" y="894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23" name="Rectangle 522"/>
                <p:cNvSpPr>
                  <a:spLocks noChangeArrowheads="1"/>
                </p:cNvSpPr>
                <p:nvPr/>
              </p:nvSpPr>
              <p:spPr bwMode="auto">
                <a:xfrm>
                  <a:off x="4913" y="842"/>
                  <a:ext cx="17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24" name="Rectangle 523"/>
                <p:cNvSpPr>
                  <a:spLocks noChangeArrowheads="1"/>
                </p:cNvSpPr>
                <p:nvPr/>
              </p:nvSpPr>
              <p:spPr bwMode="auto">
                <a:xfrm>
                  <a:off x="4981" y="839"/>
                  <a:ext cx="20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25" name="Rectangle 524"/>
                <p:cNvSpPr>
                  <a:spLocks noChangeArrowheads="1"/>
                </p:cNvSpPr>
                <p:nvPr/>
              </p:nvSpPr>
              <p:spPr bwMode="auto">
                <a:xfrm>
                  <a:off x="5037" y="841"/>
                  <a:ext cx="18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26" name="Rectangle 525"/>
                <p:cNvSpPr>
                  <a:spLocks noChangeArrowheads="1"/>
                </p:cNvSpPr>
                <p:nvPr/>
              </p:nvSpPr>
              <p:spPr bwMode="auto">
                <a:xfrm>
                  <a:off x="5109" y="842"/>
                  <a:ext cx="17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27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5065" y="891"/>
                  <a:ext cx="60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</p:grpSp>
        <p:grpSp>
          <p:nvGrpSpPr>
            <p:cNvPr id="437" name="Group 436"/>
            <p:cNvGrpSpPr>
              <a:grpSpLocks/>
            </p:cNvGrpSpPr>
            <p:nvPr/>
          </p:nvGrpSpPr>
          <p:grpSpPr bwMode="auto">
            <a:xfrm>
              <a:off x="4502" y="1377"/>
              <a:ext cx="202" cy="289"/>
              <a:chOff x="4913" y="1461"/>
              <a:chExt cx="213" cy="282"/>
            </a:xfrm>
          </p:grpSpPr>
          <p:sp>
            <p:nvSpPr>
              <p:cNvPr id="498" name="Rectangle 497"/>
              <p:cNvSpPr>
                <a:spLocks noChangeArrowheads="1"/>
              </p:cNvSpPr>
              <p:nvPr/>
            </p:nvSpPr>
            <p:spPr bwMode="auto">
              <a:xfrm>
                <a:off x="4976" y="1584"/>
                <a:ext cx="93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499" name="Group 498"/>
              <p:cNvGrpSpPr>
                <a:grpSpLocks/>
              </p:cNvGrpSpPr>
              <p:nvPr/>
            </p:nvGrpSpPr>
            <p:grpSpPr bwMode="auto">
              <a:xfrm>
                <a:off x="4913" y="1626"/>
                <a:ext cx="213" cy="117"/>
                <a:chOff x="4913" y="1626"/>
                <a:chExt cx="213" cy="117"/>
              </a:xfrm>
            </p:grpSpPr>
            <p:sp>
              <p:nvSpPr>
                <p:cNvPr id="509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926" y="1627"/>
                  <a:ext cx="41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10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992" y="1627"/>
                  <a:ext cx="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11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5047" y="1626"/>
                  <a:ext cx="0" cy="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12" name="Rectangle 511"/>
                <p:cNvSpPr>
                  <a:spLocks noChangeArrowheads="1"/>
                </p:cNvSpPr>
                <p:nvPr/>
              </p:nvSpPr>
              <p:spPr bwMode="auto">
                <a:xfrm>
                  <a:off x="4913" y="1699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13" name="Rectangle 512"/>
                <p:cNvSpPr>
                  <a:spLocks noChangeArrowheads="1"/>
                </p:cNvSpPr>
                <p:nvPr/>
              </p:nvSpPr>
              <p:spPr bwMode="auto">
                <a:xfrm>
                  <a:off x="4981" y="1695"/>
                  <a:ext cx="20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14" name="Rectangle 513"/>
                <p:cNvSpPr>
                  <a:spLocks noChangeArrowheads="1"/>
                </p:cNvSpPr>
                <p:nvPr/>
              </p:nvSpPr>
              <p:spPr bwMode="auto">
                <a:xfrm>
                  <a:off x="5037" y="1694"/>
                  <a:ext cx="18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15" name="Rectangle 514"/>
                <p:cNvSpPr>
                  <a:spLocks noChangeArrowheads="1"/>
                </p:cNvSpPr>
                <p:nvPr/>
              </p:nvSpPr>
              <p:spPr bwMode="auto">
                <a:xfrm>
                  <a:off x="5109" y="1699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16" name="Line 353"/>
                <p:cNvSpPr>
                  <a:spLocks noChangeShapeType="1"/>
                </p:cNvSpPr>
                <p:nvPr/>
              </p:nvSpPr>
              <p:spPr bwMode="auto">
                <a:xfrm flipH="1" flipV="1">
                  <a:off x="5065" y="1627"/>
                  <a:ext cx="6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grpSp>
            <p:nvGrpSpPr>
              <p:cNvPr id="500" name="Group 499"/>
              <p:cNvGrpSpPr>
                <a:grpSpLocks/>
              </p:cNvGrpSpPr>
              <p:nvPr/>
            </p:nvGrpSpPr>
            <p:grpSpPr bwMode="auto">
              <a:xfrm>
                <a:off x="4913" y="1461"/>
                <a:ext cx="213" cy="109"/>
                <a:chOff x="4913" y="1461"/>
                <a:chExt cx="213" cy="109"/>
              </a:xfrm>
            </p:grpSpPr>
            <p:sp>
              <p:nvSpPr>
                <p:cNvPr id="501" name="Line 355"/>
                <p:cNvSpPr>
                  <a:spLocks noChangeShapeType="1"/>
                </p:cNvSpPr>
                <p:nvPr/>
              </p:nvSpPr>
              <p:spPr bwMode="auto">
                <a:xfrm>
                  <a:off x="4926" y="1513"/>
                  <a:ext cx="41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02" name="Line 356"/>
                <p:cNvSpPr>
                  <a:spLocks noChangeShapeType="1"/>
                </p:cNvSpPr>
                <p:nvPr/>
              </p:nvSpPr>
              <p:spPr bwMode="auto">
                <a:xfrm>
                  <a:off x="4992" y="1519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03" name="Line 357"/>
                <p:cNvSpPr>
                  <a:spLocks noChangeShapeType="1"/>
                </p:cNvSpPr>
                <p:nvPr/>
              </p:nvSpPr>
              <p:spPr bwMode="auto">
                <a:xfrm>
                  <a:off x="5047" y="1517"/>
                  <a:ext cx="0" cy="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04" name="Rectangle 503"/>
                <p:cNvSpPr>
                  <a:spLocks noChangeArrowheads="1"/>
                </p:cNvSpPr>
                <p:nvPr/>
              </p:nvSpPr>
              <p:spPr bwMode="auto">
                <a:xfrm>
                  <a:off x="4913" y="1465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05" name="Rectangle 504"/>
                <p:cNvSpPr>
                  <a:spLocks noChangeArrowheads="1"/>
                </p:cNvSpPr>
                <p:nvPr/>
              </p:nvSpPr>
              <p:spPr bwMode="auto">
                <a:xfrm>
                  <a:off x="4981" y="1461"/>
                  <a:ext cx="20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06" name="Rectangle 505"/>
                <p:cNvSpPr>
                  <a:spLocks noChangeArrowheads="1"/>
                </p:cNvSpPr>
                <p:nvPr/>
              </p:nvSpPr>
              <p:spPr bwMode="auto">
                <a:xfrm>
                  <a:off x="5037" y="1463"/>
                  <a:ext cx="18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07" name="Rectangle 506"/>
                <p:cNvSpPr>
                  <a:spLocks noChangeArrowheads="1"/>
                </p:cNvSpPr>
                <p:nvPr/>
              </p:nvSpPr>
              <p:spPr bwMode="auto">
                <a:xfrm>
                  <a:off x="5109" y="1465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508" name="Line 362"/>
                <p:cNvSpPr>
                  <a:spLocks noChangeShapeType="1"/>
                </p:cNvSpPr>
                <p:nvPr/>
              </p:nvSpPr>
              <p:spPr bwMode="auto">
                <a:xfrm flipH="1">
                  <a:off x="5065" y="1513"/>
                  <a:ext cx="60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</p:grpSp>
        <p:grpSp>
          <p:nvGrpSpPr>
            <p:cNvPr id="438" name="Group 437"/>
            <p:cNvGrpSpPr>
              <a:grpSpLocks/>
            </p:cNvGrpSpPr>
            <p:nvPr/>
          </p:nvGrpSpPr>
          <p:grpSpPr bwMode="auto">
            <a:xfrm>
              <a:off x="4085" y="1562"/>
              <a:ext cx="201" cy="289"/>
              <a:chOff x="4473" y="1640"/>
              <a:chExt cx="212" cy="282"/>
            </a:xfrm>
          </p:grpSpPr>
          <p:sp>
            <p:nvSpPr>
              <p:cNvPr id="479" name="Rectangle 478"/>
              <p:cNvSpPr>
                <a:spLocks noChangeArrowheads="1"/>
              </p:cNvSpPr>
              <p:nvPr/>
            </p:nvSpPr>
            <p:spPr bwMode="auto">
              <a:xfrm>
                <a:off x="4534" y="1764"/>
                <a:ext cx="95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480" name="Group 479"/>
              <p:cNvGrpSpPr>
                <a:grpSpLocks/>
              </p:cNvGrpSpPr>
              <p:nvPr/>
            </p:nvGrpSpPr>
            <p:grpSpPr bwMode="auto">
              <a:xfrm>
                <a:off x="4473" y="1805"/>
                <a:ext cx="212" cy="117"/>
                <a:chOff x="4473" y="1805"/>
                <a:chExt cx="212" cy="117"/>
              </a:xfrm>
            </p:grpSpPr>
            <p:sp>
              <p:nvSpPr>
                <p:cNvPr id="49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4485" y="1806"/>
                  <a:ext cx="41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91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4552" y="1807"/>
                  <a:ext cx="0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9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4607" y="1805"/>
                  <a:ext cx="0" cy="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93" name="Rectangle 492"/>
                <p:cNvSpPr>
                  <a:spLocks noChangeArrowheads="1"/>
                </p:cNvSpPr>
                <p:nvPr/>
              </p:nvSpPr>
              <p:spPr bwMode="auto">
                <a:xfrm>
                  <a:off x="4473" y="1878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94" name="Rectangle 493"/>
                <p:cNvSpPr>
                  <a:spLocks noChangeArrowheads="1"/>
                </p:cNvSpPr>
                <p:nvPr/>
              </p:nvSpPr>
              <p:spPr bwMode="auto">
                <a:xfrm>
                  <a:off x="4541" y="1875"/>
                  <a:ext cx="20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95" name="Rectangle 494"/>
                <p:cNvSpPr>
                  <a:spLocks noChangeArrowheads="1"/>
                </p:cNvSpPr>
                <p:nvPr/>
              </p:nvSpPr>
              <p:spPr bwMode="auto">
                <a:xfrm>
                  <a:off x="4596" y="1873"/>
                  <a:ext cx="18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96" name="Rectangle 495"/>
                <p:cNvSpPr>
                  <a:spLocks noChangeArrowheads="1"/>
                </p:cNvSpPr>
                <p:nvPr/>
              </p:nvSpPr>
              <p:spPr bwMode="auto">
                <a:xfrm>
                  <a:off x="4667" y="1878"/>
                  <a:ext cx="18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97" name="Line 373"/>
                <p:cNvSpPr>
                  <a:spLocks noChangeShapeType="1"/>
                </p:cNvSpPr>
                <p:nvPr/>
              </p:nvSpPr>
              <p:spPr bwMode="auto">
                <a:xfrm flipH="1" flipV="1">
                  <a:off x="4624" y="1806"/>
                  <a:ext cx="6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grpSp>
            <p:nvGrpSpPr>
              <p:cNvPr id="481" name="Group 480"/>
              <p:cNvGrpSpPr>
                <a:grpSpLocks/>
              </p:cNvGrpSpPr>
              <p:nvPr/>
            </p:nvGrpSpPr>
            <p:grpSpPr bwMode="auto">
              <a:xfrm>
                <a:off x="4473" y="1640"/>
                <a:ext cx="212" cy="109"/>
                <a:chOff x="4473" y="1640"/>
                <a:chExt cx="212" cy="109"/>
              </a:xfrm>
            </p:grpSpPr>
            <p:sp>
              <p:nvSpPr>
                <p:cNvPr id="482" name="Line 375"/>
                <p:cNvSpPr>
                  <a:spLocks noChangeShapeType="1"/>
                </p:cNvSpPr>
                <p:nvPr/>
              </p:nvSpPr>
              <p:spPr bwMode="auto">
                <a:xfrm>
                  <a:off x="4485" y="1692"/>
                  <a:ext cx="41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83" name="Line 376"/>
                <p:cNvSpPr>
                  <a:spLocks noChangeShapeType="1"/>
                </p:cNvSpPr>
                <p:nvPr/>
              </p:nvSpPr>
              <p:spPr bwMode="auto">
                <a:xfrm>
                  <a:off x="4552" y="169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84" name="Line 377"/>
                <p:cNvSpPr>
                  <a:spLocks noChangeShapeType="1"/>
                </p:cNvSpPr>
                <p:nvPr/>
              </p:nvSpPr>
              <p:spPr bwMode="auto">
                <a:xfrm>
                  <a:off x="4607" y="1696"/>
                  <a:ext cx="0" cy="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85" name="Rectangle 484"/>
                <p:cNvSpPr>
                  <a:spLocks noChangeArrowheads="1"/>
                </p:cNvSpPr>
                <p:nvPr/>
              </p:nvSpPr>
              <p:spPr bwMode="auto">
                <a:xfrm>
                  <a:off x="4473" y="1644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86" name="Rectangle 485"/>
                <p:cNvSpPr>
                  <a:spLocks noChangeArrowheads="1"/>
                </p:cNvSpPr>
                <p:nvPr/>
              </p:nvSpPr>
              <p:spPr bwMode="auto">
                <a:xfrm>
                  <a:off x="4541" y="1640"/>
                  <a:ext cx="20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87" name="Rectangle 486"/>
                <p:cNvSpPr>
                  <a:spLocks noChangeArrowheads="1"/>
                </p:cNvSpPr>
                <p:nvPr/>
              </p:nvSpPr>
              <p:spPr bwMode="auto">
                <a:xfrm>
                  <a:off x="4596" y="1643"/>
                  <a:ext cx="18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88" name="Rectangle 487"/>
                <p:cNvSpPr>
                  <a:spLocks noChangeArrowheads="1"/>
                </p:cNvSpPr>
                <p:nvPr/>
              </p:nvSpPr>
              <p:spPr bwMode="auto">
                <a:xfrm>
                  <a:off x="4667" y="1644"/>
                  <a:ext cx="18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89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4624" y="1692"/>
                  <a:ext cx="60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</p:grpSp>
        <p:grpSp>
          <p:nvGrpSpPr>
            <p:cNvPr id="439" name="Group 438"/>
            <p:cNvGrpSpPr>
              <a:grpSpLocks/>
            </p:cNvGrpSpPr>
            <p:nvPr/>
          </p:nvGrpSpPr>
          <p:grpSpPr bwMode="auto">
            <a:xfrm>
              <a:off x="3640" y="1423"/>
              <a:ext cx="201" cy="288"/>
              <a:chOff x="4004" y="1496"/>
              <a:chExt cx="212" cy="281"/>
            </a:xfrm>
          </p:grpSpPr>
          <p:sp>
            <p:nvSpPr>
              <p:cNvPr id="460" name="Rectangle 459"/>
              <p:cNvSpPr>
                <a:spLocks noChangeArrowheads="1"/>
              </p:cNvSpPr>
              <p:nvPr/>
            </p:nvSpPr>
            <p:spPr bwMode="auto">
              <a:xfrm>
                <a:off x="4066" y="1619"/>
                <a:ext cx="9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461" name="Group 460"/>
              <p:cNvGrpSpPr>
                <a:grpSpLocks/>
              </p:cNvGrpSpPr>
              <p:nvPr/>
            </p:nvGrpSpPr>
            <p:grpSpPr bwMode="auto">
              <a:xfrm>
                <a:off x="4004" y="1661"/>
                <a:ext cx="212" cy="116"/>
                <a:chOff x="4004" y="1661"/>
                <a:chExt cx="212" cy="116"/>
              </a:xfrm>
            </p:grpSpPr>
            <p:sp>
              <p:nvSpPr>
                <p:cNvPr id="471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4017" y="1661"/>
                  <a:ext cx="41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72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4083" y="1662"/>
                  <a:ext cx="0" cy="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73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4139" y="1661"/>
                  <a:ext cx="0" cy="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74" name="Rectangle 473"/>
                <p:cNvSpPr>
                  <a:spLocks noChangeArrowheads="1"/>
                </p:cNvSpPr>
                <p:nvPr/>
              </p:nvSpPr>
              <p:spPr bwMode="auto">
                <a:xfrm>
                  <a:off x="4004" y="1733"/>
                  <a:ext cx="18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75" name="Rectangle 474"/>
                <p:cNvSpPr>
                  <a:spLocks noChangeArrowheads="1"/>
                </p:cNvSpPr>
                <p:nvPr/>
              </p:nvSpPr>
              <p:spPr bwMode="auto">
                <a:xfrm>
                  <a:off x="4072" y="1730"/>
                  <a:ext cx="21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76" name="Rectangle 475"/>
                <p:cNvSpPr>
                  <a:spLocks noChangeArrowheads="1"/>
                </p:cNvSpPr>
                <p:nvPr/>
              </p:nvSpPr>
              <p:spPr bwMode="auto">
                <a:xfrm>
                  <a:off x="4127" y="1728"/>
                  <a:ext cx="19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77" name="Rectangle 476"/>
                <p:cNvSpPr>
                  <a:spLocks noChangeArrowheads="1"/>
                </p:cNvSpPr>
                <p:nvPr/>
              </p:nvSpPr>
              <p:spPr bwMode="auto">
                <a:xfrm>
                  <a:off x="4199" y="1733"/>
                  <a:ext cx="17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78" name="Line 393"/>
                <p:cNvSpPr>
                  <a:spLocks noChangeShapeType="1"/>
                </p:cNvSpPr>
                <p:nvPr/>
              </p:nvSpPr>
              <p:spPr bwMode="auto">
                <a:xfrm flipH="1" flipV="1">
                  <a:off x="4155" y="1661"/>
                  <a:ext cx="61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grpSp>
            <p:nvGrpSpPr>
              <p:cNvPr id="462" name="Group 461"/>
              <p:cNvGrpSpPr>
                <a:grpSpLocks/>
              </p:cNvGrpSpPr>
              <p:nvPr/>
            </p:nvGrpSpPr>
            <p:grpSpPr bwMode="auto">
              <a:xfrm>
                <a:off x="4004" y="1496"/>
                <a:ext cx="212" cy="108"/>
                <a:chOff x="4004" y="1496"/>
                <a:chExt cx="212" cy="108"/>
              </a:xfrm>
            </p:grpSpPr>
            <p:sp>
              <p:nvSpPr>
                <p:cNvPr id="463" name="Line 395"/>
                <p:cNvSpPr>
                  <a:spLocks noChangeShapeType="1"/>
                </p:cNvSpPr>
                <p:nvPr/>
              </p:nvSpPr>
              <p:spPr bwMode="auto">
                <a:xfrm>
                  <a:off x="4017" y="1548"/>
                  <a:ext cx="41" cy="5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64" name="Line 396"/>
                <p:cNvSpPr>
                  <a:spLocks noChangeShapeType="1"/>
                </p:cNvSpPr>
                <p:nvPr/>
              </p:nvSpPr>
              <p:spPr bwMode="auto">
                <a:xfrm>
                  <a:off x="4083" y="1553"/>
                  <a:ext cx="0" cy="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65" name="Line 397"/>
                <p:cNvSpPr>
                  <a:spLocks noChangeShapeType="1"/>
                </p:cNvSpPr>
                <p:nvPr/>
              </p:nvSpPr>
              <p:spPr bwMode="auto">
                <a:xfrm>
                  <a:off x="4139" y="1551"/>
                  <a:ext cx="0" cy="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66" name="Rectangle 465"/>
                <p:cNvSpPr>
                  <a:spLocks noChangeArrowheads="1"/>
                </p:cNvSpPr>
                <p:nvPr/>
              </p:nvSpPr>
              <p:spPr bwMode="auto">
                <a:xfrm>
                  <a:off x="4004" y="1499"/>
                  <a:ext cx="18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67" name="Rectangle 466"/>
                <p:cNvSpPr>
                  <a:spLocks noChangeArrowheads="1"/>
                </p:cNvSpPr>
                <p:nvPr/>
              </p:nvSpPr>
              <p:spPr bwMode="auto">
                <a:xfrm>
                  <a:off x="4072" y="1496"/>
                  <a:ext cx="21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68" name="Rectangle 467"/>
                <p:cNvSpPr>
                  <a:spLocks noChangeArrowheads="1"/>
                </p:cNvSpPr>
                <p:nvPr/>
              </p:nvSpPr>
              <p:spPr bwMode="auto">
                <a:xfrm>
                  <a:off x="4127" y="1498"/>
                  <a:ext cx="19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69" name="Rectangle 468"/>
                <p:cNvSpPr>
                  <a:spLocks noChangeArrowheads="1"/>
                </p:cNvSpPr>
                <p:nvPr/>
              </p:nvSpPr>
              <p:spPr bwMode="auto">
                <a:xfrm>
                  <a:off x="4199" y="1499"/>
                  <a:ext cx="17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70" name="Line 402"/>
                <p:cNvSpPr>
                  <a:spLocks noChangeShapeType="1"/>
                </p:cNvSpPr>
                <p:nvPr/>
              </p:nvSpPr>
              <p:spPr bwMode="auto">
                <a:xfrm flipH="1">
                  <a:off x="4155" y="1548"/>
                  <a:ext cx="61" cy="5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</p:grpSp>
        <p:grpSp>
          <p:nvGrpSpPr>
            <p:cNvPr id="440" name="Group 439"/>
            <p:cNvGrpSpPr>
              <a:grpSpLocks/>
            </p:cNvGrpSpPr>
            <p:nvPr/>
          </p:nvGrpSpPr>
          <p:grpSpPr bwMode="auto">
            <a:xfrm>
              <a:off x="3600" y="779"/>
              <a:ext cx="202" cy="288"/>
              <a:chOff x="3962" y="867"/>
              <a:chExt cx="213" cy="281"/>
            </a:xfrm>
          </p:grpSpPr>
          <p:sp>
            <p:nvSpPr>
              <p:cNvPr id="441" name="Rectangle 440"/>
              <p:cNvSpPr>
                <a:spLocks noChangeArrowheads="1"/>
              </p:cNvSpPr>
              <p:nvPr/>
            </p:nvSpPr>
            <p:spPr bwMode="auto">
              <a:xfrm>
                <a:off x="4025" y="990"/>
                <a:ext cx="93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SimSun" pitchFamily="2" charset="-122"/>
                    <a:cs typeface="+mn-cs"/>
                  </a:defRPr>
                </a:lvl9pPr>
              </a:lstStyle>
              <a:p>
                <a:endParaRPr lang="en-AU"/>
              </a:p>
            </p:txBody>
          </p:sp>
          <p:grpSp>
            <p:nvGrpSpPr>
              <p:cNvPr id="442" name="Group 441"/>
              <p:cNvGrpSpPr>
                <a:grpSpLocks/>
              </p:cNvGrpSpPr>
              <p:nvPr/>
            </p:nvGrpSpPr>
            <p:grpSpPr bwMode="auto">
              <a:xfrm>
                <a:off x="3962" y="1032"/>
                <a:ext cx="213" cy="116"/>
                <a:chOff x="3962" y="1032"/>
                <a:chExt cx="213" cy="116"/>
              </a:xfrm>
            </p:grpSpPr>
            <p:sp>
              <p:nvSpPr>
                <p:cNvPr id="452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3975" y="1033"/>
                  <a:ext cx="41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53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4041" y="1033"/>
                  <a:ext cx="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54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4097" y="1032"/>
                  <a:ext cx="0" cy="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55" name="Rectangle 454"/>
                <p:cNvSpPr>
                  <a:spLocks noChangeArrowheads="1"/>
                </p:cNvSpPr>
                <p:nvPr/>
              </p:nvSpPr>
              <p:spPr bwMode="auto">
                <a:xfrm>
                  <a:off x="3962" y="1105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56" name="Rectangle 455"/>
                <p:cNvSpPr>
                  <a:spLocks noChangeArrowheads="1"/>
                </p:cNvSpPr>
                <p:nvPr/>
              </p:nvSpPr>
              <p:spPr bwMode="auto">
                <a:xfrm>
                  <a:off x="4030" y="1101"/>
                  <a:ext cx="20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57" name="Rectangle 456"/>
                <p:cNvSpPr>
                  <a:spLocks noChangeArrowheads="1"/>
                </p:cNvSpPr>
                <p:nvPr/>
              </p:nvSpPr>
              <p:spPr bwMode="auto">
                <a:xfrm>
                  <a:off x="4086" y="1100"/>
                  <a:ext cx="19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58" name="Rectangle 457"/>
                <p:cNvSpPr>
                  <a:spLocks noChangeArrowheads="1"/>
                </p:cNvSpPr>
                <p:nvPr/>
              </p:nvSpPr>
              <p:spPr bwMode="auto">
                <a:xfrm>
                  <a:off x="4158" y="1105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59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4114" y="1033"/>
                  <a:ext cx="6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  <p:grpSp>
            <p:nvGrpSpPr>
              <p:cNvPr id="443" name="Group 442"/>
              <p:cNvGrpSpPr>
                <a:grpSpLocks/>
              </p:cNvGrpSpPr>
              <p:nvPr/>
            </p:nvGrpSpPr>
            <p:grpSpPr bwMode="auto">
              <a:xfrm>
                <a:off x="3962" y="867"/>
                <a:ext cx="213" cy="109"/>
                <a:chOff x="3962" y="867"/>
                <a:chExt cx="213" cy="109"/>
              </a:xfrm>
            </p:grpSpPr>
            <p:sp>
              <p:nvSpPr>
                <p:cNvPr id="444" name="Line 415"/>
                <p:cNvSpPr>
                  <a:spLocks noChangeShapeType="1"/>
                </p:cNvSpPr>
                <p:nvPr/>
              </p:nvSpPr>
              <p:spPr bwMode="auto">
                <a:xfrm>
                  <a:off x="3975" y="919"/>
                  <a:ext cx="41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45" name="Line 416"/>
                <p:cNvSpPr>
                  <a:spLocks noChangeShapeType="1"/>
                </p:cNvSpPr>
                <p:nvPr/>
              </p:nvSpPr>
              <p:spPr bwMode="auto">
                <a:xfrm>
                  <a:off x="4041" y="925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46" name="Line 417"/>
                <p:cNvSpPr>
                  <a:spLocks noChangeShapeType="1"/>
                </p:cNvSpPr>
                <p:nvPr/>
              </p:nvSpPr>
              <p:spPr bwMode="auto">
                <a:xfrm>
                  <a:off x="4097" y="922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47" name="Rectangle 446"/>
                <p:cNvSpPr>
                  <a:spLocks noChangeArrowheads="1"/>
                </p:cNvSpPr>
                <p:nvPr/>
              </p:nvSpPr>
              <p:spPr bwMode="auto">
                <a:xfrm>
                  <a:off x="3962" y="871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48" name="Rectangle 447"/>
                <p:cNvSpPr>
                  <a:spLocks noChangeArrowheads="1"/>
                </p:cNvSpPr>
                <p:nvPr/>
              </p:nvSpPr>
              <p:spPr bwMode="auto">
                <a:xfrm>
                  <a:off x="4030" y="867"/>
                  <a:ext cx="20" cy="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49" name="Rectangle 448"/>
                <p:cNvSpPr>
                  <a:spLocks noChangeArrowheads="1"/>
                </p:cNvSpPr>
                <p:nvPr/>
              </p:nvSpPr>
              <p:spPr bwMode="auto">
                <a:xfrm>
                  <a:off x="4086" y="869"/>
                  <a:ext cx="19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50" name="Rectangle 449"/>
                <p:cNvSpPr>
                  <a:spLocks noChangeArrowheads="1"/>
                </p:cNvSpPr>
                <p:nvPr/>
              </p:nvSpPr>
              <p:spPr bwMode="auto">
                <a:xfrm>
                  <a:off x="4158" y="871"/>
                  <a:ext cx="17" cy="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  <p:sp>
              <p:nvSpPr>
                <p:cNvPr id="451" name="Line 422"/>
                <p:cNvSpPr>
                  <a:spLocks noChangeShapeType="1"/>
                </p:cNvSpPr>
                <p:nvPr/>
              </p:nvSpPr>
              <p:spPr bwMode="auto">
                <a:xfrm flipH="1">
                  <a:off x="4114" y="919"/>
                  <a:ext cx="60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SimSun" pitchFamily="2" charset="-122"/>
                      <a:cs typeface="+mn-cs"/>
                    </a:defRPr>
                  </a:lvl9pPr>
                </a:lstStyle>
                <a:p>
                  <a:endParaRPr lang="en-AU"/>
                </a:p>
              </p:txBody>
            </p:sp>
          </p:grpSp>
        </p:grpSp>
      </p:grpSp>
      <p:sp>
        <p:nvSpPr>
          <p:cNvPr id="429" name="Cloud"/>
          <p:cNvSpPr>
            <a:spLocks noChangeAspect="1" noEditPoints="1" noChangeArrowheads="1"/>
          </p:cNvSpPr>
          <p:nvPr/>
        </p:nvSpPr>
        <p:spPr bwMode="auto">
          <a:xfrm>
            <a:off x="5118894" y="4759325"/>
            <a:ext cx="685800" cy="609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777777"/>
            </a:outerShdw>
          </a:effectLst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pPr algn="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430" name="TextBox 419"/>
          <p:cNvSpPr txBox="1">
            <a:spLocks noChangeArrowheads="1"/>
          </p:cNvSpPr>
          <p:nvPr/>
        </p:nvSpPr>
        <p:spPr bwMode="auto">
          <a:xfrm>
            <a:off x="4421982" y="2857500"/>
            <a:ext cx="739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>
                <a:solidFill>
                  <a:srgbClr val="0000FF"/>
                </a:solidFill>
              </a:rPr>
              <a:t>Aneka</a:t>
            </a:r>
          </a:p>
        </p:txBody>
      </p:sp>
      <p:sp>
        <p:nvSpPr>
          <p:cNvPr id="431" name="TextBox 420"/>
          <p:cNvSpPr txBox="1">
            <a:spLocks noChangeArrowheads="1"/>
          </p:cNvSpPr>
          <p:nvPr/>
        </p:nvSpPr>
        <p:spPr bwMode="auto">
          <a:xfrm>
            <a:off x="3137694" y="919163"/>
            <a:ext cx="2228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Multiple Applications</a:t>
            </a:r>
          </a:p>
        </p:txBody>
      </p:sp>
      <p:sp>
        <p:nvSpPr>
          <p:cNvPr id="432" name="TextBox 420"/>
          <p:cNvSpPr txBox="1">
            <a:spLocks noChangeArrowheads="1"/>
          </p:cNvSpPr>
          <p:nvPr/>
        </p:nvSpPr>
        <p:spPr bwMode="auto">
          <a:xfrm>
            <a:off x="5347494" y="1943100"/>
            <a:ext cx="84455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 sz="1600" b="1">
                <a:solidFill>
                  <a:srgbClr val="FF0000"/>
                </a:solidFill>
                <a:latin typeface="Arial" charset="0"/>
                <a:cs typeface="Arial" charset="0"/>
              </a:rPr>
              <a:t>1. SDK</a:t>
            </a:r>
          </a:p>
        </p:txBody>
      </p:sp>
      <p:sp>
        <p:nvSpPr>
          <p:cNvPr id="433" name="TextBox 420"/>
          <p:cNvSpPr txBox="1">
            <a:spLocks noChangeArrowheads="1"/>
          </p:cNvSpPr>
          <p:nvPr/>
        </p:nvSpPr>
        <p:spPr bwMode="auto">
          <a:xfrm>
            <a:off x="5152232" y="3771900"/>
            <a:ext cx="1235075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SimSun" pitchFamily="2" charset="-122"/>
                <a:cs typeface="+mn-cs"/>
              </a:defRPr>
            </a:lvl9pPr>
          </a:lstStyle>
          <a:p>
            <a:r>
              <a:rPr lang="en-AU" sz="1600" b="1">
                <a:solidFill>
                  <a:srgbClr val="FF0000"/>
                </a:solidFill>
                <a:latin typeface="Arial" charset="0"/>
                <a:cs typeface="Arial" charset="0"/>
              </a:rPr>
              <a:t>2. Runtime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475989" y="588723"/>
            <a:ext cx="8304756" cy="616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225436" y="3636723"/>
            <a:ext cx="2430050" cy="1736943"/>
          </a:xfrm>
          <a:prstGeom prst="roundRect">
            <a:avLst>
              <a:gd name="adj" fmla="val 8415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55726" y="3471797"/>
            <a:ext cx="3045913" cy="1839239"/>
          </a:xfrm>
          <a:prstGeom prst="roundRect">
            <a:avLst>
              <a:gd name="adj" fmla="val 8415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96011" y="914400"/>
            <a:ext cx="4146115" cy="2342367"/>
          </a:xfrm>
          <a:prstGeom prst="roundRect">
            <a:avLst>
              <a:gd name="adj" fmla="val 8415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21271" y="1192615"/>
            <a:ext cx="3915068" cy="1910543"/>
            <a:chOff x="4221271" y="1192615"/>
            <a:chExt cx="3915068" cy="1910543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5814240" y="1310184"/>
              <a:ext cx="1789837" cy="99002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6346502" y="1810507"/>
              <a:ext cx="1789837" cy="125398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4221271" y="1653653"/>
              <a:ext cx="1978641" cy="10944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4" name="Cloud"/>
            <p:cNvSpPr>
              <a:spLocks noChangeAspect="1" noEditPoints="1" noChangeArrowheads="1"/>
            </p:cNvSpPr>
            <p:nvPr/>
          </p:nvSpPr>
          <p:spPr bwMode="auto">
            <a:xfrm>
              <a:off x="5115929" y="1849176"/>
              <a:ext cx="1789837" cy="125398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pic>
          <p:nvPicPr>
            <p:cNvPr id="8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885020" y="1712572"/>
              <a:ext cx="510465" cy="98833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csve\Local Settings\Temporary Internet Files\Content.IE5\KPABW9QF\MC90043524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213883" y="1909087"/>
              <a:ext cx="510465" cy="988338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132" y="2194110"/>
              <a:ext cx="583601" cy="583601"/>
            </a:xfrm>
            <a:prstGeom prst="rect">
              <a:avLst/>
            </a:prstGeom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6908666" y="2459194"/>
              <a:ext cx="819893" cy="2464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050" dirty="0" smtClean="0">
                  <a:solidFill>
                    <a:srgbClr val="000000"/>
                  </a:solidFill>
                </a:rPr>
                <a:t>Compute</a:t>
              </a:r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783411" y="2774432"/>
              <a:ext cx="819893" cy="2464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050" dirty="0" smtClean="0">
                  <a:solidFill>
                    <a:srgbClr val="000000"/>
                  </a:solidFill>
                </a:rPr>
                <a:t>Storage</a:t>
              </a:r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6198858" y="1398656"/>
              <a:ext cx="978556" cy="2547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050" dirty="0" smtClean="0">
                  <a:solidFill>
                    <a:srgbClr val="000000"/>
                  </a:solidFill>
                </a:rPr>
                <a:t>Applications</a:t>
              </a:r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Documents and Settings\Administrator\Local Settings\Temporary Internet Files\Content.IE5\FB9PB6MP\MC90043157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3991" y="1192615"/>
              <a:ext cx="706630" cy="711341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870" y="2407715"/>
              <a:ext cx="447182" cy="447182"/>
            </a:xfrm>
            <a:prstGeom prst="rect">
              <a:avLst/>
            </a:prstGeom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410075" y="2037484"/>
              <a:ext cx="1304233" cy="4176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050" dirty="0" smtClean="0">
                  <a:solidFill>
                    <a:srgbClr val="000000"/>
                  </a:solidFill>
                </a:rPr>
                <a:t>Development and Runtime Platform</a:t>
              </a:r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026" name="Picture 2" descr="C:\Documents and Settings\Administrator\Local Settings\Temporary Internet Files\Content.IE5\TNYO33JE\MC900432614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673121" y="1424950"/>
              <a:ext cx="704475" cy="704475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6375747" y="3807914"/>
            <a:ext cx="2038253" cy="1400615"/>
            <a:chOff x="6413325" y="4872625"/>
            <a:chExt cx="2038253" cy="1400615"/>
          </a:xfrm>
        </p:grpSpPr>
        <p:sp>
          <p:nvSpPr>
            <p:cNvPr id="18" name="Cloud"/>
            <p:cNvSpPr>
              <a:spLocks noChangeAspect="1" noEditPoints="1" noChangeArrowheads="1"/>
            </p:cNvSpPr>
            <p:nvPr/>
          </p:nvSpPr>
          <p:spPr bwMode="auto">
            <a:xfrm>
              <a:off x="6413325" y="4872625"/>
              <a:ext cx="2038253" cy="140061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pic>
          <p:nvPicPr>
            <p:cNvPr id="1028" name="Picture 4" descr="C:\Program Files\Microsoft Office\MEDIA\CAGCAT10\j0300840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91136" y="5185776"/>
              <a:ext cx="699844" cy="589490"/>
            </a:xfrm>
            <a:prstGeom prst="rect">
              <a:avLst/>
            </a:prstGeom>
            <a:noFill/>
          </p:spPr>
        </p:pic>
        <p:pic>
          <p:nvPicPr>
            <p:cNvPr id="20" name="Picture 19" descr="goverment_128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6901" y="5271818"/>
              <a:ext cx="665519" cy="66551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06039" y="3592367"/>
            <a:ext cx="2748630" cy="1605722"/>
            <a:chOff x="2680571" y="3817835"/>
            <a:chExt cx="2748630" cy="1605722"/>
          </a:xfrm>
        </p:grpSpPr>
        <p:sp>
          <p:nvSpPr>
            <p:cNvPr id="23" name="Cloud"/>
            <p:cNvSpPr>
              <a:spLocks noChangeAspect="1" noEditPoints="1" noChangeArrowheads="1"/>
            </p:cNvSpPr>
            <p:nvPr/>
          </p:nvSpPr>
          <p:spPr bwMode="auto">
            <a:xfrm>
              <a:off x="2680571" y="3855598"/>
              <a:ext cx="1711059" cy="117577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>
              <a:off x="3390948" y="4022942"/>
              <a:ext cx="2038253" cy="140061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 dirty="0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973826" y="4793210"/>
              <a:ext cx="1173121" cy="2297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050" dirty="0" smtClean="0">
                  <a:solidFill>
                    <a:schemeClr val="tx1"/>
                  </a:solidFill>
                </a:rPr>
                <a:t>Private Resources</a:t>
              </a: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30" name="Picture 6" descr="C:\Documents and Settings\Administrator\Local Settings\Temporary Internet Files\Content.IE5\OC5EUHND\MC900434845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18624" y="4243389"/>
              <a:ext cx="641763" cy="641763"/>
            </a:xfrm>
            <a:prstGeom prst="rect">
              <a:avLst/>
            </a:prstGeom>
            <a:noFill/>
          </p:spPr>
        </p:pic>
        <p:pic>
          <p:nvPicPr>
            <p:cNvPr id="27" name="Picture 6" descr="C:\Documents and Settings\Administrator\Local Settings\Temporary Internet Files\Content.IE5\OC5EUHND\MC900434845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59763" y="4230863"/>
              <a:ext cx="641763" cy="641763"/>
            </a:xfrm>
            <a:prstGeom prst="rect">
              <a:avLst/>
            </a:prstGeom>
            <a:noFill/>
          </p:spPr>
        </p:pic>
        <p:pic>
          <p:nvPicPr>
            <p:cNvPr id="28" name="Picture 6" descr="C:\Documents and Settings\Administrator\Local Settings\Temporary Internet Files\Content.IE5\OC5EUHND\MC900434845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15285" y="4230864"/>
              <a:ext cx="641763" cy="641763"/>
            </a:xfrm>
            <a:prstGeom prst="rect">
              <a:avLst/>
            </a:prstGeom>
            <a:noFill/>
          </p:spPr>
        </p:pic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2710785" y="4494672"/>
              <a:ext cx="1173121" cy="2297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050" dirty="0" smtClean="0">
                  <a:solidFill>
                    <a:schemeClr val="tx1"/>
                  </a:solidFill>
                </a:rPr>
                <a:t>Cloud Manager</a:t>
              </a: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31" name="Picture 7" descr="C:\Documents and Settings\Administrator\Local Settings\Temporary Internet Files\Content.IE5\FB9PB6MP\MC900432646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756064">
              <a:off x="2776485" y="3817835"/>
              <a:ext cx="756768" cy="756768"/>
            </a:xfrm>
            <a:prstGeom prst="rect">
              <a:avLst/>
            </a:prstGeom>
            <a:noFill/>
          </p:spPr>
        </p:pic>
      </p:grpSp>
      <p:sp>
        <p:nvSpPr>
          <p:cNvPr id="33" name="Up-Down Arrow 32"/>
          <p:cNvSpPr/>
          <p:nvPr/>
        </p:nvSpPr>
        <p:spPr>
          <a:xfrm rot="2700000">
            <a:off x="3984054" y="2521795"/>
            <a:ext cx="241701" cy="1436013"/>
          </a:xfrm>
          <a:prstGeom prst="upDownArrow">
            <a:avLst/>
          </a:prstGeom>
          <a:gradFill flip="none" rotWithShape="1">
            <a:gsLst>
              <a:gs pos="0">
                <a:srgbClr val="FFFA8F"/>
              </a:gs>
              <a:gs pos="30000">
                <a:srgbClr val="FAE75C"/>
              </a:gs>
              <a:gs pos="70000">
                <a:srgbClr val="FFC000"/>
              </a:gs>
              <a:gs pos="100000">
                <a:srgbClr val="F2B800"/>
              </a:gs>
            </a:gsLst>
            <a:lin ang="5400000" scaled="1"/>
            <a:tileRect/>
          </a:gradFill>
          <a:ln w="12700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 rot="19800000">
            <a:off x="6778756" y="2991352"/>
            <a:ext cx="230375" cy="1081965"/>
          </a:xfrm>
          <a:prstGeom prst="upDownArrow">
            <a:avLst/>
          </a:prstGeom>
          <a:gradFill flip="none" rotWithShape="1">
            <a:gsLst>
              <a:gs pos="0">
                <a:srgbClr val="FFFA8F"/>
              </a:gs>
              <a:gs pos="30000">
                <a:srgbClr val="FAE75C"/>
              </a:gs>
              <a:gs pos="70000">
                <a:srgbClr val="FFC000"/>
              </a:gs>
              <a:gs pos="100000">
                <a:srgbClr val="F2B800"/>
              </a:gs>
            </a:gsLst>
            <a:lin ang="5400000" scaled="1"/>
            <a:tileRect/>
          </a:gradFill>
          <a:ln w="19050">
            <a:solidFill>
              <a:srgbClr val="D6A3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852322" y="5154378"/>
            <a:ext cx="1306320" cy="31949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Private Cloud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263852" y="5206570"/>
            <a:ext cx="2354751" cy="31949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Private Cloud (Government)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478044" y="749392"/>
            <a:ext cx="1450931" cy="31949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Public Clouds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42" name="Up-Down Arrow 41"/>
          <p:cNvSpPr/>
          <p:nvPr/>
        </p:nvSpPr>
        <p:spPr>
          <a:xfrm rot="16200000">
            <a:off x="3484186" y="682557"/>
            <a:ext cx="241701" cy="1436013"/>
          </a:xfrm>
          <a:prstGeom prst="upDownArrow">
            <a:avLst/>
          </a:prstGeom>
          <a:gradFill flip="none" rotWithShape="1">
            <a:gsLst>
              <a:gs pos="0">
                <a:srgbClr val="FFFA8F"/>
              </a:gs>
              <a:gs pos="30000">
                <a:srgbClr val="FAE75C"/>
              </a:gs>
              <a:gs pos="70000">
                <a:srgbClr val="FFC000"/>
              </a:gs>
              <a:gs pos="100000">
                <a:srgbClr val="F2B800"/>
              </a:gs>
            </a:gsLst>
            <a:lin ang="5400000" scaled="1"/>
            <a:tileRect/>
          </a:gradFill>
          <a:ln w="12700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-Down Arrow 42"/>
          <p:cNvSpPr/>
          <p:nvPr/>
        </p:nvSpPr>
        <p:spPr>
          <a:xfrm rot="16200000">
            <a:off x="3496062" y="1035374"/>
            <a:ext cx="241701" cy="1436013"/>
          </a:xfrm>
          <a:prstGeom prst="upDownArrow">
            <a:avLst/>
          </a:prstGeom>
          <a:gradFill flip="none" rotWithShape="1">
            <a:gsLst>
              <a:gs pos="0">
                <a:srgbClr val="FFFA8F"/>
              </a:gs>
              <a:gs pos="30000">
                <a:srgbClr val="FAE75C"/>
              </a:gs>
              <a:gs pos="70000">
                <a:srgbClr val="FFC000"/>
              </a:gs>
              <a:gs pos="100000">
                <a:srgbClr val="F2B800"/>
              </a:gs>
            </a:gsLst>
            <a:lin ang="5400000" scaled="1"/>
            <a:tileRect/>
          </a:gradFill>
          <a:ln w="12700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-Down Arrow 43"/>
          <p:cNvSpPr/>
          <p:nvPr/>
        </p:nvSpPr>
        <p:spPr>
          <a:xfrm rot="16200000">
            <a:off x="3508588" y="1375665"/>
            <a:ext cx="241701" cy="1436013"/>
          </a:xfrm>
          <a:prstGeom prst="upDownArrow">
            <a:avLst/>
          </a:prstGeom>
          <a:gradFill flip="none" rotWithShape="1">
            <a:gsLst>
              <a:gs pos="0">
                <a:srgbClr val="FFFA8F"/>
              </a:gs>
              <a:gs pos="30000">
                <a:srgbClr val="FAE75C"/>
              </a:gs>
              <a:gs pos="70000">
                <a:srgbClr val="FFC000"/>
              </a:gs>
              <a:gs pos="100000">
                <a:srgbClr val="F2B800"/>
              </a:gs>
            </a:gsLst>
            <a:lin ang="5400000" scaled="1"/>
            <a:tileRect/>
          </a:gradFill>
          <a:ln w="12700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7089733" y="6394454"/>
            <a:ext cx="1392476" cy="25686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050" dirty="0" smtClean="0">
                <a:solidFill>
                  <a:srgbClr val="000000"/>
                </a:solidFill>
              </a:rPr>
              <a:t>Government Agencies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pic>
        <p:nvPicPr>
          <p:cNvPr id="1033" name="Picture 9" descr="C:\Documents and Settings\Administrator\Local Settings\Temporary Internet Files\Content.IE5\D5GXTVH8\MC900441535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3110" y="5796994"/>
            <a:ext cx="713755" cy="789179"/>
          </a:xfrm>
          <a:prstGeom prst="rect">
            <a:avLst/>
          </a:prstGeom>
          <a:noFill/>
        </p:spPr>
      </p:pic>
      <p:sp>
        <p:nvSpPr>
          <p:cNvPr id="48" name="Up Arrow 47"/>
          <p:cNvSpPr/>
          <p:nvPr/>
        </p:nvSpPr>
        <p:spPr>
          <a:xfrm>
            <a:off x="7617777" y="5605286"/>
            <a:ext cx="173411" cy="344577"/>
          </a:xfrm>
          <a:prstGeom prst="upArrow">
            <a:avLst/>
          </a:prstGeom>
          <a:gradFill flip="none" rotWithShape="1">
            <a:gsLst>
              <a:gs pos="0">
                <a:srgbClr val="FFFA8F"/>
              </a:gs>
              <a:gs pos="30000">
                <a:srgbClr val="FAE75C"/>
              </a:gs>
              <a:gs pos="70000">
                <a:srgbClr val="FFC000"/>
              </a:gs>
              <a:gs pos="100000">
                <a:srgbClr val="F2B800"/>
              </a:gs>
            </a:gsLst>
            <a:lin ang="5400000" scaled="1"/>
            <a:tileRect/>
          </a:gradFill>
          <a:ln w="12700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130332" y="6340175"/>
            <a:ext cx="1742291" cy="24851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050" dirty="0" smtClean="0">
                <a:solidFill>
                  <a:srgbClr val="000000"/>
                </a:solidFill>
              </a:rPr>
              <a:t>Organization Personnel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pic>
        <p:nvPicPr>
          <p:cNvPr id="1035" name="Picture 11" descr="C:\Documents and Settings\Administrator\Local Settings\Temporary Internet Files\Content.IE5\FB9PB6MP\MC900441533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22055" y="5787025"/>
            <a:ext cx="725598" cy="715519"/>
          </a:xfrm>
          <a:prstGeom prst="rect">
            <a:avLst/>
          </a:prstGeom>
          <a:noFill/>
        </p:spPr>
      </p:pic>
      <p:sp>
        <p:nvSpPr>
          <p:cNvPr id="52" name="Up Arrow 51"/>
          <p:cNvSpPr/>
          <p:nvPr/>
        </p:nvSpPr>
        <p:spPr>
          <a:xfrm>
            <a:off x="4074999" y="5469587"/>
            <a:ext cx="173411" cy="344577"/>
          </a:xfrm>
          <a:prstGeom prst="upArrow">
            <a:avLst/>
          </a:prstGeom>
          <a:gradFill flip="none" rotWithShape="1">
            <a:gsLst>
              <a:gs pos="0">
                <a:srgbClr val="FFFA8F"/>
              </a:gs>
              <a:gs pos="30000">
                <a:srgbClr val="FAE75C"/>
              </a:gs>
              <a:gs pos="70000">
                <a:srgbClr val="FFC000"/>
              </a:gs>
              <a:gs pos="100000">
                <a:srgbClr val="F2B800"/>
              </a:gs>
            </a:gsLst>
            <a:lin ang="5400000" scaled="1"/>
            <a:tileRect/>
          </a:gradFill>
          <a:ln w="12700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Documents and Settings\Administrator\Local Settings\Temporary Internet Files\Content.IE5\TNYO33JE\MC900439829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13134" y="1255735"/>
            <a:ext cx="504473" cy="504473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istrator\Local Settings\Temporary Internet Files\Content.IE5\D5GXTVH8\MC900440384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4935" y="1691561"/>
            <a:ext cx="522961" cy="522961"/>
          </a:xfrm>
          <a:prstGeom prst="rect">
            <a:avLst/>
          </a:prstGeom>
          <a:noFill/>
        </p:spPr>
      </p:pic>
      <p:pic>
        <p:nvPicPr>
          <p:cNvPr id="55" name="Picture 12" descr="C:\Documents and Settings\Administrator\Local Settings\Temporary Internet Files\Content.IE5\TNYO33JE\MC900439829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8685" y="2948837"/>
            <a:ext cx="504473" cy="504473"/>
          </a:xfrm>
          <a:prstGeom prst="rect">
            <a:avLst/>
          </a:prstGeom>
          <a:noFill/>
        </p:spPr>
      </p:pic>
      <p:pic>
        <p:nvPicPr>
          <p:cNvPr id="1038" name="Picture 14" descr="C:\Documents and Settings\Administrator\Local Settings\Temporary Internet Files\Content.IE5\OC5EUHND\MC900434888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036" y="1910362"/>
            <a:ext cx="851770" cy="851770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istrator\Local Settings\Temporary Internet Files\Content.IE5\TNYO33JE\MC900432623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92126" y="1108698"/>
            <a:ext cx="723524" cy="723524"/>
          </a:xfrm>
          <a:prstGeom prst="rect">
            <a:avLst/>
          </a:prstGeom>
          <a:noFill/>
        </p:spPr>
      </p:pic>
      <p:pic>
        <p:nvPicPr>
          <p:cNvPr id="1040" name="Picture 16" descr="C:\Documents and Settings\Administrator\Local Settings\Temporary Internet Files\Content.IE5\D5GXTVH8\MC900433933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1315234" y="1582194"/>
            <a:ext cx="722596" cy="722596"/>
          </a:xfrm>
          <a:prstGeom prst="rect">
            <a:avLst/>
          </a:prstGeom>
          <a:noFill/>
        </p:spPr>
      </p:pic>
      <p:pic>
        <p:nvPicPr>
          <p:cNvPr id="1041" name="Picture 17" descr="C:\Documents and Settings\Administrator\Local Settings\Temporary Internet Files\Content.IE5\FB9PB6MP\MC900433937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1440493" y="768003"/>
            <a:ext cx="713983" cy="713983"/>
          </a:xfrm>
          <a:prstGeom prst="rect">
            <a:avLst/>
          </a:prstGeom>
          <a:noFill/>
        </p:spPr>
      </p:pic>
      <p:pic>
        <p:nvPicPr>
          <p:cNvPr id="1042" name="Picture 18" descr="C:\Documents and Settings\Administrator\Local Settings\Temporary Internet Files\Content.IE5\FB9PB6MP\MC900441334[1]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9203912">
            <a:off x="2174915" y="876291"/>
            <a:ext cx="690664" cy="690664"/>
          </a:xfrm>
          <a:prstGeom prst="rect">
            <a:avLst/>
          </a:prstGeom>
          <a:noFill/>
        </p:spPr>
      </p:pic>
      <p:pic>
        <p:nvPicPr>
          <p:cNvPr id="1043" name="Picture 19" descr="C:\Documents and Settings\Administrator\Local Settings\Temporary Internet Files\Content.IE5\OC5EUHND\MC900433826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894173">
            <a:off x="2179643" y="1487580"/>
            <a:ext cx="604267" cy="604267"/>
          </a:xfrm>
          <a:prstGeom prst="rect">
            <a:avLst/>
          </a:prstGeom>
          <a:noFill/>
        </p:spPr>
      </p:pic>
      <p:pic>
        <p:nvPicPr>
          <p:cNvPr id="1044" name="Picture 20" descr="C:\Documents and Settings\Administrator\Local Settings\Temporary Internet Files\Content.IE5\TNYO33JE\MC900431632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23945" y="2058183"/>
            <a:ext cx="772699" cy="772699"/>
          </a:xfrm>
          <a:prstGeom prst="rect">
            <a:avLst/>
          </a:prstGeom>
          <a:noFill/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02370" y="2834975"/>
            <a:ext cx="1742291" cy="24851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050" dirty="0" smtClean="0">
                <a:solidFill>
                  <a:srgbClr val="000000"/>
                </a:solidFill>
              </a:rPr>
              <a:t>All users, on any device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pic>
        <p:nvPicPr>
          <p:cNvPr id="60" name="Picture 12" descr="C:\Documents and Settings\Administrator\Local Settings\Temporary Internet Files\Content.IE5\TNYO33JE\MC900439829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5260" y="3170077"/>
            <a:ext cx="504473" cy="504473"/>
          </a:xfrm>
          <a:prstGeom prst="rect">
            <a:avLst/>
          </a:prstGeom>
          <a:noFill/>
        </p:spPr>
      </p:pic>
      <p:pic>
        <p:nvPicPr>
          <p:cNvPr id="148482" name="Picture 2" descr="File:Indian Rupee symbol.sv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616416" y="1180700"/>
            <a:ext cx="263047" cy="386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20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838200" y="-3295650"/>
            <a:ext cx="7505700" cy="10153650"/>
            <a:chOff x="838200" y="-3295650"/>
            <a:chExt cx="7505700" cy="10153650"/>
          </a:xfrm>
        </p:grpSpPr>
        <p:sp>
          <p:nvSpPr>
            <p:cNvPr id="5" name="Rectangle 4"/>
            <p:cNvSpPr/>
            <p:nvPr/>
          </p:nvSpPr>
          <p:spPr>
            <a:xfrm>
              <a:off x="838200" y="-3295650"/>
              <a:ext cx="7505700" cy="1015365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1023260" y="4684485"/>
              <a:ext cx="7112001" cy="1981165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3"/>
            <p:cNvSpPr/>
            <p:nvPr/>
          </p:nvSpPr>
          <p:spPr>
            <a:xfrm>
              <a:off x="1221345" y="5551868"/>
              <a:ext cx="6794001" cy="860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210614" y="4783886"/>
              <a:ext cx="6794001" cy="1737215"/>
              <a:chOff x="1210614" y="4860086"/>
              <a:chExt cx="6794001" cy="1737215"/>
            </a:xfrm>
          </p:grpSpPr>
          <p:sp>
            <p:nvSpPr>
              <p:cNvPr id="47" name="Rounded Rectangle 3"/>
              <p:cNvSpPr/>
              <p:nvPr/>
            </p:nvSpPr>
            <p:spPr>
              <a:xfrm>
                <a:off x="1210614" y="4990715"/>
                <a:ext cx="6794001" cy="5472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ECMA 334: .NET or Mono / Windows, Linux, &amp; Mac</a:t>
                </a:r>
                <a:endParaRPr lang="en-US" dirty="0"/>
              </a:p>
            </p:txBody>
          </p:sp>
          <p:sp>
            <p:nvSpPr>
              <p:cNvPr id="48" name="Rectangle 4"/>
              <p:cNvSpPr/>
              <p:nvPr/>
            </p:nvSpPr>
            <p:spPr>
              <a:xfrm>
                <a:off x="1450676" y="4860086"/>
                <a:ext cx="2288604" cy="3477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rgbClr val="000000"/>
                    </a:solidFill>
                  </a:rPr>
                  <a:t>Infrastruscture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3" name="Picture 706" descr="MCj0441337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32302" y="5825109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707" descr="MCj0441337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77592" y="5812231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709" descr="MCj0441337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77543" y="5783118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69395" y="5726402"/>
                <a:ext cx="455238" cy="828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82055" y="5713556"/>
                <a:ext cx="455238" cy="828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13388" y="5724126"/>
                <a:ext cx="441183" cy="873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Rectangle 7"/>
            <p:cNvSpPr/>
            <p:nvPr/>
          </p:nvSpPr>
          <p:spPr>
            <a:xfrm>
              <a:off x="1309581" y="6217304"/>
              <a:ext cx="1742713" cy="31335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Enterprise Desktop Grid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7"/>
            <p:cNvSpPr/>
            <p:nvPr/>
          </p:nvSpPr>
          <p:spPr>
            <a:xfrm>
              <a:off x="3110477" y="6215158"/>
              <a:ext cx="1139553" cy="3155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Data Centers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8195" name="Picture 3" descr="C:\Documents and Settings\Administrator\Local Settings\Temporary Internet Files\Content.IE5\0NG589SB\MCj043161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6925" y="5706928"/>
              <a:ext cx="604792" cy="604792"/>
            </a:xfrm>
            <a:prstGeom prst="rect">
              <a:avLst/>
            </a:prstGeom>
            <a:noFill/>
          </p:spPr>
        </p:pic>
        <p:pic>
          <p:nvPicPr>
            <p:cNvPr id="75" name="Picture 3" descr="C:\Documents and Settings\Administrator\Local Settings\Temporary Internet Files\Content.IE5\0NG589SB\MCj043161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0080" y="5691903"/>
              <a:ext cx="604792" cy="604792"/>
            </a:xfrm>
            <a:prstGeom prst="rect">
              <a:avLst/>
            </a:prstGeom>
            <a:noFill/>
          </p:spPr>
        </p:pic>
        <p:pic>
          <p:nvPicPr>
            <p:cNvPr id="76" name="Picture 3" descr="C:\Documents and Settings\Administrator\Local Settings\Temporary Internet Files\Content.IE5\0NG589SB\MCj043161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5383" y="5691902"/>
              <a:ext cx="604792" cy="604792"/>
            </a:xfrm>
            <a:prstGeom prst="rect">
              <a:avLst/>
            </a:prstGeom>
            <a:noFill/>
          </p:spPr>
        </p:pic>
        <p:sp>
          <p:nvSpPr>
            <p:cNvPr id="77" name="Rectangle 7"/>
            <p:cNvSpPr/>
            <p:nvPr/>
          </p:nvSpPr>
          <p:spPr>
            <a:xfrm>
              <a:off x="4357581" y="6213011"/>
              <a:ext cx="1139553" cy="3155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Clusters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0" name="Cloud"/>
            <p:cNvSpPr>
              <a:spLocks noChangeAspect="1" noEditPoints="1" noChangeArrowheads="1"/>
            </p:cNvSpPr>
            <p:nvPr/>
          </p:nvSpPr>
          <p:spPr bwMode="auto">
            <a:xfrm>
              <a:off x="6445130" y="5691390"/>
              <a:ext cx="1550503" cy="7392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Cloud"/>
            <p:cNvSpPr>
              <a:spLocks noChangeAspect="1" noEditPoints="1" noChangeArrowheads="1"/>
            </p:cNvSpPr>
            <p:nvPr/>
          </p:nvSpPr>
          <p:spPr bwMode="auto">
            <a:xfrm>
              <a:off x="5519998" y="5783688"/>
              <a:ext cx="1550503" cy="7392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" name="Picture 92" descr="MCj0442154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11793" y="5748564"/>
              <a:ext cx="253641" cy="27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93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8721" y="5687422"/>
              <a:ext cx="348165" cy="37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94" descr="MCj0442154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4566" y="5702663"/>
              <a:ext cx="253641" cy="27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95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41605" y="5764334"/>
              <a:ext cx="457686" cy="488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97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13241" y="5605375"/>
              <a:ext cx="476090" cy="50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96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11647" y="5635178"/>
              <a:ext cx="561478" cy="59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6078315" y="6182933"/>
              <a:ext cx="1506039" cy="33876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Public Cloud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011464" y="-1318934"/>
              <a:ext cx="7112001" cy="5540778"/>
              <a:chOff x="1030514" y="-899834"/>
              <a:chExt cx="7112001" cy="5540778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1030514" y="-762001"/>
                <a:ext cx="7112001" cy="5402945"/>
              </a:xfrm>
              <a:prstGeom prst="roundRect">
                <a:avLst>
                  <a:gd name="adj" fmla="val 2443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1210614" y="-390475"/>
                <a:ext cx="6668976" cy="4865491"/>
                <a:chOff x="1210614" y="-111079"/>
                <a:chExt cx="6668976" cy="4865491"/>
              </a:xfrm>
            </p:grpSpPr>
            <p:sp>
              <p:nvSpPr>
                <p:cNvPr id="6" name="Left-Right Arrow 5"/>
                <p:cNvSpPr/>
                <p:nvPr/>
              </p:nvSpPr>
              <p:spPr>
                <a:xfrm rot="16200000">
                  <a:off x="5131880" y="2151993"/>
                  <a:ext cx="4783441" cy="421398"/>
                </a:xfrm>
                <a:prstGeom prst="leftRightArrow">
                  <a:avLst>
                    <a:gd name="adj1" fmla="val 44444"/>
                    <a:gd name="adj2" fmla="val 50000"/>
                  </a:avLst>
                </a:prstGeom>
                <a:gradFill flip="none" rotWithShape="1">
                  <a:gsLst>
                    <a:gs pos="0">
                      <a:srgbClr val="FFFA8F"/>
                    </a:gs>
                    <a:gs pos="30000">
                      <a:srgbClr val="FAE75C"/>
                    </a:gs>
                    <a:gs pos="70000">
                      <a:srgbClr val="FFC000"/>
                    </a:gs>
                    <a:gs pos="100000">
                      <a:srgbClr val="F2B800"/>
                    </a:gs>
                  </a:gsLst>
                  <a:lin ang="5400000" scaled="1"/>
                  <a:tileRect/>
                </a:gradFill>
                <a:ln w="12700">
                  <a:solidFill>
                    <a:srgbClr val="D6A3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5400000">
                  <a:off x="6461935" y="2288473"/>
                  <a:ext cx="2509968" cy="325343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Persistence and Security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1210614" y="3375898"/>
                  <a:ext cx="5975797" cy="1363527"/>
                  <a:chOff x="1210614" y="3375898"/>
                  <a:chExt cx="5975797" cy="1363527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1210614" y="3375898"/>
                    <a:ext cx="5975797" cy="1363527"/>
                    <a:chOff x="1210614" y="3375898"/>
                    <a:chExt cx="5975797" cy="1363527"/>
                  </a:xfrm>
                </p:grpSpPr>
                <p:sp>
                  <p:nvSpPr>
                    <p:cNvPr id="65" name="Rounded Rectangle 3"/>
                    <p:cNvSpPr/>
                    <p:nvPr/>
                  </p:nvSpPr>
                  <p:spPr>
                    <a:xfrm>
                      <a:off x="1210614" y="3515933"/>
                      <a:ext cx="5975797" cy="1223492"/>
                    </a:xfrm>
                    <a:prstGeom prst="roundRect">
                      <a:avLst>
                        <a:gd name="adj" fmla="val 11111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rgbClr val="000000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 dirty="0" smtClean="0"/>
                    </a:p>
                  </p:txBody>
                </p:sp>
                <p:sp>
                  <p:nvSpPr>
                    <p:cNvPr id="67" name="Rectangle 4"/>
                    <p:cNvSpPr/>
                    <p:nvPr/>
                  </p:nvSpPr>
                  <p:spPr>
                    <a:xfrm>
                      <a:off x="1423583" y="3375898"/>
                      <a:ext cx="2190474" cy="37908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Fabric Services</a:t>
                      </a:r>
                    </a:p>
                  </p:txBody>
                </p:sp>
              </p:grp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4462487" y="3654738"/>
                    <a:ext cx="2170131" cy="930141"/>
                    <a:chOff x="4462487" y="3654738"/>
                    <a:chExt cx="2170131" cy="930141"/>
                  </a:xfrm>
                </p:grpSpPr>
                <p:sp>
                  <p:nvSpPr>
                    <p:cNvPr id="87" name="Rectangle 7"/>
                    <p:cNvSpPr/>
                    <p:nvPr/>
                  </p:nvSpPr>
                  <p:spPr>
                    <a:xfrm>
                      <a:off x="5207585" y="4292986"/>
                      <a:ext cx="1425033" cy="240378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/>
                        </a:gs>
                        <a:gs pos="100000">
                          <a:srgbClr val="FFFA8F"/>
                        </a:gs>
                      </a:gsLst>
                      <a:lin ang="5400000" scaled="0"/>
                    </a:gradFill>
                    <a:ln w="12700">
                      <a:solidFill>
                        <a:srgbClr val="BC8F00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Hardware Profiling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9" name="Rectangle 7"/>
                    <p:cNvSpPr/>
                    <p:nvPr/>
                  </p:nvSpPr>
                  <p:spPr>
                    <a:xfrm>
                      <a:off x="5205439" y="3734873"/>
                      <a:ext cx="1425033" cy="46364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/>
                        </a:gs>
                        <a:gs pos="100000">
                          <a:srgbClr val="FFFA8F"/>
                        </a:gs>
                      </a:gsLst>
                      <a:lin ang="5400000" scaled="0"/>
                    </a:gradFill>
                    <a:ln w="12700">
                      <a:solidFill>
                        <a:srgbClr val="BC8F00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Dynamic Resource Provisioning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pic>
                  <p:nvPicPr>
                    <p:cNvPr id="8198" name="Picture 6" descr="C:\Documents and Settings\Administrator\Local Settings\Temporary Internet Files\Content.IE5\AD85KTOH\MCj0434894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462487" y="3654738"/>
                      <a:ext cx="831411" cy="930141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1241678" y="1643877"/>
                  <a:ext cx="5931854" cy="1629657"/>
                  <a:chOff x="1241678" y="1643877"/>
                  <a:chExt cx="5931854" cy="1629657"/>
                </a:xfrm>
              </p:grpSpPr>
              <p:sp>
                <p:nvSpPr>
                  <p:cNvPr id="63" name="Rounded Rectangle 3"/>
                  <p:cNvSpPr/>
                  <p:nvPr/>
                </p:nvSpPr>
                <p:spPr>
                  <a:xfrm>
                    <a:off x="1241678" y="1777286"/>
                    <a:ext cx="5931854" cy="1496248"/>
                  </a:xfrm>
                  <a:prstGeom prst="roundRect">
                    <a:avLst>
                      <a:gd name="adj" fmla="val 8732"/>
                    </a:avLst>
                  </a:prstGeom>
                  <a:solidFill>
                    <a:schemeClr val="bg1"/>
                  </a:solidFill>
                  <a:ln w="1905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182880" rtlCol="0" anchor="ctr"/>
                  <a:lstStyle/>
                  <a:p>
                    <a:pPr algn="ctr"/>
                    <a:endParaRPr lang="en-US" sz="1600" dirty="0" smtClean="0"/>
                  </a:p>
                </p:txBody>
              </p:sp>
              <p:sp>
                <p:nvSpPr>
                  <p:cNvPr id="64" name="Rectangle 4"/>
                  <p:cNvSpPr/>
                  <p:nvPr/>
                </p:nvSpPr>
                <p:spPr>
                  <a:xfrm>
                    <a:off x="1436549" y="1643877"/>
                    <a:ext cx="2105139" cy="38749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Foundation Services</a:t>
                    </a:r>
                  </a:p>
                </p:txBody>
              </p:sp>
              <p:sp>
                <p:nvSpPr>
                  <p:cNvPr id="99" name="Rectangle 7"/>
                  <p:cNvSpPr/>
                  <p:nvPr/>
                </p:nvSpPr>
                <p:spPr>
                  <a:xfrm>
                    <a:off x="4922103" y="2011278"/>
                    <a:ext cx="1749153" cy="255403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Billing &amp; Reporting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" name="Rectangle 7"/>
                  <p:cNvSpPr/>
                  <p:nvPr/>
                </p:nvSpPr>
                <p:spPr>
                  <a:xfrm>
                    <a:off x="4919955" y="2305347"/>
                    <a:ext cx="1749153" cy="255403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Resource Reservation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2" name="Rectangle 7"/>
                  <p:cNvSpPr/>
                  <p:nvPr/>
                </p:nvSpPr>
                <p:spPr>
                  <a:xfrm>
                    <a:off x="4917807" y="2612295"/>
                    <a:ext cx="1749153" cy="255403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Storage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" name="Rectangle 7"/>
                  <p:cNvSpPr/>
                  <p:nvPr/>
                </p:nvSpPr>
                <p:spPr>
                  <a:xfrm>
                    <a:off x="4928538" y="2919243"/>
                    <a:ext cx="1749153" cy="255403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Licensing &amp; Accounting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8197" name="Picture 5" descr="C:\Documents and Settings\Administrator\Local Settings\Temporary Internet Files\Content.IE5\0NG589SB\MCj04348830000[1]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4202519" y="2038462"/>
                    <a:ext cx="949436" cy="949436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1269708" y="-111079"/>
                  <a:ext cx="5912142" cy="1649638"/>
                  <a:chOff x="1269708" y="-111079"/>
                  <a:chExt cx="5912142" cy="1649638"/>
                </a:xfrm>
              </p:grpSpPr>
              <p:sp>
                <p:nvSpPr>
                  <p:cNvPr id="61" name="Rounded Rectangle 3"/>
                  <p:cNvSpPr/>
                  <p:nvPr/>
                </p:nvSpPr>
                <p:spPr>
                  <a:xfrm>
                    <a:off x="1269708" y="0"/>
                    <a:ext cx="5912142" cy="1538559"/>
                  </a:xfrm>
                  <a:prstGeom prst="roundRect">
                    <a:avLst>
                      <a:gd name="adj" fmla="val 10476"/>
                    </a:avLst>
                  </a:prstGeom>
                  <a:solidFill>
                    <a:schemeClr val="bg1"/>
                  </a:solidFill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2" name="Rectangle 4"/>
                  <p:cNvSpPr/>
                  <p:nvPr/>
                </p:nvSpPr>
                <p:spPr>
                  <a:xfrm>
                    <a:off x="1493651" y="-111079"/>
                    <a:ext cx="2068699" cy="35852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Execution Services</a:t>
                    </a:r>
                    <a:endParaRPr lang="en-US" sz="16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" name="Rectangle 7"/>
                  <p:cNvSpPr/>
                  <p:nvPr/>
                </p:nvSpPr>
                <p:spPr>
                  <a:xfrm>
                    <a:off x="4728696" y="199083"/>
                    <a:ext cx="1952085" cy="258117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Independent Bag of Tasks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" name="Rectangle 7"/>
                  <p:cNvSpPr/>
                  <p:nvPr/>
                </p:nvSpPr>
                <p:spPr>
                  <a:xfrm>
                    <a:off x="4733443" y="513425"/>
                    <a:ext cx="1952085" cy="258117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Distributed Threads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" name="Rectangle 7"/>
                  <p:cNvSpPr/>
                  <p:nvPr/>
                </p:nvSpPr>
                <p:spPr>
                  <a:xfrm>
                    <a:off x="4733427" y="823004"/>
                    <a:ext cx="1952085" cy="258117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err="1" smtClean="0">
                        <a:solidFill>
                          <a:srgbClr val="000000"/>
                        </a:solidFill>
                      </a:rPr>
                      <a:t>MapReduce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" name="Rectangle 7"/>
                  <p:cNvSpPr/>
                  <p:nvPr/>
                </p:nvSpPr>
                <p:spPr>
                  <a:xfrm>
                    <a:off x="4733411" y="1137346"/>
                    <a:ext cx="1952085" cy="258117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other models…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8200" name="Picture 8" descr="C:\Documents and Settings\Administrator\Local Settings\Temporary Internet Files\Content.IE5\S5CT05S7\MCj04326260000[1]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052925" y="280989"/>
                    <a:ext cx="1014411" cy="101441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201" name="Picture 9" descr="C:\Documents and Settings\Administrator\Local Settings\Temporary Internet Files\Content.IE5\S5CT05S7\MCj04326140000[1]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4567352" y="600189"/>
                    <a:ext cx="566624" cy="566624"/>
                  </a:xfrm>
                  <a:prstGeom prst="rect">
                    <a:avLst/>
                  </a:prstGeom>
                  <a:noFill/>
                </p:spPr>
              </p:pic>
            </p:grpSp>
          </p:grpSp>
          <p:sp>
            <p:nvSpPr>
              <p:cNvPr id="124" name="Rectangle 4"/>
              <p:cNvSpPr/>
              <p:nvPr/>
            </p:nvSpPr>
            <p:spPr>
              <a:xfrm>
                <a:off x="5451892" y="-899834"/>
                <a:ext cx="2396708" cy="3473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Middleware - Container</a:t>
                </a: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1023260" y="-3105150"/>
              <a:ext cx="7112001" cy="1712650"/>
              <a:chOff x="1023260" y="-2800350"/>
              <a:chExt cx="7112001" cy="1712650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023260" y="-2800350"/>
                <a:ext cx="7112001" cy="1712650"/>
              </a:xfrm>
              <a:prstGeom prst="roundRect">
                <a:avLst>
                  <a:gd name="adj" fmla="val 3985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1229664" y="-2656781"/>
                <a:ext cx="6752286" cy="1363527"/>
                <a:chOff x="1229664" y="-2656781"/>
                <a:chExt cx="6752286" cy="1363527"/>
              </a:xfrm>
            </p:grpSpPr>
            <p:sp>
              <p:nvSpPr>
                <p:cNvPr id="128" name="Rounded Rectangle 3"/>
                <p:cNvSpPr/>
                <p:nvPr/>
              </p:nvSpPr>
              <p:spPr>
                <a:xfrm>
                  <a:off x="1229664" y="-2516746"/>
                  <a:ext cx="6752286" cy="1223492"/>
                </a:xfrm>
                <a:prstGeom prst="roundRect">
                  <a:avLst>
                    <a:gd name="adj" fmla="val 11111"/>
                  </a:avLst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smtClean="0"/>
                </a:p>
              </p:txBody>
            </p:sp>
            <p:sp>
              <p:nvSpPr>
                <p:cNvPr id="129" name="Rectangle 4"/>
                <p:cNvSpPr/>
                <p:nvPr/>
              </p:nvSpPr>
              <p:spPr>
                <a:xfrm>
                  <a:off x="1499782" y="-2656781"/>
                  <a:ext cx="3948518" cy="37078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Application Development &amp; Management</a:t>
                  </a:r>
                </a:p>
              </p:txBody>
            </p:sp>
            <p:sp>
              <p:nvSpPr>
                <p:cNvPr id="131" name="Rectangle 7"/>
                <p:cNvSpPr/>
                <p:nvPr/>
              </p:nvSpPr>
              <p:spPr>
                <a:xfrm>
                  <a:off x="5029201" y="-2286000"/>
                  <a:ext cx="2762250" cy="36195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SDK: APIs &amp; Tools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Rectangle 7"/>
                <p:cNvSpPr/>
                <p:nvPr/>
              </p:nvSpPr>
              <p:spPr>
                <a:xfrm>
                  <a:off x="5029201" y="-1847850"/>
                  <a:ext cx="2762250" cy="36195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Management: Tools, Interfaces and APIs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8203" name="Picture 11" descr="C:\Documents and Settings\Administrator\Local Settings\Temporary Internet Files\Content.IE5\AD85KTOH\MCj04348810000[1].pn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248150" y="-2362200"/>
                  <a:ext cx="1009650" cy="100965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39" name="Rectangle 4"/>
            <p:cNvSpPr/>
            <p:nvPr/>
          </p:nvSpPr>
          <p:spPr>
            <a:xfrm>
              <a:off x="1470442" y="4167466"/>
              <a:ext cx="6225758" cy="34738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PAL – Platform Abstraction Layer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345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180304" y="218941"/>
            <a:ext cx="8525814" cy="6387921"/>
            <a:chOff x="180304" y="218941"/>
            <a:chExt cx="8525814" cy="6387921"/>
          </a:xfrm>
        </p:grpSpPr>
        <p:sp>
          <p:nvSpPr>
            <p:cNvPr id="94" name="Rectangle 93"/>
            <p:cNvSpPr/>
            <p:nvPr/>
          </p:nvSpPr>
          <p:spPr>
            <a:xfrm>
              <a:off x="180304" y="218941"/>
              <a:ext cx="8525814" cy="6387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5298" y="225493"/>
              <a:ext cx="8319254" cy="6278336"/>
              <a:chOff x="305298" y="225493"/>
              <a:chExt cx="8319254" cy="6278336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1442434" y="4140558"/>
                <a:ext cx="5151549" cy="1796603"/>
              </a:xfrm>
              <a:custGeom>
                <a:avLst/>
                <a:gdLst>
                  <a:gd name="connsiteX0" fmla="*/ 0 w 5151549"/>
                  <a:gd name="connsiteY0" fmla="*/ 1796603 h 1796603"/>
                  <a:gd name="connsiteX1" fmla="*/ 1081825 w 5151549"/>
                  <a:gd name="connsiteY1" fmla="*/ 1307205 h 1796603"/>
                  <a:gd name="connsiteX2" fmla="*/ 1725769 w 5151549"/>
                  <a:gd name="connsiteY2" fmla="*/ 907960 h 1796603"/>
                  <a:gd name="connsiteX3" fmla="*/ 2524259 w 5151549"/>
                  <a:gd name="connsiteY3" fmla="*/ 135228 h 1796603"/>
                  <a:gd name="connsiteX4" fmla="*/ 3644721 w 5151549"/>
                  <a:gd name="connsiteY4" fmla="*/ 96591 h 1796603"/>
                  <a:gd name="connsiteX5" fmla="*/ 4481848 w 5151549"/>
                  <a:gd name="connsiteY5" fmla="*/ 676141 h 1796603"/>
                  <a:gd name="connsiteX6" fmla="*/ 4816698 w 5151549"/>
                  <a:gd name="connsiteY6" fmla="*/ 1152659 h 1796603"/>
                  <a:gd name="connsiteX7" fmla="*/ 5151549 w 5151549"/>
                  <a:gd name="connsiteY7" fmla="*/ 1384479 h 179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1549" h="1796603">
                    <a:moveTo>
                      <a:pt x="0" y="1796603"/>
                    </a:moveTo>
                    <a:cubicBezTo>
                      <a:pt x="397098" y="1625957"/>
                      <a:pt x="794197" y="1455312"/>
                      <a:pt x="1081825" y="1307205"/>
                    </a:cubicBezTo>
                    <a:cubicBezTo>
                      <a:pt x="1369453" y="1159098"/>
                      <a:pt x="1485363" y="1103289"/>
                      <a:pt x="1725769" y="907960"/>
                    </a:cubicBezTo>
                    <a:cubicBezTo>
                      <a:pt x="1966175" y="712631"/>
                      <a:pt x="2204434" y="270456"/>
                      <a:pt x="2524259" y="135228"/>
                    </a:cubicBezTo>
                    <a:cubicBezTo>
                      <a:pt x="2844084" y="0"/>
                      <a:pt x="3318456" y="6439"/>
                      <a:pt x="3644721" y="96591"/>
                    </a:cubicBezTo>
                    <a:cubicBezTo>
                      <a:pt x="3970986" y="186743"/>
                      <a:pt x="4286519" y="500130"/>
                      <a:pt x="4481848" y="676141"/>
                    </a:cubicBezTo>
                    <a:cubicBezTo>
                      <a:pt x="4677177" y="852152"/>
                      <a:pt x="4705081" y="1034603"/>
                      <a:pt x="4816698" y="1152659"/>
                    </a:cubicBezTo>
                    <a:cubicBezTo>
                      <a:pt x="4928315" y="1270715"/>
                      <a:pt x="5151549" y="1384479"/>
                      <a:pt x="5151549" y="1384479"/>
                    </a:cubicBezTo>
                  </a:path>
                </a:pathLst>
              </a:custGeom>
              <a:ln w="25400">
                <a:solidFill>
                  <a:srgbClr val="000000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339403" y="2820473"/>
                <a:ext cx="5473521" cy="3013657"/>
              </a:xfrm>
              <a:custGeom>
                <a:avLst/>
                <a:gdLst>
                  <a:gd name="connsiteX0" fmla="*/ 0 w 5473521"/>
                  <a:gd name="connsiteY0" fmla="*/ 3013657 h 3013657"/>
                  <a:gd name="connsiteX1" fmla="*/ 1210614 w 5473521"/>
                  <a:gd name="connsiteY1" fmla="*/ 2189409 h 3013657"/>
                  <a:gd name="connsiteX2" fmla="*/ 1841679 w 5473521"/>
                  <a:gd name="connsiteY2" fmla="*/ 1493950 h 3013657"/>
                  <a:gd name="connsiteX3" fmla="*/ 2975020 w 5473521"/>
                  <a:gd name="connsiteY3" fmla="*/ 862885 h 3013657"/>
                  <a:gd name="connsiteX4" fmla="*/ 5035639 w 5473521"/>
                  <a:gd name="connsiteY4" fmla="*/ 321972 h 3013657"/>
                  <a:gd name="connsiteX5" fmla="*/ 5473521 w 5473521"/>
                  <a:gd name="connsiteY5" fmla="*/ 0 h 301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73521" h="3013657">
                    <a:moveTo>
                      <a:pt x="0" y="3013657"/>
                    </a:moveTo>
                    <a:cubicBezTo>
                      <a:pt x="451834" y="2728175"/>
                      <a:pt x="903668" y="2442694"/>
                      <a:pt x="1210614" y="2189409"/>
                    </a:cubicBezTo>
                    <a:cubicBezTo>
                      <a:pt x="1517561" y="1936125"/>
                      <a:pt x="1547611" y="1715037"/>
                      <a:pt x="1841679" y="1493950"/>
                    </a:cubicBezTo>
                    <a:cubicBezTo>
                      <a:pt x="2135747" y="1272863"/>
                      <a:pt x="2442693" y="1058215"/>
                      <a:pt x="2975020" y="862885"/>
                    </a:cubicBezTo>
                    <a:cubicBezTo>
                      <a:pt x="3507347" y="667555"/>
                      <a:pt x="4619222" y="465786"/>
                      <a:pt x="5035639" y="321972"/>
                    </a:cubicBezTo>
                    <a:cubicBezTo>
                      <a:pt x="5452056" y="178158"/>
                      <a:pt x="5462788" y="89079"/>
                      <a:pt x="5473521" y="0"/>
                    </a:cubicBezTo>
                  </a:path>
                </a:pathLst>
              </a:custGeom>
              <a:ln w="25400">
                <a:solidFill>
                  <a:srgbClr val="000000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442435" y="1815921"/>
                <a:ext cx="2987898" cy="4095482"/>
              </a:xfrm>
              <a:custGeom>
                <a:avLst/>
                <a:gdLst>
                  <a:gd name="connsiteX0" fmla="*/ 0 w 3078051"/>
                  <a:gd name="connsiteY0" fmla="*/ 4172755 h 4172755"/>
                  <a:gd name="connsiteX1" fmla="*/ 1944710 w 3078051"/>
                  <a:gd name="connsiteY1" fmla="*/ 3039414 h 4172755"/>
                  <a:gd name="connsiteX2" fmla="*/ 2859110 w 3078051"/>
                  <a:gd name="connsiteY2" fmla="*/ 1931831 h 4172755"/>
                  <a:gd name="connsiteX3" fmla="*/ 3078051 w 3078051"/>
                  <a:gd name="connsiteY3" fmla="*/ 0 h 417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8051" h="4172755">
                    <a:moveTo>
                      <a:pt x="0" y="4172755"/>
                    </a:moveTo>
                    <a:cubicBezTo>
                      <a:pt x="734096" y="3792828"/>
                      <a:pt x="1468192" y="3412901"/>
                      <a:pt x="1944710" y="3039414"/>
                    </a:cubicBezTo>
                    <a:cubicBezTo>
                      <a:pt x="2421228" y="2665927"/>
                      <a:pt x="2670220" y="2438400"/>
                      <a:pt x="2859110" y="1931831"/>
                    </a:cubicBezTo>
                    <a:cubicBezTo>
                      <a:pt x="3048000" y="1425262"/>
                      <a:pt x="2925651" y="103031"/>
                      <a:pt x="3078051" y="0"/>
                    </a:cubicBezTo>
                  </a:path>
                </a:pathLst>
              </a:custGeom>
              <a:ln w="25400">
                <a:solidFill>
                  <a:srgbClr val="000000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1403797" y="3790682"/>
                <a:ext cx="5164428" cy="2094963"/>
              </a:xfrm>
              <a:custGeom>
                <a:avLst/>
                <a:gdLst>
                  <a:gd name="connsiteX0" fmla="*/ 0 w 5164428"/>
                  <a:gd name="connsiteY0" fmla="*/ 2094963 h 2094963"/>
                  <a:gd name="connsiteX1" fmla="*/ 1378040 w 5164428"/>
                  <a:gd name="connsiteY1" fmla="*/ 1283594 h 2094963"/>
                  <a:gd name="connsiteX2" fmla="*/ 3065172 w 5164428"/>
                  <a:gd name="connsiteY2" fmla="*/ 150253 h 2094963"/>
                  <a:gd name="connsiteX3" fmla="*/ 5164428 w 5164428"/>
                  <a:gd name="connsiteY3" fmla="*/ 382073 h 20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4428" h="2094963">
                    <a:moveTo>
                      <a:pt x="0" y="2094963"/>
                    </a:moveTo>
                    <a:cubicBezTo>
                      <a:pt x="433589" y="1851337"/>
                      <a:pt x="867178" y="1607712"/>
                      <a:pt x="1378040" y="1283594"/>
                    </a:cubicBezTo>
                    <a:cubicBezTo>
                      <a:pt x="1888902" y="959476"/>
                      <a:pt x="2434107" y="300506"/>
                      <a:pt x="3065172" y="150253"/>
                    </a:cubicBezTo>
                    <a:cubicBezTo>
                      <a:pt x="3696237" y="0"/>
                      <a:pt x="5164428" y="382073"/>
                      <a:pt x="5164428" y="382073"/>
                    </a:cubicBezTo>
                  </a:path>
                </a:pathLst>
              </a:custGeom>
              <a:ln w="22225">
                <a:solidFill>
                  <a:srgbClr val="000000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365160" y="2794717"/>
                <a:ext cx="2453425" cy="3052293"/>
              </a:xfrm>
              <a:custGeom>
                <a:avLst/>
                <a:gdLst>
                  <a:gd name="connsiteX0" fmla="*/ 0 w 2453425"/>
                  <a:gd name="connsiteY0" fmla="*/ 3052293 h 3052293"/>
                  <a:gd name="connsiteX1" fmla="*/ 1159098 w 2453425"/>
                  <a:gd name="connsiteY1" fmla="*/ 2318197 h 3052293"/>
                  <a:gd name="connsiteX2" fmla="*/ 2292439 w 2453425"/>
                  <a:gd name="connsiteY2" fmla="*/ 1378040 h 3052293"/>
                  <a:gd name="connsiteX3" fmla="*/ 2125014 w 2453425"/>
                  <a:gd name="connsiteY3" fmla="*/ 759854 h 3052293"/>
                  <a:gd name="connsiteX4" fmla="*/ 1326524 w 2453425"/>
                  <a:gd name="connsiteY4" fmla="*/ 167426 h 3052293"/>
                  <a:gd name="connsiteX5" fmla="*/ 1197735 w 2453425"/>
                  <a:gd name="connsiteY5" fmla="*/ 0 h 305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3425" h="3052293">
                    <a:moveTo>
                      <a:pt x="0" y="3052293"/>
                    </a:moveTo>
                    <a:cubicBezTo>
                      <a:pt x="388512" y="2824766"/>
                      <a:pt x="777025" y="2597239"/>
                      <a:pt x="1159098" y="2318197"/>
                    </a:cubicBezTo>
                    <a:cubicBezTo>
                      <a:pt x="1541171" y="2039155"/>
                      <a:pt x="2131453" y="1637764"/>
                      <a:pt x="2292439" y="1378040"/>
                    </a:cubicBezTo>
                    <a:cubicBezTo>
                      <a:pt x="2453425" y="1118316"/>
                      <a:pt x="2286000" y="961623"/>
                      <a:pt x="2125014" y="759854"/>
                    </a:cubicBezTo>
                    <a:cubicBezTo>
                      <a:pt x="1964028" y="558085"/>
                      <a:pt x="1481070" y="294068"/>
                      <a:pt x="1326524" y="167426"/>
                    </a:cubicBezTo>
                    <a:cubicBezTo>
                      <a:pt x="1171978" y="40784"/>
                      <a:pt x="1197735" y="0"/>
                      <a:pt x="1197735" y="0"/>
                    </a:cubicBezTo>
                  </a:path>
                </a:pathLst>
              </a:custGeom>
              <a:ln w="22225">
                <a:solidFill>
                  <a:srgbClr val="000000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1656334" y="2838585"/>
                <a:ext cx="4306582" cy="2325846"/>
                <a:chOff x="2364674" y="2503728"/>
                <a:chExt cx="3771646" cy="2000574"/>
              </a:xfrm>
            </p:grpSpPr>
            <p:sp>
              <p:nvSpPr>
                <p:cNvPr id="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4089543" y="2890603"/>
                  <a:ext cx="2046777" cy="1173969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33000">
                      <a:schemeClr val="bg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17" name="Picture 13" descr="C:\Documents and Settings\Administrator\Local Settings\Temporary Internet Files\Content.IE5\YP27MHEV\MCj0438068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79764" y="2503728"/>
                  <a:ext cx="2000574" cy="2000574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364674" y="3049875"/>
                  <a:ext cx="2087107" cy="1243907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33000">
                      <a:schemeClr val="bg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055198" y="225493"/>
                <a:ext cx="1544188" cy="1548755"/>
                <a:chOff x="6849910" y="843679"/>
                <a:chExt cx="1544188" cy="1548755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6875171" y="1762259"/>
                  <a:ext cx="1468192" cy="51515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218" name="Picture 2" descr="C:\Documents and Settings\Administrator\Local Settings\Temporary Internet Files\Content.IE5\0NG589SB\MCj0431580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942138" y="843679"/>
                  <a:ext cx="1451960" cy="14616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220" name="Picture 4" descr="C:\Documents and Settings\Administrator\Local Settings\Temporary Internet Files\Content.IE5\S5CT05S7\MCj04338520000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689134" y="1583409"/>
                  <a:ext cx="530596" cy="530596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Rectangle 7"/>
                <p:cNvSpPr/>
                <p:nvPr/>
              </p:nvSpPr>
              <p:spPr>
                <a:xfrm>
                  <a:off x="6849910" y="2152056"/>
                  <a:ext cx="1425033" cy="240378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Aneka Repository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835417" y="1643000"/>
                <a:ext cx="2204000" cy="1357772"/>
                <a:chOff x="577839" y="5171816"/>
                <a:chExt cx="2204000" cy="1357772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592428" y="5628069"/>
                  <a:ext cx="1751527" cy="6825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577839" y="5171816"/>
                  <a:ext cx="581260" cy="1227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ectangle 7"/>
                <p:cNvSpPr/>
                <p:nvPr/>
              </p:nvSpPr>
              <p:spPr>
                <a:xfrm>
                  <a:off x="953037" y="6065086"/>
                  <a:ext cx="991673" cy="464502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Aneka </a:t>
                  </a:r>
                </a:p>
                <a:p>
                  <a:pPr algn="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Containers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7"/>
                <p:cNvSpPr/>
                <p:nvPr/>
              </p:nvSpPr>
              <p:spPr>
                <a:xfrm>
                  <a:off x="1977403" y="5895514"/>
                  <a:ext cx="804436" cy="389375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Node </a:t>
                  </a:r>
                </a:p>
                <a:p>
                  <a:pPr algn="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Manager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9222" name="Picture 6" descr="C:\Documents and Settings\Administrator\Local Settings\Temporary Internet Files\Content.IE5\AD85KTOH\MCj04421470000[1]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905559" y="5603182"/>
                  <a:ext cx="489911" cy="51675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27" descr="caneka-ontainer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181656" y="5645329"/>
                  <a:ext cx="633443" cy="575166"/>
                </a:xfrm>
                <a:prstGeom prst="rect">
                  <a:avLst/>
                </a:prstGeom>
              </p:spPr>
            </p:pic>
            <p:pic>
              <p:nvPicPr>
                <p:cNvPr id="29" name="Picture 28" descr="caneka-ontainer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909053" y="5784850"/>
                  <a:ext cx="633443" cy="575166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6539807" y="3393171"/>
                <a:ext cx="2009618" cy="1524412"/>
                <a:chOff x="6011773" y="4706816"/>
                <a:chExt cx="2009618" cy="1524412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6269864" y="5291072"/>
                  <a:ext cx="1751527" cy="682580"/>
                </a:xfrm>
                <a:prstGeom prst="ellipse">
                  <a:avLst/>
                </a:prstGeom>
                <a:solidFill>
                  <a:srgbClr val="F8F8F8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6011773" y="5330579"/>
                  <a:ext cx="876280" cy="681707"/>
                  <a:chOff x="7582995" y="5266185"/>
                  <a:chExt cx="876280" cy="681707"/>
                </a:xfrm>
              </p:grpSpPr>
              <p:sp>
                <p:nvSpPr>
                  <p:cNvPr id="39" name="Rectangle 7"/>
                  <p:cNvSpPr/>
                  <p:nvPr/>
                </p:nvSpPr>
                <p:spPr>
                  <a:xfrm>
                    <a:off x="7654839" y="5558517"/>
                    <a:ext cx="804436" cy="389375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Node </a:t>
                    </a:r>
                  </a:p>
                  <a:p>
                    <a:pPr algn="r"/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Manager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40" name="Picture 6" descr="C:\Documents and Settings\Administrator\Local Settings\Temporary Internet Files\Content.IE5\AD85KTOH\MCj04421470000[1]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7582995" y="5266185"/>
                    <a:ext cx="489911" cy="5167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4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529830" y="4706816"/>
                  <a:ext cx="965672" cy="1030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3" name="Group 42"/>
                <p:cNvGrpSpPr/>
                <p:nvPr/>
              </p:nvGrpSpPr>
              <p:grpSpPr>
                <a:xfrm>
                  <a:off x="6921343" y="5346969"/>
                  <a:ext cx="1035657" cy="884259"/>
                  <a:chOff x="6586489" y="5308332"/>
                  <a:chExt cx="1035657" cy="884259"/>
                </a:xfrm>
              </p:grpSpPr>
              <p:sp>
                <p:nvSpPr>
                  <p:cNvPr id="38" name="Rectangle 7"/>
                  <p:cNvSpPr/>
                  <p:nvPr/>
                </p:nvSpPr>
                <p:spPr>
                  <a:xfrm>
                    <a:off x="6630473" y="5728089"/>
                    <a:ext cx="991673" cy="464502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>
                      <a:solidFill>
                        <a:srgbClr val="000000"/>
                      </a:solidFill>
                    </a:endParaRPr>
                  </a:p>
                  <a:p>
                    <a:pPr algn="r"/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Aneka </a:t>
                    </a:r>
                  </a:p>
                  <a:p>
                    <a:pPr algn="r"/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Containers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41" name="Picture 40" descr="caneka-ontainer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6859092" y="5308332"/>
                    <a:ext cx="633443" cy="575166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 descr="caneka-ontainer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6586489" y="5447853"/>
                    <a:ext cx="633443" cy="57516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5147691" y="5040881"/>
                <a:ext cx="2204000" cy="1357772"/>
                <a:chOff x="577839" y="5171816"/>
                <a:chExt cx="2204000" cy="1357772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592428" y="5628069"/>
                  <a:ext cx="1751527" cy="6825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8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577839" y="5171816"/>
                  <a:ext cx="581260" cy="1227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" name="Rectangle 7"/>
                <p:cNvSpPr/>
                <p:nvPr/>
              </p:nvSpPr>
              <p:spPr>
                <a:xfrm>
                  <a:off x="953037" y="6065086"/>
                  <a:ext cx="991673" cy="464502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Aneka </a:t>
                  </a:r>
                </a:p>
                <a:p>
                  <a:pPr algn="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Containers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tangle 7"/>
                <p:cNvSpPr/>
                <p:nvPr/>
              </p:nvSpPr>
              <p:spPr>
                <a:xfrm>
                  <a:off x="1977403" y="5895514"/>
                  <a:ext cx="804436" cy="389375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Node </a:t>
                  </a:r>
                </a:p>
                <a:p>
                  <a:pPr algn="r"/>
                  <a:r>
                    <a:rPr lang="en-US" sz="1000" dirty="0" smtClean="0">
                      <a:solidFill>
                        <a:srgbClr val="000000"/>
                      </a:solidFill>
                    </a:rPr>
                    <a:t>Manager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51" name="Picture 6" descr="C:\Documents and Settings\Administrator\Local Settings\Temporary Internet Files\Content.IE5\AD85KTOH\MCj04421470000[1]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905559" y="5603182"/>
                  <a:ext cx="489911" cy="51675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" name="Picture 51" descr="caneka-ontainer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181656" y="5645329"/>
                  <a:ext cx="633443" cy="575166"/>
                </a:xfrm>
                <a:prstGeom prst="rect">
                  <a:avLst/>
                </a:prstGeom>
              </p:spPr>
            </p:pic>
            <p:pic>
              <p:nvPicPr>
                <p:cNvPr id="53" name="Picture 52" descr="caneka-ontainer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909053" y="5784850"/>
                  <a:ext cx="633443" cy="575166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6614934" y="1484951"/>
                <a:ext cx="2009618" cy="1524412"/>
                <a:chOff x="6011773" y="4706816"/>
                <a:chExt cx="2009618" cy="1524412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269864" y="5291072"/>
                  <a:ext cx="1751527" cy="682580"/>
                </a:xfrm>
                <a:prstGeom prst="ellipse">
                  <a:avLst/>
                </a:prstGeom>
                <a:solidFill>
                  <a:srgbClr val="F8F8F8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6011773" y="5330579"/>
                  <a:ext cx="876280" cy="681707"/>
                  <a:chOff x="7582995" y="5266185"/>
                  <a:chExt cx="876280" cy="681707"/>
                </a:xfrm>
              </p:grpSpPr>
              <p:sp>
                <p:nvSpPr>
                  <p:cNvPr id="63" name="Rectangle 7"/>
                  <p:cNvSpPr/>
                  <p:nvPr/>
                </p:nvSpPr>
                <p:spPr>
                  <a:xfrm>
                    <a:off x="7654839" y="5558517"/>
                    <a:ext cx="804436" cy="389375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Node </a:t>
                    </a:r>
                  </a:p>
                  <a:p>
                    <a:pPr algn="r"/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Manager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64" name="Picture 6" descr="C:\Documents and Settings\Administrator\Local Settings\Temporary Internet Files\Content.IE5\AD85KTOH\MCj04421470000[1]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7582995" y="5266185"/>
                    <a:ext cx="489911" cy="5167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58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529830" y="4706816"/>
                  <a:ext cx="965672" cy="1030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9" name="Group 58"/>
                <p:cNvGrpSpPr/>
                <p:nvPr/>
              </p:nvGrpSpPr>
              <p:grpSpPr>
                <a:xfrm>
                  <a:off x="6921343" y="5346969"/>
                  <a:ext cx="1035657" cy="884259"/>
                  <a:chOff x="6586489" y="5308332"/>
                  <a:chExt cx="1035657" cy="884259"/>
                </a:xfrm>
              </p:grpSpPr>
              <p:sp>
                <p:nvSpPr>
                  <p:cNvPr id="60" name="Rectangle 7"/>
                  <p:cNvSpPr/>
                  <p:nvPr/>
                </p:nvSpPr>
                <p:spPr>
                  <a:xfrm>
                    <a:off x="6630473" y="5728089"/>
                    <a:ext cx="991673" cy="464502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>
                      <a:solidFill>
                        <a:srgbClr val="000000"/>
                      </a:solidFill>
                    </a:endParaRPr>
                  </a:p>
                  <a:p>
                    <a:pPr algn="r"/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Aneka </a:t>
                    </a:r>
                  </a:p>
                  <a:p>
                    <a:pPr algn="r"/>
                    <a:r>
                      <a:rPr lang="en-US" sz="1000" dirty="0" smtClean="0">
                        <a:solidFill>
                          <a:srgbClr val="000000"/>
                        </a:solidFill>
                      </a:rPr>
                      <a:t>Containers</a:t>
                    </a: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61" name="Picture 60" descr="caneka-ontainer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6859092" y="5308332"/>
                    <a:ext cx="633443" cy="575166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caneka-ontainer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6586489" y="5447853"/>
                    <a:ext cx="633443" cy="57516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1" name="Group 80"/>
              <p:cNvGrpSpPr/>
              <p:nvPr/>
            </p:nvGrpSpPr>
            <p:grpSpPr>
              <a:xfrm>
                <a:off x="305298" y="5161955"/>
                <a:ext cx="1343200" cy="1341874"/>
                <a:chOff x="253782" y="5226350"/>
                <a:chExt cx="1343200" cy="1341874"/>
              </a:xfrm>
            </p:grpSpPr>
            <p:pic>
              <p:nvPicPr>
                <p:cNvPr id="9224" name="Picture 8" descr="C:\Documents and Settings\Administrator\Local Settings\Temporary Internet Files\Content.IE5\YP27MHEV\MCj04315760000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09748" y="5226350"/>
                  <a:ext cx="1102706" cy="1110057"/>
                </a:xfrm>
                <a:prstGeom prst="rect">
                  <a:avLst/>
                </a:prstGeom>
                <a:noFill/>
              </p:spPr>
            </p:pic>
            <p:pic>
              <p:nvPicPr>
                <p:cNvPr id="9225" name="Picture 9" descr="C:\Documents and Settings\Administrator\Local Settings\Temporary Internet Files\Content.IE5\S5CT05S7\MCj04326250000[1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72736" y="5524568"/>
                  <a:ext cx="734096" cy="734096"/>
                </a:xfrm>
                <a:prstGeom prst="rect">
                  <a:avLst/>
                </a:prstGeom>
                <a:noFill/>
              </p:spPr>
            </p:pic>
            <p:sp>
              <p:nvSpPr>
                <p:cNvPr id="67" name="Rectangle 7"/>
                <p:cNvSpPr/>
                <p:nvPr/>
              </p:nvSpPr>
              <p:spPr>
                <a:xfrm>
                  <a:off x="253782" y="6180995"/>
                  <a:ext cx="1343200" cy="38722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Management Console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3" name="Left Arrow 82"/>
              <p:cNvSpPr/>
              <p:nvPr/>
            </p:nvSpPr>
            <p:spPr>
              <a:xfrm rot="17282617">
                <a:off x="4090848" y="2292995"/>
                <a:ext cx="1184754" cy="328248"/>
              </a:xfrm>
              <a:prstGeom prst="leftArrow">
                <a:avLst>
                  <a:gd name="adj1" fmla="val 50000"/>
                  <a:gd name="adj2" fmla="val 72214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Left Arrow 83"/>
              <p:cNvSpPr/>
              <p:nvPr/>
            </p:nvSpPr>
            <p:spPr>
              <a:xfrm rot="9318042">
                <a:off x="6020533" y="3179491"/>
                <a:ext cx="1184754" cy="328248"/>
              </a:xfrm>
              <a:prstGeom prst="leftArrow">
                <a:avLst>
                  <a:gd name="adj1" fmla="val 50000"/>
                  <a:gd name="adj2" fmla="val 72214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Left Arrow 84"/>
              <p:cNvSpPr/>
              <p:nvPr/>
            </p:nvSpPr>
            <p:spPr>
              <a:xfrm rot="13150359">
                <a:off x="4536414" y="4784364"/>
                <a:ext cx="638849" cy="328248"/>
              </a:xfrm>
              <a:prstGeom prst="leftArrow">
                <a:avLst>
                  <a:gd name="adj1" fmla="val 50000"/>
                  <a:gd name="adj2" fmla="val 57005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Left Arrow 85"/>
              <p:cNvSpPr/>
              <p:nvPr/>
            </p:nvSpPr>
            <p:spPr>
              <a:xfrm rot="2467722">
                <a:off x="2203192" y="3017812"/>
                <a:ext cx="638849" cy="328248"/>
              </a:xfrm>
              <a:prstGeom prst="leftArrow">
                <a:avLst>
                  <a:gd name="adj1" fmla="val 50000"/>
                  <a:gd name="adj2" fmla="val 57005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Left Arrow 86"/>
              <p:cNvSpPr/>
              <p:nvPr/>
            </p:nvSpPr>
            <p:spPr>
              <a:xfrm rot="12492398">
                <a:off x="5910161" y="4187643"/>
                <a:ext cx="638849" cy="328248"/>
              </a:xfrm>
              <a:prstGeom prst="leftArrow">
                <a:avLst>
                  <a:gd name="adj1" fmla="val 50000"/>
                  <a:gd name="adj2" fmla="val 57005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17269374">
                <a:off x="4507605" y="2215167"/>
                <a:ext cx="848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update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7"/>
              <p:cNvSpPr/>
              <p:nvPr/>
            </p:nvSpPr>
            <p:spPr>
              <a:xfrm>
                <a:off x="5456849" y="411261"/>
                <a:ext cx="815162" cy="23268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HTTP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7"/>
              <p:cNvSpPr/>
              <p:nvPr/>
            </p:nvSpPr>
            <p:spPr>
              <a:xfrm>
                <a:off x="5454701" y="692451"/>
                <a:ext cx="817310" cy="22194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File Share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7"/>
              <p:cNvSpPr/>
              <p:nvPr/>
            </p:nvSpPr>
            <p:spPr>
              <a:xfrm>
                <a:off x="5465432" y="960762"/>
                <a:ext cx="817310" cy="22194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……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554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224087" y="1976437"/>
          <a:ext cx="4695825" cy="290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889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426720" y="1849754"/>
          <a:ext cx="4116705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600575" y="1847850"/>
          <a:ext cx="4116705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450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16047" y="1473393"/>
            <a:ext cx="8470377" cy="2849605"/>
            <a:chOff x="416047" y="1473393"/>
            <a:chExt cx="8470377" cy="2849605"/>
          </a:xfrm>
        </p:grpSpPr>
        <p:graphicFrame>
          <p:nvGraphicFramePr>
            <p:cNvPr id="4" name="Chart 3"/>
            <p:cNvGraphicFramePr/>
            <p:nvPr/>
          </p:nvGraphicFramePr>
          <p:xfrm>
            <a:off x="4575019" y="1473393"/>
            <a:ext cx="4311405" cy="2849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Chart 4"/>
            <p:cNvGraphicFramePr/>
            <p:nvPr/>
          </p:nvGraphicFramePr>
          <p:xfrm>
            <a:off x="416047" y="1480892"/>
            <a:ext cx="4156721" cy="2840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41687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49155" y="-990600"/>
            <a:ext cx="7505700" cy="7398224"/>
            <a:chOff x="-349155" y="-990600"/>
            <a:chExt cx="7505700" cy="7398224"/>
          </a:xfrm>
        </p:grpSpPr>
        <p:sp>
          <p:nvSpPr>
            <p:cNvPr id="5" name="Rectangle 4"/>
            <p:cNvSpPr/>
            <p:nvPr/>
          </p:nvSpPr>
          <p:spPr>
            <a:xfrm>
              <a:off x="-349155" y="-990600"/>
              <a:ext cx="7505700" cy="739822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-164095" y="4234109"/>
              <a:ext cx="7112001" cy="1981165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95000"/>
              </a:schemeClr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3"/>
            <p:cNvSpPr/>
            <p:nvPr/>
          </p:nvSpPr>
          <p:spPr>
            <a:xfrm>
              <a:off x="33990" y="5101492"/>
              <a:ext cx="6794001" cy="860740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92"/>
            <p:cNvGrpSpPr/>
            <p:nvPr/>
          </p:nvGrpSpPr>
          <p:grpSpPr>
            <a:xfrm>
              <a:off x="23259" y="4333510"/>
              <a:ext cx="6794001" cy="1737215"/>
              <a:chOff x="1210614" y="4860086"/>
              <a:chExt cx="6794001" cy="1737215"/>
            </a:xfrm>
          </p:grpSpPr>
          <p:sp>
            <p:nvSpPr>
              <p:cNvPr id="47" name="Rounded Rectangle 3"/>
              <p:cNvSpPr/>
              <p:nvPr/>
            </p:nvSpPr>
            <p:spPr>
              <a:xfrm>
                <a:off x="1210614" y="4990715"/>
                <a:ext cx="6794001" cy="547200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ECMA 334: .NET or Mono / Windows, Linux, &amp; Mac</a:t>
                </a:r>
                <a:endParaRPr lang="en-US" dirty="0"/>
              </a:p>
            </p:txBody>
          </p:sp>
          <p:sp>
            <p:nvSpPr>
              <p:cNvPr id="48" name="Rectangle 4"/>
              <p:cNvSpPr/>
              <p:nvPr/>
            </p:nvSpPr>
            <p:spPr>
              <a:xfrm>
                <a:off x="1450676" y="4860086"/>
                <a:ext cx="2288604" cy="25842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rgbClr val="000000"/>
                    </a:solidFill>
                  </a:rPr>
                  <a:t>Infrastruscture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3" name="Picture 706" descr="MCj0441337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32302" y="5825109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707" descr="MCj0441337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77592" y="5812231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709" descr="MCj0441337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77543" y="5783118"/>
                <a:ext cx="5429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69395" y="5726402"/>
                <a:ext cx="455238" cy="828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82055" y="5713556"/>
                <a:ext cx="455238" cy="828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13388" y="5724126"/>
                <a:ext cx="441183" cy="873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Rectangle 7"/>
            <p:cNvSpPr/>
            <p:nvPr/>
          </p:nvSpPr>
          <p:spPr>
            <a:xfrm>
              <a:off x="122226" y="5766928"/>
              <a:ext cx="1742713" cy="31335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Enterprise Desktop Grid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7"/>
            <p:cNvSpPr/>
            <p:nvPr/>
          </p:nvSpPr>
          <p:spPr>
            <a:xfrm>
              <a:off x="1923122" y="5764782"/>
              <a:ext cx="1139553" cy="3155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Data Centers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8195" name="Picture 3" descr="C:\Documents and Settings\Administrator\Local Settings\Temporary Internet Files\Content.IE5\0NG589SB\MCj043161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9570" y="5256552"/>
              <a:ext cx="604792" cy="604792"/>
            </a:xfrm>
            <a:prstGeom prst="rect">
              <a:avLst/>
            </a:prstGeom>
            <a:noFill/>
          </p:spPr>
        </p:pic>
        <p:pic>
          <p:nvPicPr>
            <p:cNvPr id="75" name="Picture 3" descr="C:\Documents and Settings\Administrator\Local Settings\Temporary Internet Files\Content.IE5\0NG589SB\MCj043161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2725" y="5241527"/>
              <a:ext cx="604792" cy="604792"/>
            </a:xfrm>
            <a:prstGeom prst="rect">
              <a:avLst/>
            </a:prstGeom>
            <a:noFill/>
          </p:spPr>
        </p:pic>
        <p:pic>
          <p:nvPicPr>
            <p:cNvPr id="76" name="Picture 3" descr="C:\Documents and Settings\Administrator\Local Settings\Temporary Internet Files\Content.IE5\0NG589SB\MCj043161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8028" y="5241526"/>
              <a:ext cx="604792" cy="604792"/>
            </a:xfrm>
            <a:prstGeom prst="rect">
              <a:avLst/>
            </a:prstGeom>
            <a:noFill/>
          </p:spPr>
        </p:pic>
        <p:sp>
          <p:nvSpPr>
            <p:cNvPr id="77" name="Rectangle 7"/>
            <p:cNvSpPr/>
            <p:nvPr/>
          </p:nvSpPr>
          <p:spPr>
            <a:xfrm>
              <a:off x="3170226" y="5762635"/>
              <a:ext cx="1139553" cy="3155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Clusters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0" name="Cloud"/>
            <p:cNvSpPr>
              <a:spLocks noChangeAspect="1" noEditPoints="1" noChangeArrowheads="1"/>
            </p:cNvSpPr>
            <p:nvPr/>
          </p:nvSpPr>
          <p:spPr bwMode="auto">
            <a:xfrm>
              <a:off x="5257775" y="5241014"/>
              <a:ext cx="1550503" cy="7392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Cloud"/>
            <p:cNvSpPr>
              <a:spLocks noChangeAspect="1" noEditPoints="1" noChangeArrowheads="1"/>
            </p:cNvSpPr>
            <p:nvPr/>
          </p:nvSpPr>
          <p:spPr bwMode="auto">
            <a:xfrm>
              <a:off x="4332643" y="5333312"/>
              <a:ext cx="1550503" cy="7392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" name="Picture 92" descr="MCj0442154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4438" y="5298188"/>
              <a:ext cx="253641" cy="27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93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1366" y="5237046"/>
              <a:ext cx="348165" cy="37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94" descr="MCj0442154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7211" y="5252287"/>
              <a:ext cx="253641" cy="27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95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54250" y="5313958"/>
              <a:ext cx="457686" cy="488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97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25886" y="5154999"/>
              <a:ext cx="476090" cy="50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96" descr="MCj044215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24292" y="5184802"/>
              <a:ext cx="561478" cy="59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4890960" y="5732557"/>
              <a:ext cx="1506039" cy="33876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Public Cloud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-175891" y="711200"/>
              <a:ext cx="7112001" cy="3060268"/>
            </a:xfrm>
            <a:prstGeom prst="roundRect">
              <a:avLst>
                <a:gd name="adj" fmla="val 2443"/>
              </a:avLst>
            </a:prstGeom>
            <a:solidFill>
              <a:schemeClr val="bg1">
                <a:lumMod val="95000"/>
              </a:schemeClr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209" y="1019699"/>
              <a:ext cx="6668976" cy="2580751"/>
              <a:chOff x="4209" y="511699"/>
              <a:chExt cx="6668976" cy="2580751"/>
            </a:xfrm>
          </p:grpSpPr>
          <p:sp>
            <p:nvSpPr>
              <p:cNvPr id="6" name="Left-Right Arrow 5"/>
              <p:cNvSpPr/>
              <p:nvPr/>
            </p:nvSpPr>
            <p:spPr>
              <a:xfrm rot="16200000">
                <a:off x="5040846" y="1637151"/>
                <a:ext cx="2451100" cy="421398"/>
              </a:xfrm>
              <a:prstGeom prst="leftRightArrow">
                <a:avLst>
                  <a:gd name="adj1" fmla="val 44444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5456414" y="1678831"/>
                <a:ext cx="2108200" cy="32534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Persistence &amp; Security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oup 119"/>
              <p:cNvGrpSpPr/>
              <p:nvPr/>
            </p:nvGrpSpPr>
            <p:grpSpPr>
              <a:xfrm>
                <a:off x="4209" y="2227026"/>
                <a:ext cx="5975797" cy="865424"/>
                <a:chOff x="1210614" y="3375898"/>
                <a:chExt cx="5975797" cy="865424"/>
              </a:xfrm>
            </p:grpSpPr>
            <p:grpSp>
              <p:nvGrpSpPr>
                <p:cNvPr id="9" name="Group 117"/>
                <p:cNvGrpSpPr/>
                <p:nvPr/>
              </p:nvGrpSpPr>
              <p:grpSpPr>
                <a:xfrm>
                  <a:off x="1210614" y="3375898"/>
                  <a:ext cx="5975797" cy="865424"/>
                  <a:chOff x="1210614" y="3375898"/>
                  <a:chExt cx="5975797" cy="865424"/>
                </a:xfrm>
              </p:grpSpPr>
              <p:sp>
                <p:nvSpPr>
                  <p:cNvPr id="65" name="Rounded Rectangle 3"/>
                  <p:cNvSpPr/>
                  <p:nvPr/>
                </p:nvSpPr>
                <p:spPr>
                  <a:xfrm>
                    <a:off x="1210614" y="3515933"/>
                    <a:ext cx="5975797" cy="725389"/>
                  </a:xfrm>
                  <a:prstGeom prst="roundRect">
                    <a:avLst>
                      <a:gd name="adj" fmla="val 11111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 smtClean="0"/>
                  </a:p>
                </p:txBody>
              </p:sp>
              <p:sp>
                <p:nvSpPr>
                  <p:cNvPr id="67" name="Rectangle 4"/>
                  <p:cNvSpPr/>
                  <p:nvPr/>
                </p:nvSpPr>
                <p:spPr>
                  <a:xfrm>
                    <a:off x="1423583" y="3375898"/>
                    <a:ext cx="2125972" cy="28170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Fabric Services</a:t>
                    </a:r>
                  </a:p>
                </p:txBody>
              </p:sp>
            </p:grpSp>
            <p:grpSp>
              <p:nvGrpSpPr>
                <p:cNvPr id="10" name="Group 118"/>
                <p:cNvGrpSpPr/>
                <p:nvPr/>
              </p:nvGrpSpPr>
              <p:grpSpPr>
                <a:xfrm>
                  <a:off x="1422306" y="3728523"/>
                  <a:ext cx="5562599" cy="283349"/>
                  <a:chOff x="1422306" y="3728523"/>
                  <a:chExt cx="5562599" cy="283349"/>
                </a:xfrm>
              </p:grpSpPr>
              <p:sp>
                <p:nvSpPr>
                  <p:cNvPr id="87" name="Rectangle 7"/>
                  <p:cNvSpPr/>
                  <p:nvPr/>
                </p:nvSpPr>
                <p:spPr>
                  <a:xfrm>
                    <a:off x="4483685" y="3734186"/>
                    <a:ext cx="1425033" cy="276999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Hardware Profiling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Rectangle 7"/>
                  <p:cNvSpPr/>
                  <p:nvPr/>
                </p:nvSpPr>
                <p:spPr>
                  <a:xfrm>
                    <a:off x="2838356" y="3734873"/>
                    <a:ext cx="1593849" cy="276999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Resource Provisioning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1" name="Rectangle 7"/>
                  <p:cNvSpPr/>
                  <p:nvPr/>
                </p:nvSpPr>
                <p:spPr>
                  <a:xfrm>
                    <a:off x="1422306" y="3728523"/>
                    <a:ext cx="1352549" cy="276999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High-Availability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" name="Rectangle 7"/>
                  <p:cNvSpPr/>
                  <p:nvPr/>
                </p:nvSpPr>
                <p:spPr>
                  <a:xfrm>
                    <a:off x="5963236" y="3734186"/>
                    <a:ext cx="1021669" cy="276999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Membership</a:t>
                    </a:r>
                    <a:endParaRPr lang="en-US" sz="12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1" name="Group 115"/>
              <p:cNvGrpSpPr/>
              <p:nvPr/>
            </p:nvGrpSpPr>
            <p:grpSpPr>
              <a:xfrm>
                <a:off x="35273" y="1358605"/>
                <a:ext cx="5931854" cy="806745"/>
                <a:chOff x="1241678" y="1643877"/>
                <a:chExt cx="5931854" cy="806745"/>
              </a:xfrm>
            </p:grpSpPr>
            <p:sp>
              <p:nvSpPr>
                <p:cNvPr id="63" name="Rounded Rectangle 3"/>
                <p:cNvSpPr/>
                <p:nvPr/>
              </p:nvSpPr>
              <p:spPr>
                <a:xfrm>
                  <a:off x="1241678" y="1777286"/>
                  <a:ext cx="5931854" cy="673336"/>
                </a:xfrm>
                <a:prstGeom prst="roundRect">
                  <a:avLst>
                    <a:gd name="adj" fmla="val 8732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82880" rtlCol="0" anchor="ctr"/>
                <a:lstStyle/>
                <a:p>
                  <a:pPr algn="ctr"/>
                  <a:endParaRPr lang="en-US" sz="1600" dirty="0" smtClean="0"/>
                </a:p>
              </p:txBody>
            </p:sp>
            <p:sp>
              <p:nvSpPr>
                <p:cNvPr id="64" name="Rectangle 4"/>
                <p:cNvSpPr/>
                <p:nvPr/>
              </p:nvSpPr>
              <p:spPr>
                <a:xfrm>
                  <a:off x="1436549" y="1643877"/>
                  <a:ext cx="2105139" cy="28795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Foundation Services</a:t>
                  </a:r>
                </a:p>
              </p:txBody>
            </p:sp>
            <p:sp>
              <p:nvSpPr>
                <p:cNvPr id="99" name="Rectangle 7"/>
                <p:cNvSpPr/>
                <p:nvPr/>
              </p:nvSpPr>
              <p:spPr>
                <a:xfrm>
                  <a:off x="3778155" y="1998578"/>
                  <a:ext cx="1458001" cy="27699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Billing &amp; Reporting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Rectangle 7"/>
                <p:cNvSpPr/>
                <p:nvPr/>
              </p:nvSpPr>
              <p:spPr>
                <a:xfrm>
                  <a:off x="2195805" y="2000547"/>
                  <a:ext cx="1525199" cy="27699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Resource Reservation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Rectangle 7"/>
                <p:cNvSpPr/>
                <p:nvPr/>
              </p:nvSpPr>
              <p:spPr>
                <a:xfrm>
                  <a:off x="1435005" y="2002695"/>
                  <a:ext cx="698055" cy="27699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Storage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Rectangle 7"/>
                <p:cNvSpPr/>
                <p:nvPr/>
              </p:nvSpPr>
              <p:spPr>
                <a:xfrm>
                  <a:off x="5296838" y="1998493"/>
                  <a:ext cx="1700767" cy="27699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Licensing &amp; Accounting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114"/>
              <p:cNvGrpSpPr/>
              <p:nvPr/>
            </p:nvGrpSpPr>
            <p:grpSpPr>
              <a:xfrm>
                <a:off x="63303" y="511699"/>
                <a:ext cx="5912142" cy="790052"/>
                <a:chOff x="1269708" y="-111079"/>
                <a:chExt cx="5912142" cy="790052"/>
              </a:xfrm>
            </p:grpSpPr>
            <p:sp>
              <p:nvSpPr>
                <p:cNvPr id="61" name="Rounded Rectangle 3"/>
                <p:cNvSpPr/>
                <p:nvPr/>
              </p:nvSpPr>
              <p:spPr>
                <a:xfrm>
                  <a:off x="1269708" y="1"/>
                  <a:ext cx="5912142" cy="678972"/>
                </a:xfrm>
                <a:prstGeom prst="roundRect">
                  <a:avLst>
                    <a:gd name="adj" fmla="val 10476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2" name="Rectangle 4"/>
                <p:cNvSpPr/>
                <p:nvPr/>
              </p:nvSpPr>
              <p:spPr>
                <a:xfrm>
                  <a:off x="1493651" y="-111079"/>
                  <a:ext cx="2068699" cy="26642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Application Services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Rectangle 7"/>
                <p:cNvSpPr/>
                <p:nvPr/>
              </p:nvSpPr>
              <p:spPr>
                <a:xfrm>
                  <a:off x="3960347" y="237183"/>
                  <a:ext cx="941758" cy="27699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Bag of Tasks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Rectangle 7"/>
                <p:cNvSpPr/>
                <p:nvPr/>
              </p:nvSpPr>
              <p:spPr>
                <a:xfrm>
                  <a:off x="1485277" y="231277"/>
                  <a:ext cx="1435628" cy="27699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Distributed Threads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Rectangle 7"/>
                <p:cNvSpPr/>
                <p:nvPr/>
              </p:nvSpPr>
              <p:spPr>
                <a:xfrm>
                  <a:off x="2986601" y="231720"/>
                  <a:ext cx="924904" cy="27699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r>
                    <a:rPr lang="en-US" sz="1200" dirty="0" err="1" smtClean="0">
                      <a:solidFill>
                        <a:srgbClr val="000000"/>
                      </a:solidFill>
                    </a:rPr>
                    <a:t>MapReduce</a:t>
                  </a:r>
                  <a:endParaRPr lang="en-US" sz="12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Rectangle 7"/>
                <p:cNvSpPr/>
                <p:nvPr/>
              </p:nvSpPr>
              <p:spPr>
                <a:xfrm>
                  <a:off x="5683922" y="247399"/>
                  <a:ext cx="1331596" cy="27699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Other models…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Rectangle 7"/>
                <p:cNvSpPr/>
                <p:nvPr/>
              </p:nvSpPr>
              <p:spPr>
                <a:xfrm>
                  <a:off x="4957297" y="237183"/>
                  <a:ext cx="662358" cy="27699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PSM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4" name="Rectangle 4"/>
            <p:cNvSpPr/>
            <p:nvPr/>
          </p:nvSpPr>
          <p:spPr>
            <a:xfrm>
              <a:off x="4245487" y="542090"/>
              <a:ext cx="2396708" cy="347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Middleware - Container</a:t>
              </a:r>
            </a:p>
          </p:txBody>
        </p:sp>
        <p:grpSp>
          <p:nvGrpSpPr>
            <p:cNvPr id="15" name="Group 136"/>
            <p:cNvGrpSpPr/>
            <p:nvPr/>
          </p:nvGrpSpPr>
          <p:grpSpPr>
            <a:xfrm>
              <a:off x="-164095" y="-825026"/>
              <a:ext cx="7112001" cy="1256826"/>
              <a:chOff x="1023260" y="-2800350"/>
              <a:chExt cx="7112001" cy="1256826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023260" y="-2800350"/>
                <a:ext cx="7112001" cy="1256826"/>
              </a:xfrm>
              <a:prstGeom prst="roundRect">
                <a:avLst>
                  <a:gd name="adj" fmla="val 3985"/>
                </a:avLst>
              </a:prstGeom>
              <a:solidFill>
                <a:schemeClr val="bg1">
                  <a:lumMod val="9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35"/>
              <p:cNvGrpSpPr/>
              <p:nvPr/>
            </p:nvGrpSpPr>
            <p:grpSpPr>
              <a:xfrm>
                <a:off x="1229664" y="-2656781"/>
                <a:ext cx="6752286" cy="960857"/>
                <a:chOff x="1229664" y="-2656781"/>
                <a:chExt cx="6752286" cy="960857"/>
              </a:xfrm>
            </p:grpSpPr>
            <p:sp>
              <p:nvSpPr>
                <p:cNvPr id="128" name="Rounded Rectangle 3"/>
                <p:cNvSpPr/>
                <p:nvPr/>
              </p:nvSpPr>
              <p:spPr>
                <a:xfrm>
                  <a:off x="1229664" y="-2516746"/>
                  <a:ext cx="6752286" cy="820822"/>
                </a:xfrm>
                <a:prstGeom prst="roundRect">
                  <a:avLst>
                    <a:gd name="adj" fmla="val 11111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smtClean="0"/>
                </a:p>
              </p:txBody>
            </p:sp>
            <p:sp>
              <p:nvSpPr>
                <p:cNvPr id="129" name="Rectangle 4"/>
                <p:cNvSpPr/>
                <p:nvPr/>
              </p:nvSpPr>
              <p:spPr>
                <a:xfrm>
                  <a:off x="1499782" y="-2656781"/>
                  <a:ext cx="3948518" cy="27553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Application Development &amp; Management</a:t>
                  </a:r>
                </a:p>
              </p:txBody>
            </p:sp>
            <p:sp>
              <p:nvSpPr>
                <p:cNvPr id="131" name="Rectangle 7"/>
                <p:cNvSpPr/>
                <p:nvPr/>
              </p:nvSpPr>
              <p:spPr>
                <a:xfrm>
                  <a:off x="4629055" y="-2286000"/>
                  <a:ext cx="3162396" cy="36195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Software Development Kit: APIs &amp; Tools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Rectangle 7"/>
                <p:cNvSpPr/>
                <p:nvPr/>
              </p:nvSpPr>
              <p:spPr>
                <a:xfrm>
                  <a:off x="1511301" y="-2279650"/>
                  <a:ext cx="3028854" cy="36195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Management: Tools, Interfaces and APIs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9" name="Rectangle 4"/>
            <p:cNvSpPr/>
            <p:nvPr/>
          </p:nvSpPr>
          <p:spPr>
            <a:xfrm>
              <a:off x="283087" y="3717090"/>
              <a:ext cx="6225758" cy="34738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PAL – Platform Abstraction Layer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6179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>
            <a:off x="0" y="0"/>
            <a:ext cx="8976732" cy="6612673"/>
            <a:chOff x="0" y="0"/>
            <a:chExt cx="8976732" cy="6612673"/>
          </a:xfrm>
        </p:grpSpPr>
        <p:sp>
          <p:nvSpPr>
            <p:cNvPr id="168" name="Rectangle 167"/>
            <p:cNvSpPr/>
            <p:nvPr/>
          </p:nvSpPr>
          <p:spPr>
            <a:xfrm>
              <a:off x="0" y="0"/>
              <a:ext cx="8976732" cy="6612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33985" y="241169"/>
              <a:ext cx="2303043" cy="2547227"/>
              <a:chOff x="3403600" y="304821"/>
              <a:chExt cx="2303043" cy="254722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403600" y="2000121"/>
                <a:ext cx="2227631" cy="85192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caneka-ontaine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2463" y="1798823"/>
                <a:ext cx="904180" cy="820995"/>
              </a:xfrm>
              <a:prstGeom prst="rect">
                <a:avLst/>
              </a:prstGeom>
              <a:ln>
                <a:noFill/>
                <a:prstDash val="dash"/>
              </a:ln>
            </p:spPr>
          </p:pic>
          <p:sp>
            <p:nvSpPr>
              <p:cNvPr id="22" name="Rectangle 4"/>
              <p:cNvSpPr/>
              <p:nvPr/>
            </p:nvSpPr>
            <p:spPr>
              <a:xfrm>
                <a:off x="3577772" y="1589311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Reservation</a:t>
                </a:r>
              </a:p>
            </p:txBody>
          </p:sp>
          <p:sp>
            <p:nvSpPr>
              <p:cNvPr id="23" name="Rectangle 4"/>
              <p:cNvSpPr/>
              <p:nvPr/>
            </p:nvSpPr>
            <p:spPr>
              <a:xfrm>
                <a:off x="3580040" y="1901368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Provisioning</a:t>
                </a:r>
              </a:p>
            </p:txBody>
          </p:sp>
          <p:sp>
            <p:nvSpPr>
              <p:cNvPr id="24" name="Rectangle 4"/>
              <p:cNvSpPr/>
              <p:nvPr/>
            </p:nvSpPr>
            <p:spPr>
              <a:xfrm>
                <a:off x="3570518" y="1262749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Reporting</a:t>
                </a:r>
              </a:p>
            </p:txBody>
          </p:sp>
          <p:sp>
            <p:nvSpPr>
              <p:cNvPr id="25" name="Rectangle 4"/>
              <p:cNvSpPr/>
              <p:nvPr/>
            </p:nvSpPr>
            <p:spPr>
              <a:xfrm>
                <a:off x="3577778" y="936187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Accounting</a:t>
                </a:r>
              </a:p>
            </p:txBody>
          </p:sp>
          <p:sp>
            <p:nvSpPr>
              <p:cNvPr id="26" name="Rectangle 4"/>
              <p:cNvSpPr/>
              <p:nvPr/>
            </p:nvSpPr>
            <p:spPr>
              <a:xfrm>
                <a:off x="3570521" y="2220701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Mandatory</a:t>
                </a:r>
              </a:p>
            </p:txBody>
          </p:sp>
          <p:sp>
            <p:nvSpPr>
              <p:cNvPr id="27" name="Rectangle 4"/>
              <p:cNvSpPr/>
              <p:nvPr/>
            </p:nvSpPr>
            <p:spPr>
              <a:xfrm>
                <a:off x="3570520" y="304821"/>
                <a:ext cx="1748965" cy="2830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Index  (master)</a:t>
                </a:r>
              </a:p>
            </p:txBody>
          </p:sp>
          <p:sp>
            <p:nvSpPr>
              <p:cNvPr id="28" name="Rectangle 4"/>
              <p:cNvSpPr/>
              <p:nvPr/>
            </p:nvSpPr>
            <p:spPr>
              <a:xfrm>
                <a:off x="3570520" y="624130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Scheduling</a:t>
                </a:r>
              </a:p>
            </p:txBody>
          </p:sp>
        </p:grpSp>
        <p:sp>
          <p:nvSpPr>
            <p:cNvPr id="31" name="Left-Right Arrow 30"/>
            <p:cNvSpPr/>
            <p:nvPr/>
          </p:nvSpPr>
          <p:spPr>
            <a:xfrm>
              <a:off x="1830919" y="997519"/>
              <a:ext cx="1279669" cy="384886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18371" y="791736"/>
              <a:ext cx="918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Failover</a:t>
              </a:r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77983" y="300560"/>
              <a:ext cx="2464935" cy="1403756"/>
              <a:chOff x="6411436" y="780053"/>
              <a:chExt cx="2464935" cy="1403756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411436" y="1223078"/>
                <a:ext cx="2227631" cy="85192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4"/>
              <p:cNvSpPr/>
              <p:nvPr/>
            </p:nvSpPr>
            <p:spPr>
              <a:xfrm>
                <a:off x="6589508" y="1440295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Mandatory</a:t>
                </a:r>
              </a:p>
            </p:txBody>
          </p:sp>
          <p:sp>
            <p:nvSpPr>
              <p:cNvPr id="72" name="Rectangle 4"/>
              <p:cNvSpPr/>
              <p:nvPr/>
            </p:nvSpPr>
            <p:spPr>
              <a:xfrm>
                <a:off x="6589507" y="780053"/>
                <a:ext cx="1748965" cy="2830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Index  (slave)</a:t>
                </a:r>
              </a:p>
            </p:txBody>
          </p:sp>
          <p:sp>
            <p:nvSpPr>
              <p:cNvPr id="73" name="Rectangle 4"/>
              <p:cNvSpPr/>
              <p:nvPr/>
            </p:nvSpPr>
            <p:spPr>
              <a:xfrm>
                <a:off x="6589507" y="1107150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Storage</a:t>
                </a: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802260" y="1891002"/>
                <a:ext cx="1379036" cy="292807"/>
              </a:xfrm>
              <a:prstGeom prst="roundRect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Storage Node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74" name="Picture 2" descr="C:\Documents and Settings\csve\Local Settings\Temporary Internet Files\Content.IE5\8DARKL23\MC90043388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854177">
                <a:off x="8084748" y="1366139"/>
                <a:ext cx="791623" cy="791623"/>
              </a:xfrm>
              <a:prstGeom prst="rect">
                <a:avLst/>
              </a:prstGeom>
              <a:noFill/>
            </p:spPr>
          </p:pic>
          <p:pic>
            <p:nvPicPr>
              <p:cNvPr id="69" name="Picture 68" descr="caneka-ontaine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10299" y="1021780"/>
                <a:ext cx="904180" cy="820995"/>
              </a:xfrm>
              <a:prstGeom prst="rect">
                <a:avLst/>
              </a:prstGeom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255960" y="4682983"/>
              <a:ext cx="2364577" cy="1704833"/>
              <a:chOff x="255960" y="4682983"/>
              <a:chExt cx="2364577" cy="170483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55960" y="4682983"/>
                <a:ext cx="2303043" cy="1704833"/>
                <a:chOff x="913869" y="4805644"/>
                <a:chExt cx="2303043" cy="1704833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913869" y="4805644"/>
                  <a:ext cx="2303043" cy="1596029"/>
                  <a:chOff x="783771" y="1263274"/>
                  <a:chExt cx="2303043" cy="1596029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783771" y="2007376"/>
                    <a:ext cx="2227631" cy="85192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5" name="Picture 34" descr="caneka-ontainer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2182634" y="1806078"/>
                    <a:ext cx="904180" cy="820995"/>
                  </a:xfrm>
                  <a:prstGeom prst="rect">
                    <a:avLst/>
                  </a:prstGeom>
                </p:spPr>
              </p:pic>
              <p:sp>
                <p:nvSpPr>
                  <p:cNvPr id="39" name="Rectangle 4"/>
                  <p:cNvSpPr/>
                  <p:nvPr/>
                </p:nvSpPr>
                <p:spPr>
                  <a:xfrm>
                    <a:off x="967474" y="1902428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Allocation</a:t>
                    </a:r>
                  </a:p>
                </p:txBody>
              </p:sp>
              <p:sp>
                <p:nvSpPr>
                  <p:cNvPr id="40" name="Rectangle 4"/>
                  <p:cNvSpPr/>
                  <p:nvPr/>
                </p:nvSpPr>
                <p:spPr>
                  <a:xfrm>
                    <a:off x="961843" y="2224593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Mandatory</a:t>
                    </a:r>
                  </a:p>
                </p:txBody>
              </p:sp>
              <p:sp>
                <p:nvSpPr>
                  <p:cNvPr id="41" name="Rectangle 4"/>
                  <p:cNvSpPr/>
                  <p:nvPr/>
                </p:nvSpPr>
                <p:spPr>
                  <a:xfrm>
                    <a:off x="961842" y="1263274"/>
                    <a:ext cx="1748965" cy="28300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Index  (slave)</a:t>
                    </a:r>
                  </a:p>
                </p:txBody>
              </p:sp>
              <p:sp>
                <p:nvSpPr>
                  <p:cNvPr id="42" name="Rectangle 4"/>
                  <p:cNvSpPr/>
                  <p:nvPr/>
                </p:nvSpPr>
                <p:spPr>
                  <a:xfrm>
                    <a:off x="961842" y="1579220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Execution</a:t>
                    </a: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>
                <a:xfrm>
                  <a:off x="1304693" y="6217670"/>
                  <a:ext cx="1379036" cy="292807"/>
                </a:xfrm>
                <a:prstGeom prst="round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Worker Node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075" name="Picture 3" descr="C:\Documents and Settings\csve\Local Settings\Temporary Internet Files\Content.IE5\8DARKL23\MC900431526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3729" y="5575753"/>
                <a:ext cx="696808" cy="696808"/>
              </a:xfrm>
              <a:prstGeom prst="rect">
                <a:avLst/>
              </a:prstGeom>
              <a:noFill/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3026749" y="204154"/>
              <a:ext cx="2537709" cy="2638845"/>
              <a:chOff x="3026749" y="204154"/>
              <a:chExt cx="2537709" cy="2638845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026749" y="204154"/>
                <a:ext cx="2303043" cy="2638845"/>
                <a:chOff x="783771" y="321827"/>
                <a:chExt cx="2303043" cy="2638845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783771" y="321827"/>
                  <a:ext cx="2303043" cy="2537476"/>
                  <a:chOff x="783771" y="321827"/>
                  <a:chExt cx="2303043" cy="2537476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>
                    <a:off x="783771" y="2007376"/>
                    <a:ext cx="2227631" cy="85192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" name="Picture 3" descr="caneka-ontainer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2182634" y="1806078"/>
                    <a:ext cx="904180" cy="820995"/>
                  </a:xfrm>
                  <a:prstGeom prst="rect">
                    <a:avLst/>
                  </a:prstGeom>
                </p:spPr>
              </p:pic>
              <p:sp>
                <p:nvSpPr>
                  <p:cNvPr id="7" name="Rectangle 4"/>
                  <p:cNvSpPr/>
                  <p:nvPr/>
                </p:nvSpPr>
                <p:spPr>
                  <a:xfrm>
                    <a:off x="953180" y="1591803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Reservation</a:t>
                    </a:r>
                  </a:p>
                </p:txBody>
              </p:sp>
              <p:sp>
                <p:nvSpPr>
                  <p:cNvPr id="8" name="Rectangle 4"/>
                  <p:cNvSpPr/>
                  <p:nvPr/>
                </p:nvSpPr>
                <p:spPr>
                  <a:xfrm>
                    <a:off x="950686" y="1908623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Provisioning</a:t>
                    </a:r>
                  </a:p>
                </p:txBody>
              </p:sp>
              <p:sp>
                <p:nvSpPr>
                  <p:cNvPr id="11" name="Rectangle 4"/>
                  <p:cNvSpPr/>
                  <p:nvPr/>
                </p:nvSpPr>
                <p:spPr>
                  <a:xfrm>
                    <a:off x="950689" y="1270004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Reporting</a:t>
                    </a:r>
                  </a:p>
                </p:txBody>
              </p:sp>
              <p:sp>
                <p:nvSpPr>
                  <p:cNvPr id="12" name="Rectangle 4"/>
                  <p:cNvSpPr/>
                  <p:nvPr/>
                </p:nvSpPr>
                <p:spPr>
                  <a:xfrm>
                    <a:off x="953186" y="948205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Accounting</a:t>
                    </a:r>
                  </a:p>
                </p:txBody>
              </p:sp>
              <p:sp>
                <p:nvSpPr>
                  <p:cNvPr id="13" name="Rectangle 4"/>
                  <p:cNvSpPr/>
                  <p:nvPr/>
                </p:nvSpPr>
                <p:spPr>
                  <a:xfrm>
                    <a:off x="950692" y="2224593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Mandatory</a:t>
                    </a:r>
                  </a:p>
                </p:txBody>
              </p:sp>
              <p:sp>
                <p:nvSpPr>
                  <p:cNvPr id="14" name="Rectangle 4"/>
                  <p:cNvSpPr/>
                  <p:nvPr/>
                </p:nvSpPr>
                <p:spPr>
                  <a:xfrm>
                    <a:off x="950691" y="321827"/>
                    <a:ext cx="1748965" cy="28300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Index  (master)</a:t>
                    </a:r>
                  </a:p>
                </p:txBody>
              </p:sp>
              <p:sp>
                <p:nvSpPr>
                  <p:cNvPr id="16" name="Rectangle 4"/>
                  <p:cNvSpPr/>
                  <p:nvPr/>
                </p:nvSpPr>
                <p:spPr>
                  <a:xfrm>
                    <a:off x="950691" y="631385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Scheduling</a:t>
                    </a:r>
                  </a:p>
                </p:txBody>
              </p:sp>
            </p:grpSp>
            <p:sp>
              <p:nvSpPr>
                <p:cNvPr id="45" name="Rounded Rectangle 44"/>
                <p:cNvSpPr/>
                <p:nvPr/>
              </p:nvSpPr>
              <p:spPr>
                <a:xfrm>
                  <a:off x="1144859" y="2667865"/>
                  <a:ext cx="1379036" cy="292807"/>
                </a:xfrm>
                <a:prstGeom prst="round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Master Node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8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4730448" y="1988084"/>
                <a:ext cx="834010" cy="777418"/>
              </a:xfrm>
              <a:prstGeom prst="rect">
                <a:avLst/>
              </a:prstGeom>
              <a:noFill/>
            </p:spPr>
          </p:pic>
        </p:grpSp>
        <p:cxnSp>
          <p:nvCxnSpPr>
            <p:cNvPr id="111" name="Straight Connector 110"/>
            <p:cNvCxnSpPr/>
            <p:nvPr/>
          </p:nvCxnSpPr>
          <p:spPr>
            <a:xfrm>
              <a:off x="5241073" y="5910146"/>
              <a:ext cx="1081668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7164658" y="2124306"/>
              <a:ext cx="557562" cy="11153"/>
            </a:xfrm>
            <a:prstGeom prst="line">
              <a:avLst/>
            </a:prstGeom>
            <a:ln w="19050">
              <a:solidFill>
                <a:srgbClr val="0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5400000" flipH="1" flipV="1">
              <a:off x="1968189" y="2994104"/>
              <a:ext cx="1594626" cy="1516565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 flipH="1" flipV="1">
              <a:off x="3161371" y="3741239"/>
              <a:ext cx="1650383" cy="167264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10800000">
              <a:off x="4449337" y="2988528"/>
              <a:ext cx="2564782" cy="1639229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10800000" flipV="1">
              <a:off x="5620216" y="1516561"/>
              <a:ext cx="880951" cy="434901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0800000">
              <a:off x="5508703" y="2575932"/>
              <a:ext cx="825191" cy="45720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2750116" y="4723871"/>
              <a:ext cx="2364577" cy="1704833"/>
              <a:chOff x="255960" y="4682983"/>
              <a:chExt cx="2364577" cy="1704833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255960" y="4682983"/>
                <a:ext cx="2303043" cy="1704833"/>
                <a:chOff x="913869" y="4805644"/>
                <a:chExt cx="2303043" cy="1704833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913869" y="4805644"/>
                  <a:ext cx="2303043" cy="1596029"/>
                  <a:chOff x="783771" y="1263274"/>
                  <a:chExt cx="2303043" cy="1596029"/>
                </a:xfrm>
              </p:grpSpPr>
              <p:sp>
                <p:nvSpPr>
                  <p:cNvPr id="143" name="Oval 142"/>
                  <p:cNvSpPr/>
                  <p:nvPr/>
                </p:nvSpPr>
                <p:spPr>
                  <a:xfrm>
                    <a:off x="783771" y="2007376"/>
                    <a:ext cx="2227631" cy="85192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44" name="Picture 143" descr="caneka-ontainer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2182634" y="1806078"/>
                    <a:ext cx="904180" cy="820995"/>
                  </a:xfrm>
                  <a:prstGeom prst="rect">
                    <a:avLst/>
                  </a:prstGeom>
                </p:spPr>
              </p:pic>
              <p:sp>
                <p:nvSpPr>
                  <p:cNvPr id="145" name="Rectangle 4"/>
                  <p:cNvSpPr/>
                  <p:nvPr/>
                </p:nvSpPr>
                <p:spPr>
                  <a:xfrm>
                    <a:off x="957949" y="1902428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Allocation</a:t>
                    </a:r>
                  </a:p>
                </p:txBody>
              </p:sp>
              <p:sp>
                <p:nvSpPr>
                  <p:cNvPr id="146" name="Rectangle 4"/>
                  <p:cNvSpPr/>
                  <p:nvPr/>
                </p:nvSpPr>
                <p:spPr>
                  <a:xfrm>
                    <a:off x="961843" y="2224593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Mandatory</a:t>
                    </a:r>
                  </a:p>
                </p:txBody>
              </p:sp>
              <p:sp>
                <p:nvSpPr>
                  <p:cNvPr id="147" name="Rectangle 4"/>
                  <p:cNvSpPr/>
                  <p:nvPr/>
                </p:nvSpPr>
                <p:spPr>
                  <a:xfrm>
                    <a:off x="961842" y="1263274"/>
                    <a:ext cx="1748965" cy="28300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Index  (slave)</a:t>
                    </a:r>
                  </a:p>
                </p:txBody>
              </p:sp>
              <p:sp>
                <p:nvSpPr>
                  <p:cNvPr id="148" name="Rectangle 4"/>
                  <p:cNvSpPr/>
                  <p:nvPr/>
                </p:nvSpPr>
                <p:spPr>
                  <a:xfrm>
                    <a:off x="961842" y="1579220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Execution</a:t>
                    </a:r>
                  </a:p>
                </p:txBody>
              </p:sp>
            </p:grpSp>
            <p:sp>
              <p:nvSpPr>
                <p:cNvPr id="142" name="Rounded Rectangle 141"/>
                <p:cNvSpPr/>
                <p:nvPr/>
              </p:nvSpPr>
              <p:spPr>
                <a:xfrm>
                  <a:off x="1304693" y="6217670"/>
                  <a:ext cx="1379036" cy="292807"/>
                </a:xfrm>
                <a:prstGeom prst="round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Worker Node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40" name="Picture 3" descr="C:\Documents and Settings\csve\Local Settings\Temporary Internet Files\Content.IE5\8DARKL23\MC900431526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3729" y="5575753"/>
                <a:ext cx="696808" cy="696808"/>
              </a:xfrm>
              <a:prstGeom prst="rect">
                <a:avLst/>
              </a:prstGeom>
              <a:noFill/>
            </p:spPr>
          </p:pic>
        </p:grpSp>
        <p:grpSp>
          <p:nvGrpSpPr>
            <p:cNvPr id="149" name="Group 148"/>
            <p:cNvGrpSpPr/>
            <p:nvPr/>
          </p:nvGrpSpPr>
          <p:grpSpPr>
            <a:xfrm>
              <a:off x="6415151" y="4664400"/>
              <a:ext cx="2364577" cy="1704833"/>
              <a:chOff x="255960" y="4682983"/>
              <a:chExt cx="2364577" cy="1704833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255960" y="4682983"/>
                <a:ext cx="2303043" cy="1704833"/>
                <a:chOff x="913869" y="4805644"/>
                <a:chExt cx="2303043" cy="1704833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913869" y="4805644"/>
                  <a:ext cx="2303043" cy="1596029"/>
                  <a:chOff x="783771" y="1263274"/>
                  <a:chExt cx="2303043" cy="1596029"/>
                </a:xfrm>
              </p:grpSpPr>
              <p:sp>
                <p:nvSpPr>
                  <p:cNvPr id="154" name="Oval 153"/>
                  <p:cNvSpPr/>
                  <p:nvPr/>
                </p:nvSpPr>
                <p:spPr>
                  <a:xfrm>
                    <a:off x="783771" y="2007376"/>
                    <a:ext cx="2227631" cy="85192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55" name="Picture 154" descr="caneka-ontainer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2182634" y="1806078"/>
                    <a:ext cx="904180" cy="820995"/>
                  </a:xfrm>
                  <a:prstGeom prst="rect">
                    <a:avLst/>
                  </a:prstGeom>
                </p:spPr>
              </p:pic>
              <p:sp>
                <p:nvSpPr>
                  <p:cNvPr id="156" name="Rectangle 4"/>
                  <p:cNvSpPr/>
                  <p:nvPr/>
                </p:nvSpPr>
                <p:spPr>
                  <a:xfrm>
                    <a:off x="957949" y="1902428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Allocation</a:t>
                    </a:r>
                  </a:p>
                </p:txBody>
              </p:sp>
              <p:sp>
                <p:nvSpPr>
                  <p:cNvPr id="157" name="Rectangle 4"/>
                  <p:cNvSpPr/>
                  <p:nvPr/>
                </p:nvSpPr>
                <p:spPr>
                  <a:xfrm>
                    <a:off x="961843" y="2224593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Mandatory</a:t>
                    </a:r>
                  </a:p>
                </p:txBody>
              </p:sp>
              <p:sp>
                <p:nvSpPr>
                  <p:cNvPr id="158" name="Rectangle 4"/>
                  <p:cNvSpPr/>
                  <p:nvPr/>
                </p:nvSpPr>
                <p:spPr>
                  <a:xfrm>
                    <a:off x="961842" y="1263274"/>
                    <a:ext cx="1748965" cy="28300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Index  (slave)</a:t>
                    </a:r>
                  </a:p>
                </p:txBody>
              </p:sp>
              <p:sp>
                <p:nvSpPr>
                  <p:cNvPr id="159" name="Rectangle 4"/>
                  <p:cNvSpPr/>
                  <p:nvPr/>
                </p:nvSpPr>
                <p:spPr>
                  <a:xfrm>
                    <a:off x="961842" y="1579220"/>
                    <a:ext cx="1240971" cy="28302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Execution</a:t>
                    </a:r>
                  </a:p>
                </p:txBody>
              </p:sp>
            </p:grpSp>
            <p:sp>
              <p:nvSpPr>
                <p:cNvPr id="153" name="Rounded Rectangle 152"/>
                <p:cNvSpPr/>
                <p:nvPr/>
              </p:nvSpPr>
              <p:spPr>
                <a:xfrm>
                  <a:off x="1304693" y="6217670"/>
                  <a:ext cx="1379036" cy="292807"/>
                </a:xfrm>
                <a:prstGeom prst="round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Worker Node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51" name="Picture 3" descr="C:\Documents and Settings\csve\Local Settings\Temporary Internet Files\Content.IE5\8DARKL23\MC900431526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3729" y="5575753"/>
                <a:ext cx="696808" cy="696808"/>
              </a:xfrm>
              <a:prstGeom prst="rect">
                <a:avLst/>
              </a:prstGeom>
              <a:noFill/>
            </p:spPr>
          </p:pic>
        </p:grpSp>
        <p:grpSp>
          <p:nvGrpSpPr>
            <p:cNvPr id="160" name="Group 159"/>
            <p:cNvGrpSpPr/>
            <p:nvPr/>
          </p:nvGrpSpPr>
          <p:grpSpPr>
            <a:xfrm>
              <a:off x="6385417" y="2493633"/>
              <a:ext cx="2464935" cy="1403756"/>
              <a:chOff x="6411436" y="780053"/>
              <a:chExt cx="2464935" cy="1403756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6411436" y="1223078"/>
                <a:ext cx="2227631" cy="85192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4"/>
              <p:cNvSpPr/>
              <p:nvPr/>
            </p:nvSpPr>
            <p:spPr>
              <a:xfrm>
                <a:off x="6589508" y="1440295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Mandatory</a:t>
                </a:r>
              </a:p>
            </p:txBody>
          </p:sp>
          <p:sp>
            <p:nvSpPr>
              <p:cNvPr id="163" name="Rectangle 4"/>
              <p:cNvSpPr/>
              <p:nvPr/>
            </p:nvSpPr>
            <p:spPr>
              <a:xfrm>
                <a:off x="6589507" y="780053"/>
                <a:ext cx="1748965" cy="2830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Index  (slave)</a:t>
                </a:r>
              </a:p>
            </p:txBody>
          </p:sp>
          <p:sp>
            <p:nvSpPr>
              <p:cNvPr id="164" name="Rectangle 4"/>
              <p:cNvSpPr/>
              <p:nvPr/>
            </p:nvSpPr>
            <p:spPr>
              <a:xfrm>
                <a:off x="6589507" y="1107150"/>
                <a:ext cx="1240971" cy="2830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Storage</a:t>
                </a:r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6802260" y="1891002"/>
                <a:ext cx="1379036" cy="292807"/>
              </a:xfrm>
              <a:prstGeom prst="roundRect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Storage Node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6" name="Picture 2" descr="C:\Documents and Settings\csve\Local Settings\Temporary Internet Files\Content.IE5\8DARKL23\MC90043388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854177">
                <a:off x="8084748" y="1366139"/>
                <a:ext cx="791623" cy="791623"/>
              </a:xfrm>
              <a:prstGeom prst="rect">
                <a:avLst/>
              </a:prstGeom>
              <a:noFill/>
            </p:spPr>
          </p:pic>
          <p:pic>
            <p:nvPicPr>
              <p:cNvPr id="167" name="Picture 166" descr="caneka-ontaine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10299" y="1021780"/>
                <a:ext cx="904180" cy="8209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34749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0" y="941696"/>
            <a:ext cx="7792872" cy="5691116"/>
            <a:chOff x="0" y="941696"/>
            <a:chExt cx="7792872" cy="5691116"/>
          </a:xfrm>
        </p:grpSpPr>
        <p:sp>
          <p:nvSpPr>
            <p:cNvPr id="113" name="Rectangle 112"/>
            <p:cNvSpPr/>
            <p:nvPr/>
          </p:nvSpPr>
          <p:spPr>
            <a:xfrm>
              <a:off x="0" y="941696"/>
              <a:ext cx="7792872" cy="5691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22832" y="1173707"/>
              <a:ext cx="7519916" cy="5336275"/>
            </a:xfrm>
            <a:prstGeom prst="roundRect">
              <a:avLst>
                <a:gd name="adj" fmla="val 3879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3"/>
            <p:cNvGrpSpPr/>
            <p:nvPr/>
          </p:nvGrpSpPr>
          <p:grpSpPr>
            <a:xfrm>
              <a:off x="4822985" y="2365617"/>
              <a:ext cx="2676941" cy="1960692"/>
              <a:chOff x="5074773" y="2216097"/>
              <a:chExt cx="2676941" cy="1960692"/>
            </a:xfrm>
          </p:grpSpPr>
          <p:grpSp>
            <p:nvGrpSpPr>
              <p:cNvPr id="37" name="Group 40"/>
              <p:cNvGrpSpPr/>
              <p:nvPr/>
            </p:nvGrpSpPr>
            <p:grpSpPr>
              <a:xfrm>
                <a:off x="5074773" y="2216097"/>
                <a:ext cx="2676941" cy="1841062"/>
                <a:chOff x="3287878" y="-352073"/>
                <a:chExt cx="3518454" cy="2267570"/>
              </a:xfrm>
            </p:grpSpPr>
            <p:sp>
              <p:nvSpPr>
                <p:cNvPr id="4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4116138" y="-352073"/>
                  <a:ext cx="2690194" cy="1445935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3287878" y="383421"/>
                  <a:ext cx="2743202" cy="1532076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44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630800" y="443081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902461" y="502715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5615446" y="-280250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5919227" y="-228430"/>
                  <a:ext cx="458873" cy="908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92" descr="MCj04421540000[1]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75377" y="-85164"/>
                  <a:ext cx="333375" cy="333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93" descr="MCj0442154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275158" y="93328"/>
                  <a:ext cx="457613" cy="45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94" descr="MCj04421540000[1]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70626" y="461074"/>
                  <a:ext cx="333375" cy="333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95" descr="MCj04421540000[1]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10431" y="410132"/>
                  <a:ext cx="333375" cy="333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97" descr="MCj0442154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107143" y="-7726"/>
                  <a:ext cx="625752" cy="6257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021418" y="362093"/>
                  <a:ext cx="737982" cy="7379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4386164" y="853900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4644581" y="993048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8" name="Rectangle 57"/>
              <p:cNvSpPr/>
              <p:nvPr/>
            </p:nvSpPr>
            <p:spPr>
              <a:xfrm>
                <a:off x="5110376" y="3880717"/>
                <a:ext cx="1925722" cy="296072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Dynamic Resources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1" name="Rectangle 4"/>
            <p:cNvSpPr/>
            <p:nvPr/>
          </p:nvSpPr>
          <p:spPr>
            <a:xfrm>
              <a:off x="5518243" y="999202"/>
              <a:ext cx="1621810" cy="3655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Amazon EC2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54164" y="1299452"/>
              <a:ext cx="4413372" cy="3600094"/>
              <a:chOff x="172276" y="1299452"/>
              <a:chExt cx="4413372" cy="3600094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72276" y="1473958"/>
                <a:ext cx="4413372" cy="3425588"/>
              </a:xfrm>
              <a:prstGeom prst="roundRect">
                <a:avLst>
                  <a:gd name="adj" fmla="val 3985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4"/>
              <p:cNvSpPr/>
              <p:nvPr/>
            </p:nvSpPr>
            <p:spPr>
              <a:xfrm>
                <a:off x="1975853" y="4107982"/>
                <a:ext cx="1081245" cy="5049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Storage Service</a:t>
                </a:r>
              </a:p>
            </p:txBody>
          </p:sp>
          <p:sp>
            <p:nvSpPr>
              <p:cNvPr id="78" name="Rectangle 4"/>
              <p:cNvSpPr/>
              <p:nvPr/>
            </p:nvSpPr>
            <p:spPr>
              <a:xfrm>
                <a:off x="3111689" y="4106342"/>
                <a:ext cx="1282889" cy="5066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Provisioning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Service</a:t>
                </a:r>
              </a:p>
            </p:txBody>
          </p:sp>
          <p:sp>
            <p:nvSpPr>
              <p:cNvPr id="93" name="Rectangle 4"/>
              <p:cNvSpPr/>
              <p:nvPr/>
            </p:nvSpPr>
            <p:spPr>
              <a:xfrm>
                <a:off x="302524" y="4108616"/>
                <a:ext cx="1621810" cy="5066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Task Scheduling Service</a:t>
                </a:r>
              </a:p>
            </p:txBody>
          </p:sp>
          <p:pic>
            <p:nvPicPr>
              <p:cNvPr id="76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4413" y="3248173"/>
                <a:ext cx="983318" cy="983318"/>
              </a:xfrm>
              <a:prstGeom prst="rect">
                <a:avLst/>
              </a:prstGeom>
              <a:noFill/>
            </p:spPr>
          </p:pic>
          <p:pic>
            <p:nvPicPr>
              <p:cNvPr id="62" name="Picture 61" descr="provisioni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167991" y="3106745"/>
                <a:ext cx="1125712" cy="1125712"/>
              </a:xfrm>
              <a:prstGeom prst="rect">
                <a:avLst/>
              </a:prstGeom>
            </p:spPr>
          </p:pic>
          <p:sp>
            <p:nvSpPr>
              <p:cNvPr id="95" name="Can 94"/>
              <p:cNvSpPr/>
              <p:nvPr/>
            </p:nvSpPr>
            <p:spPr>
              <a:xfrm>
                <a:off x="2267804" y="3141260"/>
                <a:ext cx="434454" cy="557284"/>
              </a:xfrm>
              <a:prstGeom prst="ca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Can 95"/>
              <p:cNvSpPr/>
              <p:nvPr/>
            </p:nvSpPr>
            <p:spPr>
              <a:xfrm>
                <a:off x="2515736" y="3320955"/>
                <a:ext cx="486771" cy="609600"/>
              </a:xfrm>
              <a:prstGeom prst="ca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Can 93"/>
              <p:cNvSpPr/>
              <p:nvPr/>
            </p:nvSpPr>
            <p:spPr>
              <a:xfrm>
                <a:off x="2115403" y="3439236"/>
                <a:ext cx="545911" cy="709684"/>
              </a:xfrm>
              <a:prstGeom prst="ca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905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4"/>
              <p:cNvSpPr/>
              <p:nvPr/>
            </p:nvSpPr>
            <p:spPr>
              <a:xfrm>
                <a:off x="2652210" y="2568693"/>
                <a:ext cx="1728718" cy="5066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Reporting, Billing,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Accouting</a:t>
                </a:r>
                <a:endParaRPr lang="en-US" sz="1600" dirty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44" name="Picture 4" descr="C:\Documents and Settings\Administrator\Local Settings\Temporary Internet Files\Content.IE5\0NG589SB\MCj04326220000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958153" y="1555846"/>
                <a:ext cx="914400" cy="9144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42" name="Picture 2" descr="C:\Documents and Settings\Administrator\Local Settings\Temporary Internet Files\Content.IE5\AD85KTOH\MCj04398300000[1]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513727" y="1726110"/>
                <a:ext cx="989794" cy="9897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43" name="Picture 3" descr="C:\Documents and Settings\Administrator\Local Settings\Temporary Internet Files\Content.IE5\0NG589SB\MCj04316310000[1]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168838" y="2053134"/>
                <a:ext cx="707124" cy="70712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8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8725" y="1777722"/>
                <a:ext cx="867814" cy="1840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5" name="Rectangle 4"/>
              <p:cNvSpPr/>
              <p:nvPr/>
            </p:nvSpPr>
            <p:spPr>
              <a:xfrm>
                <a:off x="359390" y="1299452"/>
                <a:ext cx="1278342" cy="33827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Master Node</a:t>
                </a:r>
              </a:p>
            </p:txBody>
          </p:sp>
        </p:grpSp>
        <p:pic>
          <p:nvPicPr>
            <p:cNvPr id="107" name="Picture 698" descr="MCj043524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895503" y="2618404"/>
              <a:ext cx="349124" cy="737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93" descr="MCj0442154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4648" y="2879642"/>
              <a:ext cx="348165" cy="37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Rounded Rectangle 101"/>
            <p:cNvSpPr/>
            <p:nvPr/>
          </p:nvSpPr>
          <p:spPr>
            <a:xfrm>
              <a:off x="4995081" y="4831308"/>
              <a:ext cx="2404281" cy="1462584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698" descr="MCj04352420000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5093999" y="4883930"/>
              <a:ext cx="515232" cy="108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93" descr="MCj0442154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94272" y="5295295"/>
              <a:ext cx="513817" cy="54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Rectangle 4"/>
            <p:cNvSpPr/>
            <p:nvPr/>
          </p:nvSpPr>
          <p:spPr>
            <a:xfrm>
              <a:off x="5616054" y="4645426"/>
              <a:ext cx="1278342" cy="3382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Slave Node</a:t>
              </a:r>
            </a:p>
          </p:txBody>
        </p:sp>
        <p:sp>
          <p:nvSpPr>
            <p:cNvPr id="109" name="Rectangle 4"/>
            <p:cNvSpPr/>
            <p:nvPr/>
          </p:nvSpPr>
          <p:spPr>
            <a:xfrm>
              <a:off x="5613780" y="5694032"/>
              <a:ext cx="1621810" cy="5066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Task Execution Service</a:t>
              </a:r>
            </a:p>
          </p:txBody>
        </p:sp>
        <p:pic>
          <p:nvPicPr>
            <p:cNvPr id="10245" name="Picture 5" descr="C:\Documents and Settings\Administrator\Local Settings\Temporary Internet Files\Content.IE5\YP27MHEV\MCj04315260000[1]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967628" y="5029344"/>
              <a:ext cx="784603" cy="784603"/>
            </a:xfrm>
            <a:prstGeom prst="rect">
              <a:avLst/>
            </a:prstGeom>
            <a:noFill/>
          </p:spPr>
        </p:pic>
        <p:pic>
          <p:nvPicPr>
            <p:cNvPr id="110" name="Picture 5" descr="C:\Documents and Settings\Administrator\Local Settings\Temporary Internet Files\Content.IE5\YP27MHEV\MCj04315260000[1]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256505" y="5072562"/>
              <a:ext cx="784603" cy="784603"/>
            </a:xfrm>
            <a:prstGeom prst="rect">
              <a:avLst/>
            </a:prstGeom>
            <a:noFill/>
          </p:spPr>
        </p:pic>
        <p:grpSp>
          <p:nvGrpSpPr>
            <p:cNvPr id="112" name="Group 111"/>
            <p:cNvGrpSpPr/>
            <p:nvPr/>
          </p:nvGrpSpPr>
          <p:grpSpPr>
            <a:xfrm>
              <a:off x="1668396" y="5280648"/>
              <a:ext cx="1733542" cy="1120152"/>
              <a:chOff x="1586508" y="5280648"/>
              <a:chExt cx="1733542" cy="112015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1637730" y="6120625"/>
                <a:ext cx="1682320" cy="28017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Static Resources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86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36712" y="5513514"/>
                <a:ext cx="561478" cy="59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20622" y="5597675"/>
                <a:ext cx="509602" cy="543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04533" y="5668189"/>
                <a:ext cx="456779" cy="487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33852" y="5725055"/>
                <a:ext cx="456779" cy="487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45058" y="5809217"/>
                <a:ext cx="383993" cy="409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6"/>
              <p:cNvGrpSpPr/>
              <p:nvPr/>
            </p:nvGrpSpPr>
            <p:grpSpPr>
              <a:xfrm>
                <a:off x="1586508" y="5280648"/>
                <a:ext cx="1307144" cy="976300"/>
                <a:chOff x="133258" y="5471723"/>
                <a:chExt cx="1506415" cy="1050251"/>
              </a:xfrm>
            </p:grpSpPr>
            <p:pic>
              <p:nvPicPr>
                <p:cNvPr id="21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184435" y="5471723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912764" y="5504854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64434" y="5530271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398378" y="5555587"/>
                  <a:ext cx="458873" cy="908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33258" y="5620982"/>
                  <a:ext cx="455239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1" name="Left Arrow 60"/>
            <p:cNvSpPr/>
            <p:nvPr/>
          </p:nvSpPr>
          <p:spPr>
            <a:xfrm rot="16200000">
              <a:off x="2047019" y="4926989"/>
              <a:ext cx="623940" cy="296099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 Arrow 69"/>
            <p:cNvSpPr/>
            <p:nvPr/>
          </p:nvSpPr>
          <p:spPr>
            <a:xfrm rot="10800000">
              <a:off x="4311909" y="3651357"/>
              <a:ext cx="662173" cy="284222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303596" y="3354679"/>
              <a:ext cx="691487" cy="28927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AWS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627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0" y="-576775"/>
            <a:ext cx="8932984" cy="7434775"/>
            <a:chOff x="0" y="-576775"/>
            <a:chExt cx="8932984" cy="7434775"/>
          </a:xfrm>
        </p:grpSpPr>
        <p:sp>
          <p:nvSpPr>
            <p:cNvPr id="113" name="Rectangle 112"/>
            <p:cNvSpPr/>
            <p:nvPr/>
          </p:nvSpPr>
          <p:spPr>
            <a:xfrm>
              <a:off x="0" y="-576775"/>
              <a:ext cx="8932984" cy="743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54164" y="1220734"/>
              <a:ext cx="4413372" cy="3425588"/>
            </a:xfrm>
            <a:prstGeom prst="roundRect">
              <a:avLst>
                <a:gd name="adj" fmla="val 3985"/>
              </a:avLst>
            </a:prstGeom>
            <a:solidFill>
              <a:schemeClr val="accent1"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4"/>
            <p:cNvSpPr/>
            <p:nvPr/>
          </p:nvSpPr>
          <p:spPr>
            <a:xfrm>
              <a:off x="2996625" y="3993798"/>
              <a:ext cx="1282889" cy="5066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Provisioning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93" name="Rectangle 4"/>
            <p:cNvSpPr/>
            <p:nvPr/>
          </p:nvSpPr>
          <p:spPr>
            <a:xfrm>
              <a:off x="384411" y="3883528"/>
              <a:ext cx="2415060" cy="5759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Application 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Management &amp; Scheduling</a:t>
              </a:r>
            </a:p>
          </p:txBody>
        </p:sp>
        <p:pic>
          <p:nvPicPr>
            <p:cNvPr id="76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6290" y="3135629"/>
              <a:ext cx="983318" cy="983318"/>
            </a:xfrm>
            <a:prstGeom prst="rect">
              <a:avLst/>
            </a:prstGeom>
            <a:noFill/>
          </p:spPr>
        </p:pic>
        <p:pic>
          <p:nvPicPr>
            <p:cNvPr id="62" name="Picture 61" descr="provision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6755" y="2923621"/>
              <a:ext cx="1168156" cy="116815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1721227" y="1302623"/>
              <a:ext cx="2583491" cy="1356166"/>
              <a:chOff x="2734097" y="1555846"/>
              <a:chExt cx="2583491" cy="1356166"/>
            </a:xfrm>
          </p:grpSpPr>
          <p:sp>
            <p:nvSpPr>
              <p:cNvPr id="97" name="Rectangle 4"/>
              <p:cNvSpPr/>
              <p:nvPr/>
            </p:nvSpPr>
            <p:spPr>
              <a:xfrm>
                <a:off x="2734097" y="2568693"/>
                <a:ext cx="2583491" cy="3433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Reporting, Billing,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Accouting</a:t>
                </a:r>
                <a:endParaRPr lang="en-US" sz="1600" dirty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44" name="Picture 4" descr="C:\Documents and Settings\Administrator\Local Settings\Temporary Internet Files\Content.IE5\0NG589SB\MCj0432622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21401" y="1555846"/>
                <a:ext cx="914400" cy="9144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42" name="Picture 2" descr="C:\Documents and Settings\Administrator\Local Settings\Temporary Internet Files\Content.IE5\AD85KTOH\MCj0439830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76975" y="1726110"/>
                <a:ext cx="989794" cy="9897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43" name="Picture 3" descr="C:\Documents and Settings\Administrator\Local Settings\Temporary Internet Files\Content.IE5\0NG589SB\MCj0431631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32086" y="2053134"/>
                <a:ext cx="707124" cy="70712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74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84739" y="5176563"/>
              <a:ext cx="519006" cy="519006"/>
            </a:xfrm>
            <a:prstGeom prst="rect">
              <a:avLst/>
            </a:prstGeom>
            <a:noFill/>
          </p:spPr>
        </p:pic>
        <p:pic>
          <p:nvPicPr>
            <p:cNvPr id="1026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5249" y="5373510"/>
              <a:ext cx="638077" cy="638077"/>
            </a:xfrm>
            <a:prstGeom prst="rect">
              <a:avLst/>
            </a:prstGeom>
            <a:noFill/>
          </p:spPr>
        </p:pic>
        <p:pic>
          <p:nvPicPr>
            <p:cNvPr id="77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91518" y="5205042"/>
              <a:ext cx="516318" cy="516318"/>
            </a:xfrm>
            <a:prstGeom prst="rect">
              <a:avLst/>
            </a:prstGeom>
            <a:noFill/>
          </p:spPr>
        </p:pic>
        <p:pic>
          <p:nvPicPr>
            <p:cNvPr id="72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05949" y="5399302"/>
              <a:ext cx="638077" cy="638077"/>
            </a:xfrm>
            <a:prstGeom prst="rect">
              <a:avLst/>
            </a:prstGeom>
            <a:noFill/>
          </p:spPr>
        </p:pic>
        <p:pic>
          <p:nvPicPr>
            <p:cNvPr id="79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29839" y="5261312"/>
              <a:ext cx="441324" cy="452544"/>
            </a:xfrm>
            <a:prstGeom prst="rect">
              <a:avLst/>
            </a:prstGeom>
            <a:noFill/>
          </p:spPr>
        </p:pic>
        <p:pic>
          <p:nvPicPr>
            <p:cNvPr id="73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22582" y="5439161"/>
              <a:ext cx="638077" cy="638077"/>
            </a:xfrm>
            <a:prstGeom prst="rect">
              <a:avLst/>
            </a:prstGeom>
            <a:noFill/>
          </p:spPr>
        </p:pic>
        <p:pic>
          <p:nvPicPr>
            <p:cNvPr id="92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41076" y="5200351"/>
              <a:ext cx="333827" cy="342314"/>
            </a:xfrm>
            <a:prstGeom prst="rect">
              <a:avLst/>
            </a:prstGeom>
            <a:noFill/>
          </p:spPr>
        </p:pic>
        <p:pic>
          <p:nvPicPr>
            <p:cNvPr id="99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76355" y="5212073"/>
              <a:ext cx="333827" cy="342314"/>
            </a:xfrm>
            <a:prstGeom prst="rect">
              <a:avLst/>
            </a:prstGeom>
            <a:noFill/>
          </p:spPr>
        </p:pic>
        <p:pic>
          <p:nvPicPr>
            <p:cNvPr id="111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11634" y="5237863"/>
              <a:ext cx="333827" cy="342314"/>
            </a:xfrm>
            <a:prstGeom prst="rect">
              <a:avLst/>
            </a:prstGeom>
            <a:noFill/>
          </p:spPr>
        </p:pic>
        <p:pic>
          <p:nvPicPr>
            <p:cNvPr id="80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46473" y="5343373"/>
              <a:ext cx="441324" cy="452544"/>
            </a:xfrm>
            <a:prstGeom prst="rect">
              <a:avLst/>
            </a:prstGeom>
            <a:noFill/>
          </p:spPr>
        </p:pic>
        <p:pic>
          <p:nvPicPr>
            <p:cNvPr id="82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66159" y="5369163"/>
              <a:ext cx="441324" cy="452544"/>
            </a:xfrm>
            <a:prstGeom prst="rect">
              <a:avLst/>
            </a:prstGeom>
            <a:noFill/>
          </p:spPr>
        </p:pic>
        <p:pic>
          <p:nvPicPr>
            <p:cNvPr id="83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85845" y="5394953"/>
              <a:ext cx="441324" cy="452544"/>
            </a:xfrm>
            <a:prstGeom prst="rect">
              <a:avLst/>
            </a:prstGeom>
            <a:noFill/>
          </p:spPr>
        </p:pic>
        <p:sp>
          <p:nvSpPr>
            <p:cNvPr id="114" name="Rectangle 113"/>
            <p:cNvSpPr/>
            <p:nvPr/>
          </p:nvSpPr>
          <p:spPr>
            <a:xfrm>
              <a:off x="2185640" y="6009514"/>
              <a:ext cx="2386360" cy="29280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Desktops &amp; Workstations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7" name="Rectangle 4"/>
            <p:cNvSpPr/>
            <p:nvPr/>
          </p:nvSpPr>
          <p:spPr>
            <a:xfrm>
              <a:off x="2057589" y="4713069"/>
              <a:ext cx="1621810" cy="2246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Low priority workloads</a:t>
              </a:r>
            </a:p>
          </p:txBody>
        </p:sp>
        <p:sp>
          <p:nvSpPr>
            <p:cNvPr id="119" name="Left-Right-Up Arrow 118"/>
            <p:cNvSpPr/>
            <p:nvPr/>
          </p:nvSpPr>
          <p:spPr>
            <a:xfrm>
              <a:off x="2321168" y="2686924"/>
              <a:ext cx="815927" cy="759656"/>
            </a:xfrm>
            <a:prstGeom prst="leftRightUpArrow">
              <a:avLst>
                <a:gd name="adj1" fmla="val 18778"/>
                <a:gd name="adj2" fmla="val 26654"/>
                <a:gd name="adj3" fmla="val 25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4"/>
            <p:cNvSpPr/>
            <p:nvPr/>
          </p:nvSpPr>
          <p:spPr>
            <a:xfrm>
              <a:off x="4459458" y="3472767"/>
              <a:ext cx="990124" cy="5646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High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Performance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and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QoS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167883" y="1599301"/>
              <a:ext cx="3589362" cy="2497541"/>
              <a:chOff x="5063319" y="1978925"/>
              <a:chExt cx="3589362" cy="2497541"/>
            </a:xfrm>
          </p:grpSpPr>
          <p:pic>
            <p:nvPicPr>
              <p:cNvPr id="107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flipH="1">
                <a:off x="7332239" y="2618404"/>
                <a:ext cx="349124" cy="737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93" descr="MCj04421540000[1]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081384" y="2879642"/>
                <a:ext cx="348165" cy="371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" name="Rounded Rectangle 101"/>
              <p:cNvSpPr/>
              <p:nvPr/>
            </p:nvSpPr>
            <p:spPr>
              <a:xfrm>
                <a:off x="5063319" y="1978925"/>
                <a:ext cx="3589362" cy="2497541"/>
              </a:xfrm>
              <a:prstGeom prst="roundRect">
                <a:avLst>
                  <a:gd name="adj" fmla="val 3985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Picture 63" descr="logo_aws.gif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998181" y="3730103"/>
                <a:ext cx="1562100" cy="571500"/>
              </a:xfrm>
              <a:prstGeom prst="rect">
                <a:avLst/>
              </a:prstGeom>
            </p:spPr>
          </p:pic>
          <p:pic>
            <p:nvPicPr>
              <p:cNvPr id="67" name="Picture 66" descr="gogrid_logo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410400" y="2140898"/>
                <a:ext cx="1856303" cy="329344"/>
              </a:xfrm>
              <a:prstGeom prst="rect">
                <a:avLst/>
              </a:prstGeom>
            </p:spPr>
          </p:pic>
          <p:grpSp>
            <p:nvGrpSpPr>
              <p:cNvPr id="3" name="Group 63"/>
              <p:cNvGrpSpPr/>
              <p:nvPr/>
            </p:nvGrpSpPr>
            <p:grpSpPr>
              <a:xfrm>
                <a:off x="5259721" y="2365617"/>
                <a:ext cx="2676941" cy="1974370"/>
                <a:chOff x="5074773" y="2216097"/>
                <a:chExt cx="2676941" cy="1974370"/>
              </a:xfrm>
            </p:grpSpPr>
            <p:grpSp>
              <p:nvGrpSpPr>
                <p:cNvPr id="4" name="Group 40"/>
                <p:cNvGrpSpPr/>
                <p:nvPr/>
              </p:nvGrpSpPr>
              <p:grpSpPr>
                <a:xfrm>
                  <a:off x="5074773" y="2216097"/>
                  <a:ext cx="2676941" cy="1841062"/>
                  <a:chOff x="3287878" y="-352073"/>
                  <a:chExt cx="3518454" cy="2267570"/>
                </a:xfrm>
              </p:grpSpPr>
              <p:sp>
                <p:nvSpPr>
                  <p:cNvPr id="4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4116138" y="-352073"/>
                    <a:ext cx="2690194" cy="1445935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70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0"/>
                  </a:grad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3287878" y="383421"/>
                    <a:ext cx="2743202" cy="1532076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70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0"/>
                  </a:grad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44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630800" y="443081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902461" y="502715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615446" y="-280250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7" name="Picture 698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919227" y="-228430"/>
                    <a:ext cx="458873" cy="9081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" name="Picture 92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4375377" y="-85164"/>
                    <a:ext cx="333375" cy="3333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Picture 93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4275158" y="93328"/>
                    <a:ext cx="457613" cy="4576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" name="Picture 94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4470626" y="461074"/>
                    <a:ext cx="333375" cy="3333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" name="Picture 95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4910431" y="410132"/>
                    <a:ext cx="333375" cy="3333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" name="Picture 97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5107143" y="-7726"/>
                    <a:ext cx="625752" cy="6257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" name="Picture 96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5021418" y="362093"/>
                    <a:ext cx="737982" cy="7379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4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4386164" y="853900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5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4644581" y="993048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8" name="Rectangle 57"/>
                <p:cNvSpPr/>
                <p:nvPr/>
              </p:nvSpPr>
              <p:spPr>
                <a:xfrm>
                  <a:off x="5356040" y="3880716"/>
                  <a:ext cx="1473973" cy="309751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Public Clouds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6" name="Left Arrow 115"/>
            <p:cNvSpPr/>
            <p:nvPr/>
          </p:nvSpPr>
          <p:spPr>
            <a:xfrm rot="10800000">
              <a:off x="4330103" y="3117256"/>
              <a:ext cx="783170" cy="413342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 Arrow 69"/>
            <p:cNvSpPr/>
            <p:nvPr/>
          </p:nvSpPr>
          <p:spPr>
            <a:xfrm rot="13178736">
              <a:off x="4191771" y="3893323"/>
              <a:ext cx="783170" cy="413342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511021" y="5052152"/>
              <a:ext cx="4173520" cy="1362712"/>
            </a:xfrm>
            <a:prstGeom prst="roundRect">
              <a:avLst>
                <a:gd name="adj" fmla="val 3985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eft Arrow 60"/>
            <p:cNvSpPr/>
            <p:nvPr/>
          </p:nvSpPr>
          <p:spPr>
            <a:xfrm rot="16200000">
              <a:off x="1723455" y="4701901"/>
              <a:ext cx="623940" cy="296099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902468" y="4421454"/>
              <a:ext cx="2920622" cy="2008528"/>
              <a:chOff x="5718412" y="4435522"/>
              <a:chExt cx="2920622" cy="2008528"/>
            </a:xfrm>
          </p:grpSpPr>
          <p:pic>
            <p:nvPicPr>
              <p:cNvPr id="65" name="Picture 64" descr="vmware_logo.gif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224729" y="5142379"/>
                <a:ext cx="1190625" cy="476250"/>
              </a:xfrm>
              <a:prstGeom prst="rect">
                <a:avLst/>
              </a:prstGeom>
            </p:spPr>
          </p:pic>
          <p:pic>
            <p:nvPicPr>
              <p:cNvPr id="66" name="Picture 65" descr="xen_logo.gif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891939" y="4610918"/>
                <a:ext cx="1419225" cy="638175"/>
              </a:xfrm>
              <a:prstGeom prst="rect">
                <a:avLst/>
              </a:prstGeom>
            </p:spPr>
          </p:pic>
          <p:grpSp>
            <p:nvGrpSpPr>
              <p:cNvPr id="6" name="Group 111"/>
              <p:cNvGrpSpPr/>
              <p:nvPr/>
            </p:nvGrpSpPr>
            <p:grpSpPr>
              <a:xfrm>
                <a:off x="5885554" y="5157818"/>
                <a:ext cx="1733542" cy="1120152"/>
                <a:chOff x="1586508" y="5280648"/>
                <a:chExt cx="1733542" cy="1120152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637730" y="6120625"/>
                  <a:ext cx="1682320" cy="280175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Cluster Resources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86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636712" y="5513514"/>
                  <a:ext cx="561478" cy="599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7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420622" y="5597675"/>
                  <a:ext cx="509602" cy="543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8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204533" y="5668189"/>
                  <a:ext cx="456779" cy="487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9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933852" y="5725055"/>
                  <a:ext cx="456779" cy="487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0" name="Picture 96" descr="MCj04421540000[1]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745058" y="5809217"/>
                  <a:ext cx="383993" cy="409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" name="Group 36"/>
                <p:cNvGrpSpPr/>
                <p:nvPr/>
              </p:nvGrpSpPr>
              <p:grpSpPr>
                <a:xfrm>
                  <a:off x="1586508" y="5280648"/>
                  <a:ext cx="1307144" cy="976300"/>
                  <a:chOff x="133258" y="5471723"/>
                  <a:chExt cx="1506415" cy="1050251"/>
                </a:xfrm>
              </p:grpSpPr>
              <p:pic>
                <p:nvPicPr>
                  <p:cNvPr id="21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1184435" y="5471723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912764" y="5504854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664434" y="5530271"/>
                    <a:ext cx="455238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Picture 698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/>
                  <a:srcRect/>
                  <a:stretch>
                    <a:fillRect/>
                  </a:stretch>
                </p:blipFill>
                <p:spPr bwMode="auto">
                  <a:xfrm>
                    <a:off x="398378" y="5555587"/>
                    <a:ext cx="458873" cy="9081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4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133258" y="5620982"/>
                    <a:ext cx="455239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69" name="Rounded Rectangle 68"/>
              <p:cNvSpPr/>
              <p:nvPr/>
            </p:nvSpPr>
            <p:spPr>
              <a:xfrm>
                <a:off x="5718412" y="4435522"/>
                <a:ext cx="2920622" cy="2008528"/>
              </a:xfrm>
              <a:prstGeom prst="roundRect">
                <a:avLst>
                  <a:gd name="adj" fmla="val 3985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Rounded Rectangle 121"/>
            <p:cNvSpPr/>
            <p:nvPr/>
          </p:nvSpPr>
          <p:spPr>
            <a:xfrm>
              <a:off x="157437" y="1048320"/>
              <a:ext cx="8663005" cy="5465022"/>
            </a:xfrm>
            <a:prstGeom prst="roundRect">
              <a:avLst>
                <a:gd name="adj" fmla="val 2441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5683356" y="478303"/>
              <a:ext cx="2800130" cy="1097279"/>
              <a:chOff x="5317588" y="492371"/>
              <a:chExt cx="2800130" cy="1097279"/>
            </a:xfrm>
          </p:grpSpPr>
          <p:sp>
            <p:nvSpPr>
              <p:cNvPr id="12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317588" y="576879"/>
                <a:ext cx="1674056" cy="96018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662659" y="628462"/>
                <a:ext cx="1455059" cy="83457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4"/>
              <p:cNvSpPr/>
              <p:nvPr/>
            </p:nvSpPr>
            <p:spPr>
              <a:xfrm>
                <a:off x="5867338" y="492371"/>
                <a:ext cx="1588533" cy="5345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Aneka Hybrid Cloud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538400" y="898093"/>
                <a:ext cx="1205707" cy="69155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593520" y="839477"/>
                <a:ext cx="877618" cy="50337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27" name="Picture 3" descr="C:\Documents and Settings\Administrator\Local Settings\Temporary Internet Files\Content.IE5\AD85KTOH\MC900440396[2]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96347" y="-265527"/>
              <a:ext cx="615462" cy="6154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29" name="Group 128"/>
            <p:cNvGrpSpPr/>
            <p:nvPr/>
          </p:nvGrpSpPr>
          <p:grpSpPr>
            <a:xfrm>
              <a:off x="1772636" y="-427672"/>
              <a:ext cx="876325" cy="912306"/>
              <a:chOff x="2025860" y="-512080"/>
              <a:chExt cx="876325" cy="91230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28" name="Picture 4" descr="C:\Documents and Settings\Administrator\Local Settings\Temporary Internet Files\Content.IE5\AD85KTOH\MC900431573[2]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058107" y="-512080"/>
                <a:ext cx="844078" cy="849705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Documents and Settings\Administrator\Local Settings\Temporary Internet Files\Content.IE5\0NG589SB\MC900433852[2].pn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2025860" y="-62595"/>
                <a:ext cx="462821" cy="462821"/>
              </a:xfrm>
              <a:prstGeom prst="rect">
                <a:avLst/>
              </a:prstGeom>
              <a:noFill/>
            </p:spPr>
          </p:pic>
        </p:grpSp>
        <p:sp>
          <p:nvSpPr>
            <p:cNvPr id="130" name="Cross 129"/>
            <p:cNvSpPr/>
            <p:nvPr/>
          </p:nvSpPr>
          <p:spPr>
            <a:xfrm>
              <a:off x="1411606" y="-104703"/>
              <a:ext cx="293370" cy="299964"/>
            </a:xfrm>
            <a:prstGeom prst="plus">
              <a:avLst>
                <a:gd name="adj" fmla="val 3227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Cross 130"/>
            <p:cNvSpPr/>
            <p:nvPr/>
          </p:nvSpPr>
          <p:spPr>
            <a:xfrm>
              <a:off x="2673671" y="-57075"/>
              <a:ext cx="293370" cy="299964"/>
            </a:xfrm>
            <a:prstGeom prst="plus">
              <a:avLst>
                <a:gd name="adj" fmla="val 3227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6" descr="C:\Documents and Settings\Administrator\Local Settings\Temporary Internet Files\Content.IE5\S5CT05S7\MCj04420420000[1]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9059518">
              <a:off x="3027209" y="-358957"/>
              <a:ext cx="622931" cy="9343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4" name="Rectangle 133"/>
            <p:cNvSpPr/>
            <p:nvPr/>
          </p:nvSpPr>
          <p:spPr>
            <a:xfrm>
              <a:off x="3171872" y="-190183"/>
              <a:ext cx="99055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High Tower Text" pitchFamily="18" charset="0"/>
                </a:rPr>
                <a:t>QoS</a:t>
              </a:r>
              <a:endPara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igh Tower Text" pitchFamily="18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68003" y="-450662"/>
              <a:ext cx="3753835" cy="999303"/>
            </a:xfrm>
            <a:prstGeom prst="roundRect">
              <a:avLst>
                <a:gd name="adj" fmla="val 3985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Left Arrow 134"/>
            <p:cNvSpPr/>
            <p:nvPr/>
          </p:nvSpPr>
          <p:spPr>
            <a:xfrm rot="16200000">
              <a:off x="1910705" y="585074"/>
              <a:ext cx="623940" cy="450206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161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423746" y="1126272"/>
            <a:ext cx="8162693" cy="4538547"/>
            <a:chOff x="0" y="1594624"/>
            <a:chExt cx="8162693" cy="4538547"/>
          </a:xfrm>
        </p:grpSpPr>
        <p:sp>
          <p:nvSpPr>
            <p:cNvPr id="84" name="Rectangle 83"/>
            <p:cNvSpPr/>
            <p:nvPr/>
          </p:nvSpPr>
          <p:spPr>
            <a:xfrm>
              <a:off x="0" y="1594624"/>
              <a:ext cx="8162693" cy="45385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72974" y="1723199"/>
              <a:ext cx="7852134" cy="4237153"/>
              <a:chOff x="172974" y="1723199"/>
              <a:chExt cx="7852134" cy="4237153"/>
            </a:xfrm>
          </p:grpSpPr>
          <p:pic>
            <p:nvPicPr>
              <p:cNvPr id="26" name="Picture 25" descr="xen_logo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579095" y="2981202"/>
                <a:ext cx="1419225" cy="638175"/>
              </a:xfrm>
              <a:prstGeom prst="rect">
                <a:avLst/>
              </a:prstGeom>
            </p:spPr>
          </p:pic>
          <p:grpSp>
            <p:nvGrpSpPr>
              <p:cNvPr id="54" name="Group 53"/>
              <p:cNvGrpSpPr/>
              <p:nvPr/>
            </p:nvGrpSpPr>
            <p:grpSpPr>
              <a:xfrm>
                <a:off x="5959171" y="3015145"/>
                <a:ext cx="630752" cy="868349"/>
                <a:chOff x="5948020" y="2636004"/>
                <a:chExt cx="630752" cy="868349"/>
              </a:xfrm>
            </p:grpSpPr>
            <p:pic>
              <p:nvPicPr>
                <p:cNvPr id="28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183754" y="2636004"/>
                  <a:ext cx="395018" cy="837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948020" y="2666802"/>
                  <a:ext cx="395018" cy="837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3" name="Group 52"/>
              <p:cNvGrpSpPr/>
              <p:nvPr/>
            </p:nvGrpSpPr>
            <p:grpSpPr>
              <a:xfrm>
                <a:off x="5293930" y="2981592"/>
                <a:ext cx="628222" cy="898341"/>
                <a:chOff x="5271628" y="2713963"/>
                <a:chExt cx="628222" cy="898341"/>
              </a:xfrm>
            </p:grpSpPr>
            <p:pic>
              <p:nvPicPr>
                <p:cNvPr id="30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01677" y="2713963"/>
                  <a:ext cx="398173" cy="844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71628" y="2774753"/>
                  <a:ext cx="395019" cy="837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2" name="Rounded Rectangle 31"/>
              <p:cNvSpPr/>
              <p:nvPr/>
            </p:nvSpPr>
            <p:spPr>
              <a:xfrm>
                <a:off x="5104486" y="1913708"/>
                <a:ext cx="2920622" cy="2008528"/>
              </a:xfrm>
              <a:prstGeom prst="roundRect">
                <a:avLst>
                  <a:gd name="adj" fmla="val 3985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72974" y="1723199"/>
                <a:ext cx="4789320" cy="2491948"/>
                <a:chOff x="228729" y="1767803"/>
                <a:chExt cx="4789320" cy="2491948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254163" y="1918009"/>
                  <a:ext cx="4763886" cy="2286001"/>
                </a:xfrm>
                <a:prstGeom prst="roundRect">
                  <a:avLst>
                    <a:gd name="adj" fmla="val 398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4"/>
                <p:cNvSpPr/>
                <p:nvPr/>
              </p:nvSpPr>
              <p:spPr>
                <a:xfrm>
                  <a:off x="2582147" y="2368812"/>
                  <a:ext cx="1334301" cy="55694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</a:rPr>
                    <a:t>Resource Provisioning</a:t>
                  </a:r>
                </a:p>
              </p:txBody>
            </p:sp>
            <p:sp>
              <p:nvSpPr>
                <p:cNvPr id="7" name="Rectangle 4"/>
                <p:cNvSpPr/>
                <p:nvPr/>
              </p:nvSpPr>
              <p:spPr>
                <a:xfrm>
                  <a:off x="426941" y="3077735"/>
                  <a:ext cx="2104386" cy="90324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         Application </a:t>
                  </a:r>
                </a:p>
                <a:p>
                  <a:pPr algn="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Management &amp; </a:t>
                  </a:r>
                </a:p>
                <a:p>
                  <a:pPr algn="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Scheduling</a:t>
                  </a:r>
                </a:p>
              </p:txBody>
            </p:sp>
            <p:pic>
              <p:nvPicPr>
                <p:cNvPr id="8" name="Picture 4" descr="C:\Documents and Settings\Administrator\Local Settings\Temporary Internet Files\Content.IE5\S5CT05S7\MCj04326140000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228729" y="2778785"/>
                  <a:ext cx="1087824" cy="9833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9" name="Picture 8" descr="provisioning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681885" y="2011017"/>
                  <a:ext cx="1168156" cy="1168156"/>
                </a:xfrm>
                <a:prstGeom prst="rect">
                  <a:avLst/>
                </a:prstGeom>
              </p:spPr>
            </p:pic>
            <p:sp>
              <p:nvSpPr>
                <p:cNvPr id="34" name="Rectangle 4"/>
                <p:cNvSpPr/>
                <p:nvPr/>
              </p:nvSpPr>
              <p:spPr>
                <a:xfrm>
                  <a:off x="2611884" y="3324100"/>
                  <a:ext cx="1334301" cy="55694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</a:rPr>
                    <a:t>Resource Reservation</a:t>
                  </a:r>
                </a:p>
              </p:txBody>
            </p:sp>
            <p:pic>
              <p:nvPicPr>
                <p:cNvPr id="33" name="Picture 2" descr="C:\Documents and Settings\csve\Local Settings\Temporary Internet Files\Content.IE5\8DARKL23\MC900432664[1]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714742" y="3051238"/>
                  <a:ext cx="1208513" cy="1208513"/>
                </a:xfrm>
                <a:prstGeom prst="rect">
                  <a:avLst/>
                </a:prstGeom>
                <a:noFill/>
              </p:spPr>
            </p:pic>
            <p:sp>
              <p:nvSpPr>
                <p:cNvPr id="35" name="Rectangle 4"/>
                <p:cNvSpPr/>
                <p:nvPr/>
              </p:nvSpPr>
              <p:spPr>
                <a:xfrm>
                  <a:off x="508185" y="1767803"/>
                  <a:ext cx="1278342" cy="33827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Master Node</a:t>
                  </a: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018049" y="4259770"/>
                <a:ext cx="2075156" cy="1395782"/>
                <a:chOff x="2609385" y="5129562"/>
                <a:chExt cx="2075156" cy="1395782"/>
              </a:xfrm>
            </p:grpSpPr>
            <p:pic>
              <p:nvPicPr>
                <p:cNvPr id="16" name="Picture 2" descr="C:\Documents and Settings\Administrator\Local Settings\Temporary Internet Files\Content.IE5\0NG589SB\MC900441337[2]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331733" y="5289557"/>
                  <a:ext cx="333827" cy="36353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2" descr="C:\Documents and Settings\Administrator\Local Settings\Temporary Internet Files\Content.IE5\0NG589SB\MC900441337[2]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67012" y="5301279"/>
                  <a:ext cx="333827" cy="36353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2" descr="C:\Documents and Settings\Administrator\Local Settings\Temporary Internet Files\Content.IE5\0NG589SB\MC900441337[2]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002291" y="5327069"/>
                  <a:ext cx="333827" cy="36353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 descr="C:\Documents and Settings\Administrator\Local Settings\Temporary Internet Files\Content.IE5\0NG589SB\MC900441337[2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137130" y="5432579"/>
                  <a:ext cx="441324" cy="48060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2" descr="C:\Documents and Settings\Administrator\Local Settings\Temporary Internet Files\Content.IE5\0NG589SB\MC900441337[2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556816" y="5458369"/>
                  <a:ext cx="441324" cy="48060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2" descr="C:\Documents and Settings\Administrator\Local Settings\Temporary Internet Files\Content.IE5\0NG589SB\MC900441337[2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976502" y="5484159"/>
                  <a:ext cx="441324" cy="480601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Rounded Rectangle 23"/>
                <p:cNvSpPr/>
                <p:nvPr/>
              </p:nvSpPr>
              <p:spPr>
                <a:xfrm>
                  <a:off x="2609385" y="5129562"/>
                  <a:ext cx="2075156" cy="1285302"/>
                </a:xfrm>
                <a:prstGeom prst="roundRect">
                  <a:avLst>
                    <a:gd name="adj" fmla="val 3985"/>
                  </a:avLst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7" name="Picture 2" descr="C:\Documents and Settings\Administrator\Local Settings\Temporary Internet Files\Content.IE5\0NG589SB\MC900441337[2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932691" y="5584979"/>
                  <a:ext cx="441324" cy="48060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2" descr="C:\Documents and Settings\Administrator\Local Settings\Temporary Internet Files\Content.IE5\0NG589SB\MC900441337[2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352721" y="5625867"/>
                  <a:ext cx="441324" cy="48060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2" descr="C:\Documents and Settings\Administrator\Local Settings\Temporary Internet Files\Content.IE5\0NG589SB\MC900441337[2]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783901" y="5677906"/>
                  <a:ext cx="441324" cy="480601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2753930" y="6232537"/>
                  <a:ext cx="1751163" cy="292807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Desktop Machines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" name="Left Arrow 24"/>
              <p:cNvSpPr/>
              <p:nvPr/>
            </p:nvSpPr>
            <p:spPr>
              <a:xfrm rot="13693262">
                <a:off x="4723133" y="4122040"/>
                <a:ext cx="623940" cy="296099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5475951" y="2219691"/>
                <a:ext cx="630752" cy="868349"/>
                <a:chOff x="5948020" y="2636004"/>
                <a:chExt cx="630752" cy="868349"/>
              </a:xfrm>
            </p:grpSpPr>
            <p:pic>
              <p:nvPicPr>
                <p:cNvPr id="56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183754" y="2636004"/>
                  <a:ext cx="395018" cy="837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948020" y="2666802"/>
                  <a:ext cx="395018" cy="837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8" name="Picture 57" descr="eucalyptus_logo_awh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065682" y="2165195"/>
                <a:ext cx="1495425" cy="6096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5356303" y="3765913"/>
                <a:ext cx="1682320" cy="28017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Virtual Clusters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97006" y="4534833"/>
                <a:ext cx="2075156" cy="1395782"/>
                <a:chOff x="197006" y="4534833"/>
                <a:chExt cx="2075156" cy="1395782"/>
              </a:xfrm>
            </p:grpSpPr>
            <p:pic>
              <p:nvPicPr>
                <p:cNvPr id="2050" name="Picture 2" descr="C:\Documents and Settings\csve\Local Settings\Temporary Internet Files\Content.IE5\4PQ7052J\MC900431576[1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34176" y="4555548"/>
                  <a:ext cx="869795" cy="875594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1" name="Group 40"/>
                <p:cNvGrpSpPr/>
                <p:nvPr/>
              </p:nvGrpSpPr>
              <p:grpSpPr>
                <a:xfrm>
                  <a:off x="197006" y="4534833"/>
                  <a:ext cx="2075156" cy="1395782"/>
                  <a:chOff x="2609385" y="5129562"/>
                  <a:chExt cx="2075156" cy="1395782"/>
                </a:xfrm>
              </p:grpSpPr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2609385" y="5129562"/>
                    <a:ext cx="2075156" cy="1285302"/>
                  </a:xfrm>
                  <a:prstGeom prst="roundRect">
                    <a:avLst>
                      <a:gd name="adj" fmla="val 3985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753930" y="6232537"/>
                    <a:ext cx="1751163" cy="2928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Workstations</a:t>
                    </a:r>
                    <a:endParaRPr lang="en-US" sz="16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61" name="Picture 2" descr="C:\Documents and Settings\csve\Local Settings\Temporary Internet Files\Content.IE5\4PQ7052J\MC900431576[1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851211" y="4536963"/>
                  <a:ext cx="869795" cy="8755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2" descr="C:\Documents and Settings\csve\Local Settings\Temporary Internet Files\Content.IE5\4PQ7052J\MC900431576[1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53844" y="4897517"/>
                  <a:ext cx="869795" cy="8755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" name="Picture 2" descr="C:\Documents and Settings\csve\Local Settings\Temporary Internet Files\Content.IE5\4PQ7052J\MC900431576[1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308410" y="4804591"/>
                  <a:ext cx="869795" cy="87559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0" name="Group 79"/>
              <p:cNvGrpSpPr/>
              <p:nvPr/>
            </p:nvGrpSpPr>
            <p:grpSpPr>
              <a:xfrm>
                <a:off x="2468137" y="4564570"/>
                <a:ext cx="2075156" cy="1395782"/>
                <a:chOff x="2468137" y="4564570"/>
                <a:chExt cx="2075156" cy="1395782"/>
              </a:xfrm>
            </p:grpSpPr>
            <p:grpSp>
              <p:nvGrpSpPr>
                <p:cNvPr id="66" name="Group 40"/>
                <p:cNvGrpSpPr/>
                <p:nvPr/>
              </p:nvGrpSpPr>
              <p:grpSpPr>
                <a:xfrm>
                  <a:off x="2468137" y="4564570"/>
                  <a:ext cx="2075156" cy="1395782"/>
                  <a:chOff x="2609385" y="5129562"/>
                  <a:chExt cx="2075156" cy="1395782"/>
                </a:xfrm>
              </p:grpSpPr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2609385" y="5129562"/>
                    <a:ext cx="2075156" cy="1285302"/>
                  </a:xfrm>
                  <a:prstGeom prst="roundRect">
                    <a:avLst>
                      <a:gd name="adj" fmla="val 3985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2753930" y="6232537"/>
                    <a:ext cx="1751163" cy="2928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FA8F"/>
                      </a:gs>
                    </a:gsLst>
                    <a:lin ang="5400000" scaled="0"/>
                  </a:gradFill>
                  <a:ln w="12700">
                    <a:solidFill>
                      <a:srgbClr val="BC8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Clusters</a:t>
                    </a:r>
                    <a:endParaRPr lang="en-US" sz="16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75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92593" y="4694664"/>
                  <a:ext cx="523290" cy="1051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565491" y="4713249"/>
                  <a:ext cx="523290" cy="1051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7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60691" y="4731835"/>
                  <a:ext cx="523290" cy="1051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8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44740" y="4728118"/>
                  <a:ext cx="523290" cy="1051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9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95335" y="4702099"/>
                  <a:ext cx="523290" cy="1051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3" name="Left Arrow 22"/>
              <p:cNvSpPr/>
              <p:nvPr/>
            </p:nvSpPr>
            <p:spPr>
              <a:xfrm rot="10800000">
                <a:off x="4796263" y="2395935"/>
                <a:ext cx="612078" cy="413342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Left Arrow 80"/>
              <p:cNvSpPr/>
              <p:nvPr/>
            </p:nvSpPr>
            <p:spPr>
              <a:xfrm rot="16200000">
                <a:off x="807347" y="4191777"/>
                <a:ext cx="612078" cy="338008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Left Arrow 81"/>
              <p:cNvSpPr/>
              <p:nvPr/>
            </p:nvSpPr>
            <p:spPr>
              <a:xfrm rot="13986240">
                <a:off x="2342498" y="4098849"/>
                <a:ext cx="612078" cy="338008"/>
              </a:xfrm>
              <a:prstGeom prst="leftArrow">
                <a:avLst>
                  <a:gd name="adj1" fmla="val 46293"/>
                  <a:gd name="adj2" fmla="val 50000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5212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 smtClean="0"/>
              <a:t>Cloud Deployment Models</a:t>
            </a:r>
            <a:endParaRPr lang="en-US" sz="3200" dirty="0" smtClean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200400" y="1566863"/>
            <a:ext cx="2895600" cy="5113337"/>
            <a:chOff x="2016" y="987"/>
            <a:chExt cx="1824" cy="322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16" y="987"/>
              <a:ext cx="1824" cy="816"/>
              <a:chOff x="4554" y="2181"/>
              <a:chExt cx="958" cy="873"/>
            </a:xfrm>
          </p:grpSpPr>
          <p:sp>
            <p:nvSpPr>
              <p:cNvPr id="32814" name="Freeform 6"/>
              <p:cNvSpPr>
                <a:spLocks/>
              </p:cNvSpPr>
              <p:nvPr/>
            </p:nvSpPr>
            <p:spPr bwMode="auto">
              <a:xfrm>
                <a:off x="4602" y="2229"/>
                <a:ext cx="910" cy="825"/>
              </a:xfrm>
              <a:custGeom>
                <a:avLst/>
                <a:gdLst>
                  <a:gd name="T0" fmla="*/ 0 w 3800"/>
                  <a:gd name="T1" fmla="*/ 0 h 3433"/>
                  <a:gd name="T2" fmla="*/ 0 w 3800"/>
                  <a:gd name="T3" fmla="*/ 0 h 3433"/>
                  <a:gd name="T4" fmla="*/ 0 w 3800"/>
                  <a:gd name="T5" fmla="*/ 0 h 3433"/>
                  <a:gd name="T6" fmla="*/ 0 w 3800"/>
                  <a:gd name="T7" fmla="*/ 0 h 3433"/>
                  <a:gd name="T8" fmla="*/ 0 w 3800"/>
                  <a:gd name="T9" fmla="*/ 0 h 3433"/>
                  <a:gd name="T10" fmla="*/ 0 w 3800"/>
                  <a:gd name="T11" fmla="*/ 0 h 3433"/>
                  <a:gd name="T12" fmla="*/ 0 w 3800"/>
                  <a:gd name="T13" fmla="*/ 0 h 3433"/>
                  <a:gd name="T14" fmla="*/ 0 w 3800"/>
                  <a:gd name="T15" fmla="*/ 0 h 3433"/>
                  <a:gd name="T16" fmla="*/ 0 w 3800"/>
                  <a:gd name="T17" fmla="*/ 0 h 3433"/>
                  <a:gd name="T18" fmla="*/ 0 w 3800"/>
                  <a:gd name="T19" fmla="*/ 0 h 3433"/>
                  <a:gd name="T20" fmla="*/ 0 w 3800"/>
                  <a:gd name="T21" fmla="*/ 0 h 3433"/>
                  <a:gd name="T22" fmla="*/ 0 w 3800"/>
                  <a:gd name="T23" fmla="*/ 0 h 3433"/>
                  <a:gd name="T24" fmla="*/ 0 w 3800"/>
                  <a:gd name="T25" fmla="*/ 0 h 3433"/>
                  <a:gd name="T26" fmla="*/ 0 w 3800"/>
                  <a:gd name="T27" fmla="*/ 0 h 3433"/>
                  <a:gd name="T28" fmla="*/ 0 w 3800"/>
                  <a:gd name="T29" fmla="*/ 0 h 3433"/>
                  <a:gd name="T30" fmla="*/ 0 w 3800"/>
                  <a:gd name="T31" fmla="*/ 0 h 3433"/>
                  <a:gd name="T32" fmla="*/ 0 w 3800"/>
                  <a:gd name="T33" fmla="*/ 0 h 3433"/>
                  <a:gd name="T34" fmla="*/ 0 w 3800"/>
                  <a:gd name="T35" fmla="*/ 0 h 3433"/>
                  <a:gd name="T36" fmla="*/ 0 w 3800"/>
                  <a:gd name="T37" fmla="*/ 0 h 3433"/>
                  <a:gd name="T38" fmla="*/ 0 w 3800"/>
                  <a:gd name="T39" fmla="*/ 0 h 3433"/>
                  <a:gd name="T40" fmla="*/ 0 w 3800"/>
                  <a:gd name="T41" fmla="*/ 0 h 3433"/>
                  <a:gd name="T42" fmla="*/ 0 w 3800"/>
                  <a:gd name="T43" fmla="*/ 0 h 3433"/>
                  <a:gd name="T44" fmla="*/ 0 w 3800"/>
                  <a:gd name="T45" fmla="*/ 0 h 3433"/>
                  <a:gd name="T46" fmla="*/ 0 w 3800"/>
                  <a:gd name="T47" fmla="*/ 0 h 3433"/>
                  <a:gd name="T48" fmla="*/ 0 w 3800"/>
                  <a:gd name="T49" fmla="*/ 0 h 3433"/>
                  <a:gd name="T50" fmla="*/ 0 w 3800"/>
                  <a:gd name="T51" fmla="*/ 0 h 3433"/>
                  <a:gd name="T52" fmla="*/ 0 w 3800"/>
                  <a:gd name="T53" fmla="*/ 0 h 3433"/>
                  <a:gd name="T54" fmla="*/ 0 w 3800"/>
                  <a:gd name="T55" fmla="*/ 0 h 3433"/>
                  <a:gd name="T56" fmla="*/ 0 w 3800"/>
                  <a:gd name="T57" fmla="*/ 0 h 3433"/>
                  <a:gd name="T58" fmla="*/ 0 w 3800"/>
                  <a:gd name="T59" fmla="*/ 0 h 3433"/>
                  <a:gd name="T60" fmla="*/ 0 w 3800"/>
                  <a:gd name="T61" fmla="*/ 0 h 3433"/>
                  <a:gd name="T62" fmla="*/ 0 w 3800"/>
                  <a:gd name="T63" fmla="*/ 0 h 3433"/>
                  <a:gd name="T64" fmla="*/ 0 w 3800"/>
                  <a:gd name="T65" fmla="*/ 0 h 3433"/>
                  <a:gd name="T66" fmla="*/ 0 w 3800"/>
                  <a:gd name="T67" fmla="*/ 0 h 3433"/>
                  <a:gd name="T68" fmla="*/ 0 w 3800"/>
                  <a:gd name="T69" fmla="*/ 0 h 3433"/>
                  <a:gd name="T70" fmla="*/ 0 w 3800"/>
                  <a:gd name="T71" fmla="*/ 0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15" name="Freeform 7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0 w 3800"/>
                  <a:gd name="T1" fmla="*/ 0 h 3433"/>
                  <a:gd name="T2" fmla="*/ 0 w 3800"/>
                  <a:gd name="T3" fmla="*/ 0 h 3433"/>
                  <a:gd name="T4" fmla="*/ 0 w 3800"/>
                  <a:gd name="T5" fmla="*/ 0 h 3433"/>
                  <a:gd name="T6" fmla="*/ 0 w 3800"/>
                  <a:gd name="T7" fmla="*/ 0 h 3433"/>
                  <a:gd name="T8" fmla="*/ 0 w 3800"/>
                  <a:gd name="T9" fmla="*/ 0 h 3433"/>
                  <a:gd name="T10" fmla="*/ 0 w 3800"/>
                  <a:gd name="T11" fmla="*/ 0 h 3433"/>
                  <a:gd name="T12" fmla="*/ 0 w 3800"/>
                  <a:gd name="T13" fmla="*/ 0 h 3433"/>
                  <a:gd name="T14" fmla="*/ 0 w 3800"/>
                  <a:gd name="T15" fmla="*/ 0 h 3433"/>
                  <a:gd name="T16" fmla="*/ 0 w 3800"/>
                  <a:gd name="T17" fmla="*/ 0 h 3433"/>
                  <a:gd name="T18" fmla="*/ 0 w 3800"/>
                  <a:gd name="T19" fmla="*/ 0 h 3433"/>
                  <a:gd name="T20" fmla="*/ 0 w 3800"/>
                  <a:gd name="T21" fmla="*/ 0 h 3433"/>
                  <a:gd name="T22" fmla="*/ 0 w 3800"/>
                  <a:gd name="T23" fmla="*/ 0 h 3433"/>
                  <a:gd name="T24" fmla="*/ 0 w 3800"/>
                  <a:gd name="T25" fmla="*/ 0 h 3433"/>
                  <a:gd name="T26" fmla="*/ 0 w 3800"/>
                  <a:gd name="T27" fmla="*/ 0 h 3433"/>
                  <a:gd name="T28" fmla="*/ 0 w 3800"/>
                  <a:gd name="T29" fmla="*/ 0 h 3433"/>
                  <a:gd name="T30" fmla="*/ 0 w 3800"/>
                  <a:gd name="T31" fmla="*/ 0 h 3433"/>
                  <a:gd name="T32" fmla="*/ 0 w 3800"/>
                  <a:gd name="T33" fmla="*/ 0 h 3433"/>
                  <a:gd name="T34" fmla="*/ 0 w 3800"/>
                  <a:gd name="T35" fmla="*/ 0 h 3433"/>
                  <a:gd name="T36" fmla="*/ 0 w 3800"/>
                  <a:gd name="T37" fmla="*/ 0 h 3433"/>
                  <a:gd name="T38" fmla="*/ 0 w 3800"/>
                  <a:gd name="T39" fmla="*/ 0 h 3433"/>
                  <a:gd name="T40" fmla="*/ 0 w 3800"/>
                  <a:gd name="T41" fmla="*/ 0 h 3433"/>
                  <a:gd name="T42" fmla="*/ 0 w 3800"/>
                  <a:gd name="T43" fmla="*/ 0 h 3433"/>
                  <a:gd name="T44" fmla="*/ 0 w 3800"/>
                  <a:gd name="T45" fmla="*/ 0 h 3433"/>
                  <a:gd name="T46" fmla="*/ 0 w 3800"/>
                  <a:gd name="T47" fmla="*/ 0 h 3433"/>
                  <a:gd name="T48" fmla="*/ 0 w 3800"/>
                  <a:gd name="T49" fmla="*/ 0 h 3433"/>
                  <a:gd name="T50" fmla="*/ 0 w 3800"/>
                  <a:gd name="T51" fmla="*/ 0 h 3433"/>
                  <a:gd name="T52" fmla="*/ 0 w 3800"/>
                  <a:gd name="T53" fmla="*/ 0 h 3433"/>
                  <a:gd name="T54" fmla="*/ 0 w 3800"/>
                  <a:gd name="T55" fmla="*/ 0 h 3433"/>
                  <a:gd name="T56" fmla="*/ 0 w 3800"/>
                  <a:gd name="T57" fmla="*/ 0 h 3433"/>
                  <a:gd name="T58" fmla="*/ 0 w 3800"/>
                  <a:gd name="T59" fmla="*/ 0 h 3433"/>
                  <a:gd name="T60" fmla="*/ 0 w 3800"/>
                  <a:gd name="T61" fmla="*/ 0 h 3433"/>
                  <a:gd name="T62" fmla="*/ 0 w 3800"/>
                  <a:gd name="T63" fmla="*/ 0 h 3433"/>
                  <a:gd name="T64" fmla="*/ 0 w 3800"/>
                  <a:gd name="T65" fmla="*/ 0 h 3433"/>
                  <a:gd name="T66" fmla="*/ 0 w 3800"/>
                  <a:gd name="T67" fmla="*/ 0 h 3433"/>
                  <a:gd name="T68" fmla="*/ 0 w 3800"/>
                  <a:gd name="T69" fmla="*/ 0 h 3433"/>
                  <a:gd name="T70" fmla="*/ 0 w 3800"/>
                  <a:gd name="T71" fmla="*/ 0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16" name="Freeform 8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0 w 3800"/>
                  <a:gd name="T1" fmla="*/ 0 h 3433"/>
                  <a:gd name="T2" fmla="*/ 0 w 3800"/>
                  <a:gd name="T3" fmla="*/ 0 h 3433"/>
                  <a:gd name="T4" fmla="*/ 0 w 3800"/>
                  <a:gd name="T5" fmla="*/ 0 h 3433"/>
                  <a:gd name="T6" fmla="*/ 0 w 3800"/>
                  <a:gd name="T7" fmla="*/ 0 h 3433"/>
                  <a:gd name="T8" fmla="*/ 0 w 3800"/>
                  <a:gd name="T9" fmla="*/ 0 h 3433"/>
                  <a:gd name="T10" fmla="*/ 0 w 3800"/>
                  <a:gd name="T11" fmla="*/ 0 h 3433"/>
                  <a:gd name="T12" fmla="*/ 0 w 3800"/>
                  <a:gd name="T13" fmla="*/ 0 h 3433"/>
                  <a:gd name="T14" fmla="*/ 0 w 3800"/>
                  <a:gd name="T15" fmla="*/ 0 h 3433"/>
                  <a:gd name="T16" fmla="*/ 0 w 3800"/>
                  <a:gd name="T17" fmla="*/ 0 h 3433"/>
                  <a:gd name="T18" fmla="*/ 0 w 3800"/>
                  <a:gd name="T19" fmla="*/ 0 h 3433"/>
                  <a:gd name="T20" fmla="*/ 0 w 3800"/>
                  <a:gd name="T21" fmla="*/ 0 h 3433"/>
                  <a:gd name="T22" fmla="*/ 0 w 3800"/>
                  <a:gd name="T23" fmla="*/ 0 h 3433"/>
                  <a:gd name="T24" fmla="*/ 0 w 3800"/>
                  <a:gd name="T25" fmla="*/ 0 h 3433"/>
                  <a:gd name="T26" fmla="*/ 0 w 3800"/>
                  <a:gd name="T27" fmla="*/ 0 h 3433"/>
                  <a:gd name="T28" fmla="*/ 0 w 3800"/>
                  <a:gd name="T29" fmla="*/ 0 h 3433"/>
                  <a:gd name="T30" fmla="*/ 0 w 3800"/>
                  <a:gd name="T31" fmla="*/ 0 h 3433"/>
                  <a:gd name="T32" fmla="*/ 0 w 3800"/>
                  <a:gd name="T33" fmla="*/ 0 h 3433"/>
                  <a:gd name="T34" fmla="*/ 0 w 3800"/>
                  <a:gd name="T35" fmla="*/ 0 h 3433"/>
                  <a:gd name="T36" fmla="*/ 0 w 3800"/>
                  <a:gd name="T37" fmla="*/ 0 h 3433"/>
                  <a:gd name="T38" fmla="*/ 0 w 3800"/>
                  <a:gd name="T39" fmla="*/ 0 h 3433"/>
                  <a:gd name="T40" fmla="*/ 0 w 3800"/>
                  <a:gd name="T41" fmla="*/ 0 h 3433"/>
                  <a:gd name="T42" fmla="*/ 0 w 3800"/>
                  <a:gd name="T43" fmla="*/ 0 h 3433"/>
                  <a:gd name="T44" fmla="*/ 0 w 3800"/>
                  <a:gd name="T45" fmla="*/ 0 h 3433"/>
                  <a:gd name="T46" fmla="*/ 0 w 3800"/>
                  <a:gd name="T47" fmla="*/ 0 h 3433"/>
                  <a:gd name="T48" fmla="*/ 0 w 3800"/>
                  <a:gd name="T49" fmla="*/ 0 h 3433"/>
                  <a:gd name="T50" fmla="*/ 0 w 3800"/>
                  <a:gd name="T51" fmla="*/ 0 h 3433"/>
                  <a:gd name="T52" fmla="*/ 0 w 3800"/>
                  <a:gd name="T53" fmla="*/ 0 h 3433"/>
                  <a:gd name="T54" fmla="*/ 0 w 3800"/>
                  <a:gd name="T55" fmla="*/ 0 h 3433"/>
                  <a:gd name="T56" fmla="*/ 0 w 3800"/>
                  <a:gd name="T57" fmla="*/ 0 h 3433"/>
                  <a:gd name="T58" fmla="*/ 0 w 3800"/>
                  <a:gd name="T59" fmla="*/ 0 h 3433"/>
                  <a:gd name="T60" fmla="*/ 0 w 3800"/>
                  <a:gd name="T61" fmla="*/ 0 h 3433"/>
                  <a:gd name="T62" fmla="*/ 0 w 3800"/>
                  <a:gd name="T63" fmla="*/ 0 h 3433"/>
                  <a:gd name="T64" fmla="*/ 0 w 3800"/>
                  <a:gd name="T65" fmla="*/ 0 h 3433"/>
                  <a:gd name="T66" fmla="*/ 0 w 3800"/>
                  <a:gd name="T67" fmla="*/ 0 h 3433"/>
                  <a:gd name="T68" fmla="*/ 0 w 3800"/>
                  <a:gd name="T69" fmla="*/ 0 h 3433"/>
                  <a:gd name="T70" fmla="*/ 0 w 3800"/>
                  <a:gd name="T71" fmla="*/ 0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17" name="Freeform 9"/>
              <p:cNvSpPr>
                <a:spLocks/>
              </p:cNvSpPr>
              <p:nvPr/>
            </p:nvSpPr>
            <p:spPr bwMode="auto">
              <a:xfrm>
                <a:off x="4599" y="2667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7 w 54"/>
                  <a:gd name="T3" fmla="*/ 15 h 15"/>
                  <a:gd name="T4" fmla="*/ 54 w 54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5"/>
                  <a:gd name="T11" fmla="*/ 54 w 5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5">
                    <a:moveTo>
                      <a:pt x="0" y="0"/>
                    </a:moveTo>
                    <a:cubicBezTo>
                      <a:pt x="14" y="10"/>
                      <a:pt x="30" y="15"/>
                      <a:pt x="47" y="15"/>
                    </a:cubicBezTo>
                    <a:cubicBezTo>
                      <a:pt x="49" y="15"/>
                      <a:pt x="51" y="15"/>
                      <a:pt x="54" y="15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18" name="Freeform 10"/>
              <p:cNvSpPr>
                <a:spLocks/>
              </p:cNvSpPr>
              <p:nvPr/>
            </p:nvSpPr>
            <p:spPr bwMode="auto">
              <a:xfrm>
                <a:off x="4676" y="2847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  <a:gd name="T4" fmla="*/ 0 60000 65536"/>
                  <a:gd name="T5" fmla="*/ 0 60000 65536"/>
                  <a:gd name="T6" fmla="*/ 0 w 24"/>
                  <a:gd name="T7" fmla="*/ 0 h 8"/>
                  <a:gd name="T8" fmla="*/ 24 w 2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8">
                    <a:moveTo>
                      <a:pt x="0" y="8"/>
                    </a:moveTo>
                    <a:cubicBezTo>
                      <a:pt x="9" y="6"/>
                      <a:pt x="16" y="4"/>
                      <a:pt x="24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19" name="Freeform 11"/>
              <p:cNvSpPr>
                <a:spLocks/>
              </p:cNvSpPr>
              <p:nvPr/>
            </p:nvSpPr>
            <p:spPr bwMode="auto">
              <a:xfrm>
                <a:off x="4887" y="2895"/>
                <a:ext cx="14" cy="33"/>
              </a:xfrm>
              <a:custGeom>
                <a:avLst/>
                <a:gdLst>
                  <a:gd name="T0" fmla="*/ 0 w 14"/>
                  <a:gd name="T1" fmla="*/ 0 h 33"/>
                  <a:gd name="T2" fmla="*/ 14 w 14"/>
                  <a:gd name="T3" fmla="*/ 33 h 33"/>
                  <a:gd name="T4" fmla="*/ 0 60000 65536"/>
                  <a:gd name="T5" fmla="*/ 0 60000 65536"/>
                  <a:gd name="T6" fmla="*/ 0 w 14"/>
                  <a:gd name="T7" fmla="*/ 0 h 33"/>
                  <a:gd name="T8" fmla="*/ 14 w 1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3">
                    <a:moveTo>
                      <a:pt x="0" y="0"/>
                    </a:moveTo>
                    <a:cubicBezTo>
                      <a:pt x="3" y="11"/>
                      <a:pt x="8" y="23"/>
                      <a:pt x="14" y="33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20" name="Freeform 12"/>
              <p:cNvSpPr>
                <a:spLocks/>
              </p:cNvSpPr>
              <p:nvPr/>
            </p:nvSpPr>
            <p:spPr bwMode="auto">
              <a:xfrm>
                <a:off x="5155" y="2845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0 h 36"/>
                  <a:gd name="T4" fmla="*/ 0 60000 65536"/>
                  <a:gd name="T5" fmla="*/ 0 60000 65536"/>
                  <a:gd name="T6" fmla="*/ 0 w 6"/>
                  <a:gd name="T7" fmla="*/ 0 h 36"/>
                  <a:gd name="T8" fmla="*/ 6 w 6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6">
                    <a:moveTo>
                      <a:pt x="0" y="36"/>
                    </a:moveTo>
                    <a:cubicBezTo>
                      <a:pt x="3" y="24"/>
                      <a:pt x="5" y="12"/>
                      <a:pt x="6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21" name="Freeform 13"/>
              <p:cNvSpPr>
                <a:spLocks/>
              </p:cNvSpPr>
              <p:nvPr/>
            </p:nvSpPr>
            <p:spPr bwMode="auto">
              <a:xfrm>
                <a:off x="5273" y="2620"/>
                <a:ext cx="69" cy="136"/>
              </a:xfrm>
              <a:custGeom>
                <a:avLst/>
                <a:gdLst>
                  <a:gd name="T0" fmla="*/ 69 w 69"/>
                  <a:gd name="T1" fmla="*/ 136 h 136"/>
                  <a:gd name="T2" fmla="*/ 69 w 69"/>
                  <a:gd name="T3" fmla="*/ 135 h 136"/>
                  <a:gd name="T4" fmla="*/ 0 w 69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136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77"/>
                      <a:pt x="42" y="25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22" name="Freeform 14"/>
              <p:cNvSpPr>
                <a:spLocks/>
              </p:cNvSpPr>
              <p:nvPr/>
            </p:nvSpPr>
            <p:spPr bwMode="auto">
              <a:xfrm>
                <a:off x="5404" y="2474"/>
                <a:ext cx="30" cy="51"/>
              </a:xfrm>
              <a:custGeom>
                <a:avLst/>
                <a:gdLst>
                  <a:gd name="T0" fmla="*/ 0 w 30"/>
                  <a:gd name="T1" fmla="*/ 51 h 51"/>
                  <a:gd name="T2" fmla="*/ 30 w 30"/>
                  <a:gd name="T3" fmla="*/ 0 h 51"/>
                  <a:gd name="T4" fmla="*/ 0 60000 65536"/>
                  <a:gd name="T5" fmla="*/ 0 60000 65536"/>
                  <a:gd name="T6" fmla="*/ 0 w 30"/>
                  <a:gd name="T7" fmla="*/ 0 h 51"/>
                  <a:gd name="T8" fmla="*/ 30 w 30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51">
                    <a:moveTo>
                      <a:pt x="0" y="51"/>
                    </a:moveTo>
                    <a:cubicBezTo>
                      <a:pt x="13" y="37"/>
                      <a:pt x="23" y="20"/>
                      <a:pt x="3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23" name="Freeform 15"/>
              <p:cNvSpPr>
                <a:spLocks/>
              </p:cNvSpPr>
              <p:nvPr/>
            </p:nvSpPr>
            <p:spPr bwMode="auto">
              <a:xfrm>
                <a:off x="5361" y="2285"/>
                <a:ext cx="2" cy="24"/>
              </a:xfrm>
              <a:custGeom>
                <a:avLst/>
                <a:gdLst>
                  <a:gd name="T0" fmla="*/ 2 w 2"/>
                  <a:gd name="T1" fmla="*/ 24 h 24"/>
                  <a:gd name="T2" fmla="*/ 2 w 2"/>
                  <a:gd name="T3" fmla="*/ 23 h 24"/>
                  <a:gd name="T4" fmla="*/ 0 w 2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4"/>
                  <a:gd name="T11" fmla="*/ 2 w 2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4">
                    <a:moveTo>
                      <a:pt x="2" y="24"/>
                    </a:moveTo>
                    <a:cubicBezTo>
                      <a:pt x="2" y="24"/>
                      <a:pt x="2" y="23"/>
                      <a:pt x="2" y="23"/>
                    </a:cubicBezTo>
                    <a:cubicBezTo>
                      <a:pt x="2" y="15"/>
                      <a:pt x="1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24" name="Freeform 16"/>
              <p:cNvSpPr>
                <a:spLocks/>
              </p:cNvSpPr>
              <p:nvPr/>
            </p:nvSpPr>
            <p:spPr bwMode="auto">
              <a:xfrm>
                <a:off x="5167" y="2226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0 w 15"/>
                  <a:gd name="T3" fmla="*/ 31 h 31"/>
                  <a:gd name="T4" fmla="*/ 0 60000 65536"/>
                  <a:gd name="T5" fmla="*/ 0 60000 65536"/>
                  <a:gd name="T6" fmla="*/ 0 w 15"/>
                  <a:gd name="T7" fmla="*/ 0 h 31"/>
                  <a:gd name="T8" fmla="*/ 15 w 15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1">
                    <a:moveTo>
                      <a:pt x="15" y="0"/>
                    </a:moveTo>
                    <a:cubicBezTo>
                      <a:pt x="9" y="9"/>
                      <a:pt x="3" y="20"/>
                      <a:pt x="0" y="31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25" name="Freeform 17"/>
              <p:cNvSpPr>
                <a:spLocks/>
              </p:cNvSpPr>
              <p:nvPr/>
            </p:nvSpPr>
            <p:spPr bwMode="auto">
              <a:xfrm>
                <a:off x="5019" y="2244"/>
                <a:ext cx="8" cy="27"/>
              </a:xfrm>
              <a:custGeom>
                <a:avLst/>
                <a:gdLst>
                  <a:gd name="T0" fmla="*/ 8 w 8"/>
                  <a:gd name="T1" fmla="*/ 0 h 27"/>
                  <a:gd name="T2" fmla="*/ 0 w 8"/>
                  <a:gd name="T3" fmla="*/ 27 h 27"/>
                  <a:gd name="T4" fmla="*/ 0 60000 65536"/>
                  <a:gd name="T5" fmla="*/ 0 60000 65536"/>
                  <a:gd name="T6" fmla="*/ 0 w 8"/>
                  <a:gd name="T7" fmla="*/ 0 h 27"/>
                  <a:gd name="T8" fmla="*/ 8 w 8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7">
                    <a:moveTo>
                      <a:pt x="8" y="0"/>
                    </a:moveTo>
                    <a:cubicBezTo>
                      <a:pt x="4" y="9"/>
                      <a:pt x="2" y="18"/>
                      <a:pt x="0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26" name="Freeform 18"/>
              <p:cNvSpPr>
                <a:spLocks/>
              </p:cNvSpPr>
              <p:nvPr/>
            </p:nvSpPr>
            <p:spPr bwMode="auto">
              <a:xfrm>
                <a:off x="4849" y="2281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0 w 27"/>
                  <a:gd name="T3" fmla="*/ 0 h 26"/>
                  <a:gd name="T4" fmla="*/ 0 60000 65536"/>
                  <a:gd name="T5" fmla="*/ 0 60000 65536"/>
                  <a:gd name="T6" fmla="*/ 0 w 27"/>
                  <a:gd name="T7" fmla="*/ 0 h 26"/>
                  <a:gd name="T8" fmla="*/ 27 w 27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26">
                    <a:moveTo>
                      <a:pt x="27" y="26"/>
                    </a:moveTo>
                    <a:cubicBezTo>
                      <a:pt x="19" y="16"/>
                      <a:pt x="10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27" name="Freeform 19"/>
              <p:cNvSpPr>
                <a:spLocks/>
              </p:cNvSpPr>
              <p:nvPr/>
            </p:nvSpPr>
            <p:spPr bwMode="auto">
              <a:xfrm>
                <a:off x="4636" y="2456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27 h 27"/>
                  <a:gd name="T4" fmla="*/ 0 60000 65536"/>
                  <a:gd name="T5" fmla="*/ 0 60000 65536"/>
                  <a:gd name="T6" fmla="*/ 0 w 5"/>
                  <a:gd name="T7" fmla="*/ 0 h 27"/>
                  <a:gd name="T8" fmla="*/ 5 w 5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7">
                    <a:moveTo>
                      <a:pt x="0" y="0"/>
                    </a:moveTo>
                    <a:cubicBezTo>
                      <a:pt x="1" y="9"/>
                      <a:pt x="2" y="18"/>
                      <a:pt x="5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</p:grpSp>
        <p:sp>
          <p:nvSpPr>
            <p:cNvPr id="32811" name="Text Box 37"/>
            <p:cNvSpPr txBox="1">
              <a:spLocks noChangeArrowheads="1"/>
            </p:cNvSpPr>
            <p:nvPr/>
          </p:nvSpPr>
          <p:spPr bwMode="auto">
            <a:xfrm>
              <a:off x="2103" y="1200"/>
              <a:ext cx="1584" cy="372"/>
            </a:xfrm>
            <a:prstGeom prst="rect">
              <a:avLst/>
            </a:prstGeom>
            <a:solidFill>
              <a:srgbClr val="A6F4F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0" tIns="45692" rIns="91380" bIns="45692">
              <a:spAutoFit/>
            </a:bodyPr>
            <a:lstStyle/>
            <a:p>
              <a:pPr algn="ctr"/>
              <a:r>
                <a:rPr lang="en-AU" sz="1600" b="1" dirty="0">
                  <a:solidFill>
                    <a:srgbClr val="0000FF"/>
                  </a:solidFill>
                </a:rPr>
                <a:t>Private/Enterprise </a:t>
              </a:r>
              <a:r>
                <a:rPr lang="en-AU" sz="1600" b="1" dirty="0" smtClean="0">
                  <a:solidFill>
                    <a:srgbClr val="0000FF"/>
                  </a:solidFill>
                </a:rPr>
                <a:t/>
              </a:r>
              <a:br>
                <a:rPr lang="en-AU" sz="1600" b="1" dirty="0" smtClean="0">
                  <a:solidFill>
                    <a:srgbClr val="0000FF"/>
                  </a:solidFill>
                </a:rPr>
              </a:br>
              <a:r>
                <a:rPr lang="en-AU" sz="1600" b="1" dirty="0" smtClean="0">
                  <a:solidFill>
                    <a:srgbClr val="0000FF"/>
                  </a:solidFill>
                </a:rPr>
                <a:t>Clouds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pic>
          <p:nvPicPr>
            <p:cNvPr id="32812" name="Picture 6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" y="3216"/>
              <a:ext cx="1506" cy="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2813" name="AutoShape 64"/>
            <p:cNvSpPr>
              <a:spLocks noChangeArrowheads="1"/>
            </p:cNvSpPr>
            <p:nvPr/>
          </p:nvSpPr>
          <p:spPr bwMode="auto">
            <a:xfrm>
              <a:off x="2208" y="1920"/>
              <a:ext cx="1440" cy="1104"/>
            </a:xfrm>
            <a:prstGeom prst="roundRect">
              <a:avLst>
                <a:gd name="adj" fmla="val 16667"/>
              </a:avLst>
            </a:prstGeom>
            <a:solidFill>
              <a:srgbClr val="A6F4F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0" tIns="45692" rIns="91380" bIns="45692" anchor="ctr"/>
            <a:lstStyle/>
            <a:p>
              <a:pPr algn="ctr"/>
              <a:r>
                <a:rPr lang="en-AU" sz="1400" b="1" dirty="0" smtClean="0">
                  <a:solidFill>
                    <a:srgbClr val="0000FF"/>
                  </a:solidFill>
                </a:rPr>
                <a:t>* A public Cloud </a:t>
              </a:r>
              <a:r>
                <a:rPr lang="en-AU" sz="1400" b="1" dirty="0">
                  <a:solidFill>
                    <a:srgbClr val="0000FF"/>
                  </a:solidFill>
                </a:rPr>
                <a:t>model </a:t>
              </a:r>
              <a:r>
                <a:rPr lang="en-AU" sz="1400" b="1" dirty="0" smtClean="0">
                  <a:solidFill>
                    <a:srgbClr val="0000FF"/>
                  </a:solidFill>
                </a:rPr>
                <a:t/>
              </a:r>
              <a:br>
                <a:rPr lang="en-AU" sz="1400" b="1" dirty="0" smtClean="0">
                  <a:solidFill>
                    <a:srgbClr val="0000FF"/>
                  </a:solidFill>
                </a:rPr>
              </a:br>
              <a:r>
                <a:rPr lang="en-AU" sz="1400" b="1" dirty="0" smtClean="0">
                  <a:solidFill>
                    <a:srgbClr val="0000FF"/>
                  </a:solidFill>
                </a:rPr>
                <a:t>within </a:t>
              </a:r>
              <a:r>
                <a:rPr lang="en-AU" sz="1400" b="1" dirty="0">
                  <a:solidFill>
                    <a:srgbClr val="0000FF"/>
                  </a:solidFill>
                </a:rPr>
                <a:t>a company’s </a:t>
              </a:r>
              <a:br>
                <a:rPr lang="en-AU" sz="1400" b="1" dirty="0">
                  <a:solidFill>
                    <a:srgbClr val="0000FF"/>
                  </a:solidFill>
                </a:rPr>
              </a:br>
              <a:r>
                <a:rPr lang="en-AU" sz="1400" b="1" dirty="0">
                  <a:solidFill>
                    <a:srgbClr val="0000FF"/>
                  </a:solidFill>
                </a:rPr>
                <a:t>own Data </a:t>
              </a:r>
              <a:r>
                <a:rPr lang="en-AU" sz="1400" b="1" dirty="0" err="1">
                  <a:solidFill>
                    <a:srgbClr val="0000FF"/>
                  </a:solidFill>
                </a:rPr>
                <a:t>Center</a:t>
              </a:r>
              <a:r>
                <a:rPr lang="en-AU" sz="1400" b="1" dirty="0">
                  <a:solidFill>
                    <a:srgbClr val="0000FF"/>
                  </a:solidFill>
                </a:rPr>
                <a:t> / </a:t>
              </a:r>
              <a:br>
                <a:rPr lang="en-AU" sz="1400" b="1" dirty="0">
                  <a:solidFill>
                    <a:srgbClr val="0000FF"/>
                  </a:solidFill>
                </a:rPr>
              </a:br>
              <a:r>
                <a:rPr lang="en-AU" sz="1400" b="1" dirty="0">
                  <a:solidFill>
                    <a:srgbClr val="0000FF"/>
                  </a:solidFill>
                </a:rPr>
                <a:t>infrastructure for</a:t>
              </a:r>
              <a:br>
                <a:rPr lang="en-AU" sz="1400" b="1" dirty="0">
                  <a:solidFill>
                    <a:srgbClr val="0000FF"/>
                  </a:solidFill>
                </a:rPr>
              </a:br>
              <a:r>
                <a:rPr lang="en-AU" sz="1400" b="1" dirty="0">
                  <a:solidFill>
                    <a:srgbClr val="0000FF"/>
                  </a:solidFill>
                </a:rPr>
                <a:t>internal and/or</a:t>
              </a:r>
              <a:br>
                <a:rPr lang="en-AU" sz="1400" b="1" dirty="0">
                  <a:solidFill>
                    <a:srgbClr val="0000FF"/>
                  </a:solidFill>
                </a:rPr>
              </a:br>
              <a:r>
                <a:rPr lang="en-AU" sz="1400" b="1" dirty="0">
                  <a:solidFill>
                    <a:srgbClr val="0000FF"/>
                  </a:solidFill>
                </a:rPr>
                <a:t> partners use.</a:t>
              </a: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52400" y="1524000"/>
            <a:ext cx="2819400" cy="5186363"/>
            <a:chOff x="96" y="960"/>
            <a:chExt cx="1776" cy="3267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96" y="960"/>
              <a:ext cx="1776" cy="864"/>
              <a:chOff x="4554" y="2181"/>
              <a:chExt cx="958" cy="873"/>
            </a:xfrm>
          </p:grpSpPr>
          <p:sp>
            <p:nvSpPr>
              <p:cNvPr id="32796" name="Freeform 21"/>
              <p:cNvSpPr>
                <a:spLocks/>
              </p:cNvSpPr>
              <p:nvPr/>
            </p:nvSpPr>
            <p:spPr bwMode="auto">
              <a:xfrm>
                <a:off x="4602" y="2229"/>
                <a:ext cx="910" cy="825"/>
              </a:xfrm>
              <a:custGeom>
                <a:avLst/>
                <a:gdLst>
                  <a:gd name="T0" fmla="*/ 0 w 3800"/>
                  <a:gd name="T1" fmla="*/ 0 h 3433"/>
                  <a:gd name="T2" fmla="*/ 0 w 3800"/>
                  <a:gd name="T3" fmla="*/ 0 h 3433"/>
                  <a:gd name="T4" fmla="*/ 0 w 3800"/>
                  <a:gd name="T5" fmla="*/ 0 h 3433"/>
                  <a:gd name="T6" fmla="*/ 0 w 3800"/>
                  <a:gd name="T7" fmla="*/ 0 h 3433"/>
                  <a:gd name="T8" fmla="*/ 0 w 3800"/>
                  <a:gd name="T9" fmla="*/ 0 h 3433"/>
                  <a:gd name="T10" fmla="*/ 0 w 3800"/>
                  <a:gd name="T11" fmla="*/ 0 h 3433"/>
                  <a:gd name="T12" fmla="*/ 0 w 3800"/>
                  <a:gd name="T13" fmla="*/ 0 h 3433"/>
                  <a:gd name="T14" fmla="*/ 0 w 3800"/>
                  <a:gd name="T15" fmla="*/ 0 h 3433"/>
                  <a:gd name="T16" fmla="*/ 0 w 3800"/>
                  <a:gd name="T17" fmla="*/ 0 h 3433"/>
                  <a:gd name="T18" fmla="*/ 0 w 3800"/>
                  <a:gd name="T19" fmla="*/ 0 h 3433"/>
                  <a:gd name="T20" fmla="*/ 0 w 3800"/>
                  <a:gd name="T21" fmla="*/ 0 h 3433"/>
                  <a:gd name="T22" fmla="*/ 0 w 3800"/>
                  <a:gd name="T23" fmla="*/ 0 h 3433"/>
                  <a:gd name="T24" fmla="*/ 0 w 3800"/>
                  <a:gd name="T25" fmla="*/ 0 h 3433"/>
                  <a:gd name="T26" fmla="*/ 0 w 3800"/>
                  <a:gd name="T27" fmla="*/ 0 h 3433"/>
                  <a:gd name="T28" fmla="*/ 0 w 3800"/>
                  <a:gd name="T29" fmla="*/ 0 h 3433"/>
                  <a:gd name="T30" fmla="*/ 0 w 3800"/>
                  <a:gd name="T31" fmla="*/ 0 h 3433"/>
                  <a:gd name="T32" fmla="*/ 0 w 3800"/>
                  <a:gd name="T33" fmla="*/ 0 h 3433"/>
                  <a:gd name="T34" fmla="*/ 0 w 3800"/>
                  <a:gd name="T35" fmla="*/ 0 h 3433"/>
                  <a:gd name="T36" fmla="*/ 0 w 3800"/>
                  <a:gd name="T37" fmla="*/ 0 h 3433"/>
                  <a:gd name="T38" fmla="*/ 0 w 3800"/>
                  <a:gd name="T39" fmla="*/ 0 h 3433"/>
                  <a:gd name="T40" fmla="*/ 0 w 3800"/>
                  <a:gd name="T41" fmla="*/ 0 h 3433"/>
                  <a:gd name="T42" fmla="*/ 0 w 3800"/>
                  <a:gd name="T43" fmla="*/ 0 h 3433"/>
                  <a:gd name="T44" fmla="*/ 0 w 3800"/>
                  <a:gd name="T45" fmla="*/ 0 h 3433"/>
                  <a:gd name="T46" fmla="*/ 0 w 3800"/>
                  <a:gd name="T47" fmla="*/ 0 h 3433"/>
                  <a:gd name="T48" fmla="*/ 0 w 3800"/>
                  <a:gd name="T49" fmla="*/ 0 h 3433"/>
                  <a:gd name="T50" fmla="*/ 0 w 3800"/>
                  <a:gd name="T51" fmla="*/ 0 h 3433"/>
                  <a:gd name="T52" fmla="*/ 0 w 3800"/>
                  <a:gd name="T53" fmla="*/ 0 h 3433"/>
                  <a:gd name="T54" fmla="*/ 0 w 3800"/>
                  <a:gd name="T55" fmla="*/ 0 h 3433"/>
                  <a:gd name="T56" fmla="*/ 0 w 3800"/>
                  <a:gd name="T57" fmla="*/ 0 h 3433"/>
                  <a:gd name="T58" fmla="*/ 0 w 3800"/>
                  <a:gd name="T59" fmla="*/ 0 h 3433"/>
                  <a:gd name="T60" fmla="*/ 0 w 3800"/>
                  <a:gd name="T61" fmla="*/ 0 h 3433"/>
                  <a:gd name="T62" fmla="*/ 0 w 3800"/>
                  <a:gd name="T63" fmla="*/ 0 h 3433"/>
                  <a:gd name="T64" fmla="*/ 0 w 3800"/>
                  <a:gd name="T65" fmla="*/ 0 h 3433"/>
                  <a:gd name="T66" fmla="*/ 0 w 3800"/>
                  <a:gd name="T67" fmla="*/ 0 h 3433"/>
                  <a:gd name="T68" fmla="*/ 0 w 3800"/>
                  <a:gd name="T69" fmla="*/ 0 h 3433"/>
                  <a:gd name="T70" fmla="*/ 0 w 3800"/>
                  <a:gd name="T71" fmla="*/ 0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97" name="Freeform 22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0 w 3800"/>
                  <a:gd name="T1" fmla="*/ 0 h 3433"/>
                  <a:gd name="T2" fmla="*/ 0 w 3800"/>
                  <a:gd name="T3" fmla="*/ 0 h 3433"/>
                  <a:gd name="T4" fmla="*/ 0 w 3800"/>
                  <a:gd name="T5" fmla="*/ 0 h 3433"/>
                  <a:gd name="T6" fmla="*/ 0 w 3800"/>
                  <a:gd name="T7" fmla="*/ 0 h 3433"/>
                  <a:gd name="T8" fmla="*/ 0 w 3800"/>
                  <a:gd name="T9" fmla="*/ 0 h 3433"/>
                  <a:gd name="T10" fmla="*/ 0 w 3800"/>
                  <a:gd name="T11" fmla="*/ 0 h 3433"/>
                  <a:gd name="T12" fmla="*/ 0 w 3800"/>
                  <a:gd name="T13" fmla="*/ 0 h 3433"/>
                  <a:gd name="T14" fmla="*/ 0 w 3800"/>
                  <a:gd name="T15" fmla="*/ 0 h 3433"/>
                  <a:gd name="T16" fmla="*/ 0 w 3800"/>
                  <a:gd name="T17" fmla="*/ 0 h 3433"/>
                  <a:gd name="T18" fmla="*/ 0 w 3800"/>
                  <a:gd name="T19" fmla="*/ 0 h 3433"/>
                  <a:gd name="T20" fmla="*/ 0 w 3800"/>
                  <a:gd name="T21" fmla="*/ 0 h 3433"/>
                  <a:gd name="T22" fmla="*/ 0 w 3800"/>
                  <a:gd name="T23" fmla="*/ 0 h 3433"/>
                  <a:gd name="T24" fmla="*/ 0 w 3800"/>
                  <a:gd name="T25" fmla="*/ 0 h 3433"/>
                  <a:gd name="T26" fmla="*/ 0 w 3800"/>
                  <a:gd name="T27" fmla="*/ 0 h 3433"/>
                  <a:gd name="T28" fmla="*/ 0 w 3800"/>
                  <a:gd name="T29" fmla="*/ 0 h 3433"/>
                  <a:gd name="T30" fmla="*/ 0 w 3800"/>
                  <a:gd name="T31" fmla="*/ 0 h 3433"/>
                  <a:gd name="T32" fmla="*/ 0 w 3800"/>
                  <a:gd name="T33" fmla="*/ 0 h 3433"/>
                  <a:gd name="T34" fmla="*/ 0 w 3800"/>
                  <a:gd name="T35" fmla="*/ 0 h 3433"/>
                  <a:gd name="T36" fmla="*/ 0 w 3800"/>
                  <a:gd name="T37" fmla="*/ 0 h 3433"/>
                  <a:gd name="T38" fmla="*/ 0 w 3800"/>
                  <a:gd name="T39" fmla="*/ 0 h 3433"/>
                  <a:gd name="T40" fmla="*/ 0 w 3800"/>
                  <a:gd name="T41" fmla="*/ 0 h 3433"/>
                  <a:gd name="T42" fmla="*/ 0 w 3800"/>
                  <a:gd name="T43" fmla="*/ 0 h 3433"/>
                  <a:gd name="T44" fmla="*/ 0 w 3800"/>
                  <a:gd name="T45" fmla="*/ 0 h 3433"/>
                  <a:gd name="T46" fmla="*/ 0 w 3800"/>
                  <a:gd name="T47" fmla="*/ 0 h 3433"/>
                  <a:gd name="T48" fmla="*/ 0 w 3800"/>
                  <a:gd name="T49" fmla="*/ 0 h 3433"/>
                  <a:gd name="T50" fmla="*/ 0 w 3800"/>
                  <a:gd name="T51" fmla="*/ 0 h 3433"/>
                  <a:gd name="T52" fmla="*/ 0 w 3800"/>
                  <a:gd name="T53" fmla="*/ 0 h 3433"/>
                  <a:gd name="T54" fmla="*/ 0 w 3800"/>
                  <a:gd name="T55" fmla="*/ 0 h 3433"/>
                  <a:gd name="T56" fmla="*/ 0 w 3800"/>
                  <a:gd name="T57" fmla="*/ 0 h 3433"/>
                  <a:gd name="T58" fmla="*/ 0 w 3800"/>
                  <a:gd name="T59" fmla="*/ 0 h 3433"/>
                  <a:gd name="T60" fmla="*/ 0 w 3800"/>
                  <a:gd name="T61" fmla="*/ 0 h 3433"/>
                  <a:gd name="T62" fmla="*/ 0 w 3800"/>
                  <a:gd name="T63" fmla="*/ 0 h 3433"/>
                  <a:gd name="T64" fmla="*/ 0 w 3800"/>
                  <a:gd name="T65" fmla="*/ 0 h 3433"/>
                  <a:gd name="T66" fmla="*/ 0 w 3800"/>
                  <a:gd name="T67" fmla="*/ 0 h 3433"/>
                  <a:gd name="T68" fmla="*/ 0 w 3800"/>
                  <a:gd name="T69" fmla="*/ 0 h 3433"/>
                  <a:gd name="T70" fmla="*/ 0 w 3800"/>
                  <a:gd name="T71" fmla="*/ 0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98" name="Freeform 23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0 w 3800"/>
                  <a:gd name="T1" fmla="*/ 0 h 3433"/>
                  <a:gd name="T2" fmla="*/ 0 w 3800"/>
                  <a:gd name="T3" fmla="*/ 0 h 3433"/>
                  <a:gd name="T4" fmla="*/ 0 w 3800"/>
                  <a:gd name="T5" fmla="*/ 0 h 3433"/>
                  <a:gd name="T6" fmla="*/ 0 w 3800"/>
                  <a:gd name="T7" fmla="*/ 0 h 3433"/>
                  <a:gd name="T8" fmla="*/ 0 w 3800"/>
                  <a:gd name="T9" fmla="*/ 0 h 3433"/>
                  <a:gd name="T10" fmla="*/ 0 w 3800"/>
                  <a:gd name="T11" fmla="*/ 0 h 3433"/>
                  <a:gd name="T12" fmla="*/ 0 w 3800"/>
                  <a:gd name="T13" fmla="*/ 0 h 3433"/>
                  <a:gd name="T14" fmla="*/ 0 w 3800"/>
                  <a:gd name="T15" fmla="*/ 0 h 3433"/>
                  <a:gd name="T16" fmla="*/ 0 w 3800"/>
                  <a:gd name="T17" fmla="*/ 0 h 3433"/>
                  <a:gd name="T18" fmla="*/ 0 w 3800"/>
                  <a:gd name="T19" fmla="*/ 0 h 3433"/>
                  <a:gd name="T20" fmla="*/ 0 w 3800"/>
                  <a:gd name="T21" fmla="*/ 0 h 3433"/>
                  <a:gd name="T22" fmla="*/ 0 w 3800"/>
                  <a:gd name="T23" fmla="*/ 0 h 3433"/>
                  <a:gd name="T24" fmla="*/ 0 w 3800"/>
                  <a:gd name="T25" fmla="*/ 0 h 3433"/>
                  <a:gd name="T26" fmla="*/ 0 w 3800"/>
                  <a:gd name="T27" fmla="*/ 0 h 3433"/>
                  <a:gd name="T28" fmla="*/ 0 w 3800"/>
                  <a:gd name="T29" fmla="*/ 0 h 3433"/>
                  <a:gd name="T30" fmla="*/ 0 w 3800"/>
                  <a:gd name="T31" fmla="*/ 0 h 3433"/>
                  <a:gd name="T32" fmla="*/ 0 w 3800"/>
                  <a:gd name="T33" fmla="*/ 0 h 3433"/>
                  <a:gd name="T34" fmla="*/ 0 w 3800"/>
                  <a:gd name="T35" fmla="*/ 0 h 3433"/>
                  <a:gd name="T36" fmla="*/ 0 w 3800"/>
                  <a:gd name="T37" fmla="*/ 0 h 3433"/>
                  <a:gd name="T38" fmla="*/ 0 w 3800"/>
                  <a:gd name="T39" fmla="*/ 0 h 3433"/>
                  <a:gd name="T40" fmla="*/ 0 w 3800"/>
                  <a:gd name="T41" fmla="*/ 0 h 3433"/>
                  <a:gd name="T42" fmla="*/ 0 w 3800"/>
                  <a:gd name="T43" fmla="*/ 0 h 3433"/>
                  <a:gd name="T44" fmla="*/ 0 w 3800"/>
                  <a:gd name="T45" fmla="*/ 0 h 3433"/>
                  <a:gd name="T46" fmla="*/ 0 w 3800"/>
                  <a:gd name="T47" fmla="*/ 0 h 3433"/>
                  <a:gd name="T48" fmla="*/ 0 w 3800"/>
                  <a:gd name="T49" fmla="*/ 0 h 3433"/>
                  <a:gd name="T50" fmla="*/ 0 w 3800"/>
                  <a:gd name="T51" fmla="*/ 0 h 3433"/>
                  <a:gd name="T52" fmla="*/ 0 w 3800"/>
                  <a:gd name="T53" fmla="*/ 0 h 3433"/>
                  <a:gd name="T54" fmla="*/ 0 w 3800"/>
                  <a:gd name="T55" fmla="*/ 0 h 3433"/>
                  <a:gd name="T56" fmla="*/ 0 w 3800"/>
                  <a:gd name="T57" fmla="*/ 0 h 3433"/>
                  <a:gd name="T58" fmla="*/ 0 w 3800"/>
                  <a:gd name="T59" fmla="*/ 0 h 3433"/>
                  <a:gd name="T60" fmla="*/ 0 w 3800"/>
                  <a:gd name="T61" fmla="*/ 0 h 3433"/>
                  <a:gd name="T62" fmla="*/ 0 w 3800"/>
                  <a:gd name="T63" fmla="*/ 0 h 3433"/>
                  <a:gd name="T64" fmla="*/ 0 w 3800"/>
                  <a:gd name="T65" fmla="*/ 0 h 3433"/>
                  <a:gd name="T66" fmla="*/ 0 w 3800"/>
                  <a:gd name="T67" fmla="*/ 0 h 3433"/>
                  <a:gd name="T68" fmla="*/ 0 w 3800"/>
                  <a:gd name="T69" fmla="*/ 0 h 3433"/>
                  <a:gd name="T70" fmla="*/ 0 w 3800"/>
                  <a:gd name="T71" fmla="*/ 0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99" name="Freeform 24"/>
              <p:cNvSpPr>
                <a:spLocks/>
              </p:cNvSpPr>
              <p:nvPr/>
            </p:nvSpPr>
            <p:spPr bwMode="auto">
              <a:xfrm>
                <a:off x="4599" y="2667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7 w 54"/>
                  <a:gd name="T3" fmla="*/ 15 h 15"/>
                  <a:gd name="T4" fmla="*/ 54 w 54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5"/>
                  <a:gd name="T11" fmla="*/ 54 w 5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5">
                    <a:moveTo>
                      <a:pt x="0" y="0"/>
                    </a:moveTo>
                    <a:cubicBezTo>
                      <a:pt x="14" y="10"/>
                      <a:pt x="30" y="15"/>
                      <a:pt x="47" y="15"/>
                    </a:cubicBezTo>
                    <a:cubicBezTo>
                      <a:pt x="49" y="15"/>
                      <a:pt x="51" y="15"/>
                      <a:pt x="54" y="15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0" name="Freeform 25"/>
              <p:cNvSpPr>
                <a:spLocks/>
              </p:cNvSpPr>
              <p:nvPr/>
            </p:nvSpPr>
            <p:spPr bwMode="auto">
              <a:xfrm>
                <a:off x="4676" y="2847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  <a:gd name="T4" fmla="*/ 0 60000 65536"/>
                  <a:gd name="T5" fmla="*/ 0 60000 65536"/>
                  <a:gd name="T6" fmla="*/ 0 w 24"/>
                  <a:gd name="T7" fmla="*/ 0 h 8"/>
                  <a:gd name="T8" fmla="*/ 24 w 2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8">
                    <a:moveTo>
                      <a:pt x="0" y="8"/>
                    </a:moveTo>
                    <a:cubicBezTo>
                      <a:pt x="9" y="6"/>
                      <a:pt x="16" y="4"/>
                      <a:pt x="24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1" name="Freeform 26"/>
              <p:cNvSpPr>
                <a:spLocks/>
              </p:cNvSpPr>
              <p:nvPr/>
            </p:nvSpPr>
            <p:spPr bwMode="auto">
              <a:xfrm>
                <a:off x="4887" y="2895"/>
                <a:ext cx="14" cy="33"/>
              </a:xfrm>
              <a:custGeom>
                <a:avLst/>
                <a:gdLst>
                  <a:gd name="T0" fmla="*/ 0 w 14"/>
                  <a:gd name="T1" fmla="*/ 0 h 33"/>
                  <a:gd name="T2" fmla="*/ 14 w 14"/>
                  <a:gd name="T3" fmla="*/ 33 h 33"/>
                  <a:gd name="T4" fmla="*/ 0 60000 65536"/>
                  <a:gd name="T5" fmla="*/ 0 60000 65536"/>
                  <a:gd name="T6" fmla="*/ 0 w 14"/>
                  <a:gd name="T7" fmla="*/ 0 h 33"/>
                  <a:gd name="T8" fmla="*/ 14 w 1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3">
                    <a:moveTo>
                      <a:pt x="0" y="0"/>
                    </a:moveTo>
                    <a:cubicBezTo>
                      <a:pt x="3" y="11"/>
                      <a:pt x="8" y="23"/>
                      <a:pt x="14" y="33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2" name="Freeform 27"/>
              <p:cNvSpPr>
                <a:spLocks/>
              </p:cNvSpPr>
              <p:nvPr/>
            </p:nvSpPr>
            <p:spPr bwMode="auto">
              <a:xfrm>
                <a:off x="5155" y="2845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0 h 36"/>
                  <a:gd name="T4" fmla="*/ 0 60000 65536"/>
                  <a:gd name="T5" fmla="*/ 0 60000 65536"/>
                  <a:gd name="T6" fmla="*/ 0 w 6"/>
                  <a:gd name="T7" fmla="*/ 0 h 36"/>
                  <a:gd name="T8" fmla="*/ 6 w 6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6">
                    <a:moveTo>
                      <a:pt x="0" y="36"/>
                    </a:moveTo>
                    <a:cubicBezTo>
                      <a:pt x="3" y="24"/>
                      <a:pt x="5" y="12"/>
                      <a:pt x="6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3" name="Freeform 28"/>
              <p:cNvSpPr>
                <a:spLocks/>
              </p:cNvSpPr>
              <p:nvPr/>
            </p:nvSpPr>
            <p:spPr bwMode="auto">
              <a:xfrm>
                <a:off x="5273" y="2620"/>
                <a:ext cx="69" cy="136"/>
              </a:xfrm>
              <a:custGeom>
                <a:avLst/>
                <a:gdLst>
                  <a:gd name="T0" fmla="*/ 69 w 69"/>
                  <a:gd name="T1" fmla="*/ 136 h 136"/>
                  <a:gd name="T2" fmla="*/ 69 w 69"/>
                  <a:gd name="T3" fmla="*/ 135 h 136"/>
                  <a:gd name="T4" fmla="*/ 0 w 69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136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77"/>
                      <a:pt x="42" y="25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4" name="Freeform 29"/>
              <p:cNvSpPr>
                <a:spLocks/>
              </p:cNvSpPr>
              <p:nvPr/>
            </p:nvSpPr>
            <p:spPr bwMode="auto">
              <a:xfrm>
                <a:off x="5404" y="2474"/>
                <a:ext cx="30" cy="51"/>
              </a:xfrm>
              <a:custGeom>
                <a:avLst/>
                <a:gdLst>
                  <a:gd name="T0" fmla="*/ 0 w 30"/>
                  <a:gd name="T1" fmla="*/ 51 h 51"/>
                  <a:gd name="T2" fmla="*/ 30 w 30"/>
                  <a:gd name="T3" fmla="*/ 0 h 51"/>
                  <a:gd name="T4" fmla="*/ 0 60000 65536"/>
                  <a:gd name="T5" fmla="*/ 0 60000 65536"/>
                  <a:gd name="T6" fmla="*/ 0 w 30"/>
                  <a:gd name="T7" fmla="*/ 0 h 51"/>
                  <a:gd name="T8" fmla="*/ 30 w 30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51">
                    <a:moveTo>
                      <a:pt x="0" y="51"/>
                    </a:moveTo>
                    <a:cubicBezTo>
                      <a:pt x="13" y="37"/>
                      <a:pt x="23" y="20"/>
                      <a:pt x="3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5" name="Freeform 30"/>
              <p:cNvSpPr>
                <a:spLocks/>
              </p:cNvSpPr>
              <p:nvPr/>
            </p:nvSpPr>
            <p:spPr bwMode="auto">
              <a:xfrm>
                <a:off x="5361" y="2285"/>
                <a:ext cx="2" cy="24"/>
              </a:xfrm>
              <a:custGeom>
                <a:avLst/>
                <a:gdLst>
                  <a:gd name="T0" fmla="*/ 2 w 2"/>
                  <a:gd name="T1" fmla="*/ 24 h 24"/>
                  <a:gd name="T2" fmla="*/ 2 w 2"/>
                  <a:gd name="T3" fmla="*/ 23 h 24"/>
                  <a:gd name="T4" fmla="*/ 0 w 2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4"/>
                  <a:gd name="T11" fmla="*/ 2 w 2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4">
                    <a:moveTo>
                      <a:pt x="2" y="24"/>
                    </a:moveTo>
                    <a:cubicBezTo>
                      <a:pt x="2" y="24"/>
                      <a:pt x="2" y="23"/>
                      <a:pt x="2" y="23"/>
                    </a:cubicBezTo>
                    <a:cubicBezTo>
                      <a:pt x="2" y="15"/>
                      <a:pt x="1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6" name="Freeform 31"/>
              <p:cNvSpPr>
                <a:spLocks/>
              </p:cNvSpPr>
              <p:nvPr/>
            </p:nvSpPr>
            <p:spPr bwMode="auto">
              <a:xfrm>
                <a:off x="5167" y="2226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0 w 15"/>
                  <a:gd name="T3" fmla="*/ 31 h 31"/>
                  <a:gd name="T4" fmla="*/ 0 60000 65536"/>
                  <a:gd name="T5" fmla="*/ 0 60000 65536"/>
                  <a:gd name="T6" fmla="*/ 0 w 15"/>
                  <a:gd name="T7" fmla="*/ 0 h 31"/>
                  <a:gd name="T8" fmla="*/ 15 w 15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1">
                    <a:moveTo>
                      <a:pt x="15" y="0"/>
                    </a:moveTo>
                    <a:cubicBezTo>
                      <a:pt x="9" y="9"/>
                      <a:pt x="3" y="20"/>
                      <a:pt x="0" y="31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7" name="Freeform 32"/>
              <p:cNvSpPr>
                <a:spLocks/>
              </p:cNvSpPr>
              <p:nvPr/>
            </p:nvSpPr>
            <p:spPr bwMode="auto">
              <a:xfrm>
                <a:off x="5019" y="2244"/>
                <a:ext cx="8" cy="27"/>
              </a:xfrm>
              <a:custGeom>
                <a:avLst/>
                <a:gdLst>
                  <a:gd name="T0" fmla="*/ 8 w 8"/>
                  <a:gd name="T1" fmla="*/ 0 h 27"/>
                  <a:gd name="T2" fmla="*/ 0 w 8"/>
                  <a:gd name="T3" fmla="*/ 27 h 27"/>
                  <a:gd name="T4" fmla="*/ 0 60000 65536"/>
                  <a:gd name="T5" fmla="*/ 0 60000 65536"/>
                  <a:gd name="T6" fmla="*/ 0 w 8"/>
                  <a:gd name="T7" fmla="*/ 0 h 27"/>
                  <a:gd name="T8" fmla="*/ 8 w 8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7">
                    <a:moveTo>
                      <a:pt x="8" y="0"/>
                    </a:moveTo>
                    <a:cubicBezTo>
                      <a:pt x="4" y="9"/>
                      <a:pt x="2" y="18"/>
                      <a:pt x="0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8" name="Freeform 33"/>
              <p:cNvSpPr>
                <a:spLocks/>
              </p:cNvSpPr>
              <p:nvPr/>
            </p:nvSpPr>
            <p:spPr bwMode="auto">
              <a:xfrm>
                <a:off x="4849" y="2281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0 w 27"/>
                  <a:gd name="T3" fmla="*/ 0 h 26"/>
                  <a:gd name="T4" fmla="*/ 0 60000 65536"/>
                  <a:gd name="T5" fmla="*/ 0 60000 65536"/>
                  <a:gd name="T6" fmla="*/ 0 w 27"/>
                  <a:gd name="T7" fmla="*/ 0 h 26"/>
                  <a:gd name="T8" fmla="*/ 27 w 27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26">
                    <a:moveTo>
                      <a:pt x="27" y="26"/>
                    </a:moveTo>
                    <a:cubicBezTo>
                      <a:pt x="19" y="16"/>
                      <a:pt x="10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809" name="Freeform 34"/>
              <p:cNvSpPr>
                <a:spLocks/>
              </p:cNvSpPr>
              <p:nvPr/>
            </p:nvSpPr>
            <p:spPr bwMode="auto">
              <a:xfrm>
                <a:off x="4636" y="2456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27 h 27"/>
                  <a:gd name="T4" fmla="*/ 0 60000 65536"/>
                  <a:gd name="T5" fmla="*/ 0 60000 65536"/>
                  <a:gd name="T6" fmla="*/ 0 w 5"/>
                  <a:gd name="T7" fmla="*/ 0 h 27"/>
                  <a:gd name="T8" fmla="*/ 5 w 5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7">
                    <a:moveTo>
                      <a:pt x="0" y="0"/>
                    </a:moveTo>
                    <a:cubicBezTo>
                      <a:pt x="1" y="9"/>
                      <a:pt x="2" y="18"/>
                      <a:pt x="5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</p:grpSp>
        <p:sp>
          <p:nvSpPr>
            <p:cNvPr id="32793" name="Text Box 36"/>
            <p:cNvSpPr txBox="1">
              <a:spLocks noChangeArrowheads="1"/>
            </p:cNvSpPr>
            <p:nvPr/>
          </p:nvSpPr>
          <p:spPr bwMode="auto">
            <a:xfrm>
              <a:off x="144" y="1218"/>
              <a:ext cx="1584" cy="3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0" tIns="45692" rIns="91380" bIns="45692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AU" sz="1600" b="1" dirty="0">
                  <a:solidFill>
                    <a:schemeClr val="bg1"/>
                  </a:solidFill>
                </a:rPr>
                <a:t>Public/Internet </a:t>
              </a:r>
              <a:r>
                <a:rPr lang="en-AU" sz="1600" b="1" dirty="0" smtClean="0">
                  <a:solidFill>
                    <a:schemeClr val="bg1"/>
                  </a:solidFill>
                </a:rPr>
                <a:t/>
              </a:r>
              <a:br>
                <a:rPr lang="en-AU" sz="1600" b="1" dirty="0" smtClean="0">
                  <a:solidFill>
                    <a:schemeClr val="bg1"/>
                  </a:solidFill>
                </a:rPr>
              </a:br>
              <a:r>
                <a:rPr lang="en-AU" sz="1600" b="1" dirty="0" smtClean="0">
                  <a:solidFill>
                    <a:schemeClr val="bg1"/>
                  </a:solidFill>
                </a:rPr>
                <a:t>Clouds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794" name="AutoShape 59"/>
            <p:cNvSpPr>
              <a:spLocks noChangeArrowheads="1"/>
            </p:cNvSpPr>
            <p:nvPr/>
          </p:nvSpPr>
          <p:spPr bwMode="auto">
            <a:xfrm>
              <a:off x="240" y="1920"/>
              <a:ext cx="1488" cy="110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0" tIns="45692" rIns="91380" bIns="45692" anchor="ctr"/>
            <a:lstStyle/>
            <a:p>
              <a:pPr algn="ctr"/>
              <a:r>
                <a:rPr lang="en-AU" sz="1400" b="1" dirty="0" smtClean="0">
                  <a:solidFill>
                    <a:schemeClr val="bg1"/>
                  </a:solidFill>
                </a:rPr>
                <a:t>* 3rd </a:t>
              </a:r>
              <a:r>
                <a:rPr lang="en-AU" sz="1400" b="1" dirty="0">
                  <a:solidFill>
                    <a:schemeClr val="bg1"/>
                  </a:solidFill>
                </a:rPr>
                <a:t>party, 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400" b="1" dirty="0">
                  <a:solidFill>
                    <a:schemeClr val="bg1"/>
                  </a:solidFill>
                </a:rPr>
                <a:t>multi-tenant Cloud</a:t>
              </a:r>
            </a:p>
            <a:p>
              <a:pPr algn="ctr"/>
              <a:r>
                <a:rPr lang="en-AU" sz="1400" b="1" dirty="0">
                  <a:solidFill>
                    <a:schemeClr val="bg1"/>
                  </a:solidFill>
                </a:rPr>
                <a:t>infrastructure 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400" b="1" dirty="0">
                  <a:solidFill>
                    <a:schemeClr val="bg1"/>
                  </a:solidFill>
                </a:rPr>
                <a:t>&amp; services:</a:t>
              </a:r>
            </a:p>
            <a:p>
              <a:pPr algn="ctr"/>
              <a:endParaRPr lang="en-AU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AU" sz="1400" b="1" dirty="0">
                  <a:solidFill>
                    <a:schemeClr val="bg1"/>
                  </a:solidFill>
                </a:rPr>
                <a:t> * available on 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400" b="1" dirty="0">
                  <a:solidFill>
                    <a:schemeClr val="bg1"/>
                  </a:solidFill>
                </a:rPr>
                <a:t>subscription </a:t>
              </a:r>
              <a:r>
                <a:rPr lang="en-AU" sz="1400" b="1" dirty="0" smtClean="0">
                  <a:solidFill>
                    <a:schemeClr val="bg1"/>
                  </a:solidFill>
                </a:rPr>
                <a:t>basis to all.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2795" name="Picture 6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3183"/>
              <a:ext cx="1392" cy="10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6172200" y="1524000"/>
            <a:ext cx="2895600" cy="5334000"/>
            <a:chOff x="6172200" y="1524000"/>
            <a:chExt cx="2895600" cy="5334000"/>
          </a:xfrm>
        </p:grpSpPr>
        <p:pic>
          <p:nvPicPr>
            <p:cNvPr id="327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0800" y="4572000"/>
              <a:ext cx="247884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6172200" y="1524000"/>
              <a:ext cx="2895600" cy="1295400"/>
              <a:chOff x="4554" y="2181"/>
              <a:chExt cx="958" cy="873"/>
            </a:xfrm>
          </p:grpSpPr>
          <p:sp>
            <p:nvSpPr>
              <p:cNvPr id="32778" name="Freeform 42"/>
              <p:cNvSpPr>
                <a:spLocks/>
              </p:cNvSpPr>
              <p:nvPr/>
            </p:nvSpPr>
            <p:spPr bwMode="auto">
              <a:xfrm>
                <a:off x="4602" y="2229"/>
                <a:ext cx="910" cy="825"/>
              </a:xfrm>
              <a:custGeom>
                <a:avLst/>
                <a:gdLst>
                  <a:gd name="T0" fmla="*/ 0 w 3800"/>
                  <a:gd name="T1" fmla="*/ 0 h 3433"/>
                  <a:gd name="T2" fmla="*/ 0 w 3800"/>
                  <a:gd name="T3" fmla="*/ 0 h 3433"/>
                  <a:gd name="T4" fmla="*/ 0 w 3800"/>
                  <a:gd name="T5" fmla="*/ 0 h 3433"/>
                  <a:gd name="T6" fmla="*/ 0 w 3800"/>
                  <a:gd name="T7" fmla="*/ 0 h 3433"/>
                  <a:gd name="T8" fmla="*/ 0 w 3800"/>
                  <a:gd name="T9" fmla="*/ 0 h 3433"/>
                  <a:gd name="T10" fmla="*/ 0 w 3800"/>
                  <a:gd name="T11" fmla="*/ 0 h 3433"/>
                  <a:gd name="T12" fmla="*/ 0 w 3800"/>
                  <a:gd name="T13" fmla="*/ 0 h 3433"/>
                  <a:gd name="T14" fmla="*/ 0 w 3800"/>
                  <a:gd name="T15" fmla="*/ 0 h 3433"/>
                  <a:gd name="T16" fmla="*/ 0 w 3800"/>
                  <a:gd name="T17" fmla="*/ 0 h 3433"/>
                  <a:gd name="T18" fmla="*/ 0 w 3800"/>
                  <a:gd name="T19" fmla="*/ 0 h 3433"/>
                  <a:gd name="T20" fmla="*/ 0 w 3800"/>
                  <a:gd name="T21" fmla="*/ 0 h 3433"/>
                  <a:gd name="T22" fmla="*/ 0 w 3800"/>
                  <a:gd name="T23" fmla="*/ 0 h 3433"/>
                  <a:gd name="T24" fmla="*/ 0 w 3800"/>
                  <a:gd name="T25" fmla="*/ 0 h 3433"/>
                  <a:gd name="T26" fmla="*/ 0 w 3800"/>
                  <a:gd name="T27" fmla="*/ 0 h 3433"/>
                  <a:gd name="T28" fmla="*/ 0 w 3800"/>
                  <a:gd name="T29" fmla="*/ 0 h 3433"/>
                  <a:gd name="T30" fmla="*/ 0 w 3800"/>
                  <a:gd name="T31" fmla="*/ 0 h 3433"/>
                  <a:gd name="T32" fmla="*/ 0 w 3800"/>
                  <a:gd name="T33" fmla="*/ 0 h 3433"/>
                  <a:gd name="T34" fmla="*/ 0 w 3800"/>
                  <a:gd name="T35" fmla="*/ 0 h 3433"/>
                  <a:gd name="T36" fmla="*/ 0 w 3800"/>
                  <a:gd name="T37" fmla="*/ 0 h 3433"/>
                  <a:gd name="T38" fmla="*/ 0 w 3800"/>
                  <a:gd name="T39" fmla="*/ 0 h 3433"/>
                  <a:gd name="T40" fmla="*/ 0 w 3800"/>
                  <a:gd name="T41" fmla="*/ 0 h 3433"/>
                  <a:gd name="T42" fmla="*/ 0 w 3800"/>
                  <a:gd name="T43" fmla="*/ 0 h 3433"/>
                  <a:gd name="T44" fmla="*/ 0 w 3800"/>
                  <a:gd name="T45" fmla="*/ 0 h 3433"/>
                  <a:gd name="T46" fmla="*/ 0 w 3800"/>
                  <a:gd name="T47" fmla="*/ 0 h 3433"/>
                  <a:gd name="T48" fmla="*/ 0 w 3800"/>
                  <a:gd name="T49" fmla="*/ 0 h 3433"/>
                  <a:gd name="T50" fmla="*/ 0 w 3800"/>
                  <a:gd name="T51" fmla="*/ 0 h 3433"/>
                  <a:gd name="T52" fmla="*/ 0 w 3800"/>
                  <a:gd name="T53" fmla="*/ 0 h 3433"/>
                  <a:gd name="T54" fmla="*/ 0 w 3800"/>
                  <a:gd name="T55" fmla="*/ 0 h 3433"/>
                  <a:gd name="T56" fmla="*/ 0 w 3800"/>
                  <a:gd name="T57" fmla="*/ 0 h 3433"/>
                  <a:gd name="T58" fmla="*/ 0 w 3800"/>
                  <a:gd name="T59" fmla="*/ 0 h 3433"/>
                  <a:gd name="T60" fmla="*/ 0 w 3800"/>
                  <a:gd name="T61" fmla="*/ 0 h 3433"/>
                  <a:gd name="T62" fmla="*/ 0 w 3800"/>
                  <a:gd name="T63" fmla="*/ 0 h 3433"/>
                  <a:gd name="T64" fmla="*/ 0 w 3800"/>
                  <a:gd name="T65" fmla="*/ 0 h 3433"/>
                  <a:gd name="T66" fmla="*/ 0 w 3800"/>
                  <a:gd name="T67" fmla="*/ 0 h 3433"/>
                  <a:gd name="T68" fmla="*/ 0 w 3800"/>
                  <a:gd name="T69" fmla="*/ 0 h 3433"/>
                  <a:gd name="T70" fmla="*/ 0 w 3800"/>
                  <a:gd name="T71" fmla="*/ 0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79" name="Freeform 43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0 w 3800"/>
                  <a:gd name="T1" fmla="*/ 0 h 3433"/>
                  <a:gd name="T2" fmla="*/ 0 w 3800"/>
                  <a:gd name="T3" fmla="*/ 0 h 3433"/>
                  <a:gd name="T4" fmla="*/ 0 w 3800"/>
                  <a:gd name="T5" fmla="*/ 0 h 3433"/>
                  <a:gd name="T6" fmla="*/ 0 w 3800"/>
                  <a:gd name="T7" fmla="*/ 0 h 3433"/>
                  <a:gd name="T8" fmla="*/ 0 w 3800"/>
                  <a:gd name="T9" fmla="*/ 0 h 3433"/>
                  <a:gd name="T10" fmla="*/ 0 w 3800"/>
                  <a:gd name="T11" fmla="*/ 0 h 3433"/>
                  <a:gd name="T12" fmla="*/ 0 w 3800"/>
                  <a:gd name="T13" fmla="*/ 0 h 3433"/>
                  <a:gd name="T14" fmla="*/ 0 w 3800"/>
                  <a:gd name="T15" fmla="*/ 0 h 3433"/>
                  <a:gd name="T16" fmla="*/ 0 w 3800"/>
                  <a:gd name="T17" fmla="*/ 0 h 3433"/>
                  <a:gd name="T18" fmla="*/ 0 w 3800"/>
                  <a:gd name="T19" fmla="*/ 0 h 3433"/>
                  <a:gd name="T20" fmla="*/ 0 w 3800"/>
                  <a:gd name="T21" fmla="*/ 0 h 3433"/>
                  <a:gd name="T22" fmla="*/ 0 w 3800"/>
                  <a:gd name="T23" fmla="*/ 0 h 3433"/>
                  <a:gd name="T24" fmla="*/ 0 w 3800"/>
                  <a:gd name="T25" fmla="*/ 0 h 3433"/>
                  <a:gd name="T26" fmla="*/ 0 w 3800"/>
                  <a:gd name="T27" fmla="*/ 0 h 3433"/>
                  <a:gd name="T28" fmla="*/ 0 w 3800"/>
                  <a:gd name="T29" fmla="*/ 0 h 3433"/>
                  <a:gd name="T30" fmla="*/ 0 w 3800"/>
                  <a:gd name="T31" fmla="*/ 0 h 3433"/>
                  <a:gd name="T32" fmla="*/ 0 w 3800"/>
                  <a:gd name="T33" fmla="*/ 0 h 3433"/>
                  <a:gd name="T34" fmla="*/ 0 w 3800"/>
                  <a:gd name="T35" fmla="*/ 0 h 3433"/>
                  <a:gd name="T36" fmla="*/ 0 w 3800"/>
                  <a:gd name="T37" fmla="*/ 0 h 3433"/>
                  <a:gd name="T38" fmla="*/ 0 w 3800"/>
                  <a:gd name="T39" fmla="*/ 0 h 3433"/>
                  <a:gd name="T40" fmla="*/ 0 w 3800"/>
                  <a:gd name="T41" fmla="*/ 0 h 3433"/>
                  <a:gd name="T42" fmla="*/ 0 w 3800"/>
                  <a:gd name="T43" fmla="*/ 0 h 3433"/>
                  <a:gd name="T44" fmla="*/ 0 w 3800"/>
                  <a:gd name="T45" fmla="*/ 0 h 3433"/>
                  <a:gd name="T46" fmla="*/ 0 w 3800"/>
                  <a:gd name="T47" fmla="*/ 0 h 3433"/>
                  <a:gd name="T48" fmla="*/ 0 w 3800"/>
                  <a:gd name="T49" fmla="*/ 0 h 3433"/>
                  <a:gd name="T50" fmla="*/ 0 w 3800"/>
                  <a:gd name="T51" fmla="*/ 0 h 3433"/>
                  <a:gd name="T52" fmla="*/ 0 w 3800"/>
                  <a:gd name="T53" fmla="*/ 0 h 3433"/>
                  <a:gd name="T54" fmla="*/ 0 w 3800"/>
                  <a:gd name="T55" fmla="*/ 0 h 3433"/>
                  <a:gd name="T56" fmla="*/ 0 w 3800"/>
                  <a:gd name="T57" fmla="*/ 0 h 3433"/>
                  <a:gd name="T58" fmla="*/ 0 w 3800"/>
                  <a:gd name="T59" fmla="*/ 0 h 3433"/>
                  <a:gd name="T60" fmla="*/ 0 w 3800"/>
                  <a:gd name="T61" fmla="*/ 0 h 3433"/>
                  <a:gd name="T62" fmla="*/ 0 w 3800"/>
                  <a:gd name="T63" fmla="*/ 0 h 3433"/>
                  <a:gd name="T64" fmla="*/ 0 w 3800"/>
                  <a:gd name="T65" fmla="*/ 0 h 3433"/>
                  <a:gd name="T66" fmla="*/ 0 w 3800"/>
                  <a:gd name="T67" fmla="*/ 0 h 3433"/>
                  <a:gd name="T68" fmla="*/ 0 w 3800"/>
                  <a:gd name="T69" fmla="*/ 0 h 3433"/>
                  <a:gd name="T70" fmla="*/ 0 w 3800"/>
                  <a:gd name="T71" fmla="*/ 0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0" name="Freeform 44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0 w 3800"/>
                  <a:gd name="T1" fmla="*/ 0 h 3433"/>
                  <a:gd name="T2" fmla="*/ 0 w 3800"/>
                  <a:gd name="T3" fmla="*/ 0 h 3433"/>
                  <a:gd name="T4" fmla="*/ 0 w 3800"/>
                  <a:gd name="T5" fmla="*/ 0 h 3433"/>
                  <a:gd name="T6" fmla="*/ 0 w 3800"/>
                  <a:gd name="T7" fmla="*/ 0 h 3433"/>
                  <a:gd name="T8" fmla="*/ 0 w 3800"/>
                  <a:gd name="T9" fmla="*/ 0 h 3433"/>
                  <a:gd name="T10" fmla="*/ 0 w 3800"/>
                  <a:gd name="T11" fmla="*/ 0 h 3433"/>
                  <a:gd name="T12" fmla="*/ 0 w 3800"/>
                  <a:gd name="T13" fmla="*/ 0 h 3433"/>
                  <a:gd name="T14" fmla="*/ 0 w 3800"/>
                  <a:gd name="T15" fmla="*/ 0 h 3433"/>
                  <a:gd name="T16" fmla="*/ 0 w 3800"/>
                  <a:gd name="T17" fmla="*/ 0 h 3433"/>
                  <a:gd name="T18" fmla="*/ 0 w 3800"/>
                  <a:gd name="T19" fmla="*/ 0 h 3433"/>
                  <a:gd name="T20" fmla="*/ 0 w 3800"/>
                  <a:gd name="T21" fmla="*/ 0 h 3433"/>
                  <a:gd name="T22" fmla="*/ 0 w 3800"/>
                  <a:gd name="T23" fmla="*/ 0 h 3433"/>
                  <a:gd name="T24" fmla="*/ 0 w 3800"/>
                  <a:gd name="T25" fmla="*/ 0 h 3433"/>
                  <a:gd name="T26" fmla="*/ 0 w 3800"/>
                  <a:gd name="T27" fmla="*/ 0 h 3433"/>
                  <a:gd name="T28" fmla="*/ 0 w 3800"/>
                  <a:gd name="T29" fmla="*/ 0 h 3433"/>
                  <a:gd name="T30" fmla="*/ 0 w 3800"/>
                  <a:gd name="T31" fmla="*/ 0 h 3433"/>
                  <a:gd name="T32" fmla="*/ 0 w 3800"/>
                  <a:gd name="T33" fmla="*/ 0 h 3433"/>
                  <a:gd name="T34" fmla="*/ 0 w 3800"/>
                  <a:gd name="T35" fmla="*/ 0 h 3433"/>
                  <a:gd name="T36" fmla="*/ 0 w 3800"/>
                  <a:gd name="T37" fmla="*/ 0 h 3433"/>
                  <a:gd name="T38" fmla="*/ 0 w 3800"/>
                  <a:gd name="T39" fmla="*/ 0 h 3433"/>
                  <a:gd name="T40" fmla="*/ 0 w 3800"/>
                  <a:gd name="T41" fmla="*/ 0 h 3433"/>
                  <a:gd name="T42" fmla="*/ 0 w 3800"/>
                  <a:gd name="T43" fmla="*/ 0 h 3433"/>
                  <a:gd name="T44" fmla="*/ 0 w 3800"/>
                  <a:gd name="T45" fmla="*/ 0 h 3433"/>
                  <a:gd name="T46" fmla="*/ 0 w 3800"/>
                  <a:gd name="T47" fmla="*/ 0 h 3433"/>
                  <a:gd name="T48" fmla="*/ 0 w 3800"/>
                  <a:gd name="T49" fmla="*/ 0 h 3433"/>
                  <a:gd name="T50" fmla="*/ 0 w 3800"/>
                  <a:gd name="T51" fmla="*/ 0 h 3433"/>
                  <a:gd name="T52" fmla="*/ 0 w 3800"/>
                  <a:gd name="T53" fmla="*/ 0 h 3433"/>
                  <a:gd name="T54" fmla="*/ 0 w 3800"/>
                  <a:gd name="T55" fmla="*/ 0 h 3433"/>
                  <a:gd name="T56" fmla="*/ 0 w 3800"/>
                  <a:gd name="T57" fmla="*/ 0 h 3433"/>
                  <a:gd name="T58" fmla="*/ 0 w 3800"/>
                  <a:gd name="T59" fmla="*/ 0 h 3433"/>
                  <a:gd name="T60" fmla="*/ 0 w 3800"/>
                  <a:gd name="T61" fmla="*/ 0 h 3433"/>
                  <a:gd name="T62" fmla="*/ 0 w 3800"/>
                  <a:gd name="T63" fmla="*/ 0 h 3433"/>
                  <a:gd name="T64" fmla="*/ 0 w 3800"/>
                  <a:gd name="T65" fmla="*/ 0 h 3433"/>
                  <a:gd name="T66" fmla="*/ 0 w 3800"/>
                  <a:gd name="T67" fmla="*/ 0 h 3433"/>
                  <a:gd name="T68" fmla="*/ 0 w 3800"/>
                  <a:gd name="T69" fmla="*/ 0 h 3433"/>
                  <a:gd name="T70" fmla="*/ 0 w 3800"/>
                  <a:gd name="T71" fmla="*/ 0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1" name="Freeform 45"/>
              <p:cNvSpPr>
                <a:spLocks/>
              </p:cNvSpPr>
              <p:nvPr/>
            </p:nvSpPr>
            <p:spPr bwMode="auto">
              <a:xfrm>
                <a:off x="4599" y="2667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7 w 54"/>
                  <a:gd name="T3" fmla="*/ 15 h 15"/>
                  <a:gd name="T4" fmla="*/ 54 w 54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5"/>
                  <a:gd name="T11" fmla="*/ 54 w 5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5">
                    <a:moveTo>
                      <a:pt x="0" y="0"/>
                    </a:moveTo>
                    <a:cubicBezTo>
                      <a:pt x="14" y="10"/>
                      <a:pt x="30" y="15"/>
                      <a:pt x="47" y="15"/>
                    </a:cubicBezTo>
                    <a:cubicBezTo>
                      <a:pt x="49" y="15"/>
                      <a:pt x="51" y="15"/>
                      <a:pt x="54" y="15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2" name="Freeform 46"/>
              <p:cNvSpPr>
                <a:spLocks/>
              </p:cNvSpPr>
              <p:nvPr/>
            </p:nvSpPr>
            <p:spPr bwMode="auto">
              <a:xfrm>
                <a:off x="4676" y="2847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  <a:gd name="T4" fmla="*/ 0 60000 65536"/>
                  <a:gd name="T5" fmla="*/ 0 60000 65536"/>
                  <a:gd name="T6" fmla="*/ 0 w 24"/>
                  <a:gd name="T7" fmla="*/ 0 h 8"/>
                  <a:gd name="T8" fmla="*/ 24 w 2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8">
                    <a:moveTo>
                      <a:pt x="0" y="8"/>
                    </a:moveTo>
                    <a:cubicBezTo>
                      <a:pt x="9" y="6"/>
                      <a:pt x="16" y="4"/>
                      <a:pt x="24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3" name="Freeform 47"/>
              <p:cNvSpPr>
                <a:spLocks/>
              </p:cNvSpPr>
              <p:nvPr/>
            </p:nvSpPr>
            <p:spPr bwMode="auto">
              <a:xfrm>
                <a:off x="4887" y="2895"/>
                <a:ext cx="14" cy="33"/>
              </a:xfrm>
              <a:custGeom>
                <a:avLst/>
                <a:gdLst>
                  <a:gd name="T0" fmla="*/ 0 w 14"/>
                  <a:gd name="T1" fmla="*/ 0 h 33"/>
                  <a:gd name="T2" fmla="*/ 14 w 14"/>
                  <a:gd name="T3" fmla="*/ 33 h 33"/>
                  <a:gd name="T4" fmla="*/ 0 60000 65536"/>
                  <a:gd name="T5" fmla="*/ 0 60000 65536"/>
                  <a:gd name="T6" fmla="*/ 0 w 14"/>
                  <a:gd name="T7" fmla="*/ 0 h 33"/>
                  <a:gd name="T8" fmla="*/ 14 w 1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3">
                    <a:moveTo>
                      <a:pt x="0" y="0"/>
                    </a:moveTo>
                    <a:cubicBezTo>
                      <a:pt x="3" y="11"/>
                      <a:pt x="8" y="23"/>
                      <a:pt x="14" y="33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4" name="Freeform 48"/>
              <p:cNvSpPr>
                <a:spLocks/>
              </p:cNvSpPr>
              <p:nvPr/>
            </p:nvSpPr>
            <p:spPr bwMode="auto">
              <a:xfrm>
                <a:off x="5155" y="2845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0 h 36"/>
                  <a:gd name="T4" fmla="*/ 0 60000 65536"/>
                  <a:gd name="T5" fmla="*/ 0 60000 65536"/>
                  <a:gd name="T6" fmla="*/ 0 w 6"/>
                  <a:gd name="T7" fmla="*/ 0 h 36"/>
                  <a:gd name="T8" fmla="*/ 6 w 6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6">
                    <a:moveTo>
                      <a:pt x="0" y="36"/>
                    </a:moveTo>
                    <a:cubicBezTo>
                      <a:pt x="3" y="24"/>
                      <a:pt x="5" y="12"/>
                      <a:pt x="6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5" name="Freeform 49"/>
              <p:cNvSpPr>
                <a:spLocks/>
              </p:cNvSpPr>
              <p:nvPr/>
            </p:nvSpPr>
            <p:spPr bwMode="auto">
              <a:xfrm>
                <a:off x="5273" y="2620"/>
                <a:ext cx="69" cy="136"/>
              </a:xfrm>
              <a:custGeom>
                <a:avLst/>
                <a:gdLst>
                  <a:gd name="T0" fmla="*/ 69 w 69"/>
                  <a:gd name="T1" fmla="*/ 136 h 136"/>
                  <a:gd name="T2" fmla="*/ 69 w 69"/>
                  <a:gd name="T3" fmla="*/ 135 h 136"/>
                  <a:gd name="T4" fmla="*/ 0 w 69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136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77"/>
                      <a:pt x="42" y="25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6" name="Freeform 50"/>
              <p:cNvSpPr>
                <a:spLocks/>
              </p:cNvSpPr>
              <p:nvPr/>
            </p:nvSpPr>
            <p:spPr bwMode="auto">
              <a:xfrm>
                <a:off x="5404" y="2474"/>
                <a:ext cx="30" cy="51"/>
              </a:xfrm>
              <a:custGeom>
                <a:avLst/>
                <a:gdLst>
                  <a:gd name="T0" fmla="*/ 0 w 30"/>
                  <a:gd name="T1" fmla="*/ 51 h 51"/>
                  <a:gd name="T2" fmla="*/ 30 w 30"/>
                  <a:gd name="T3" fmla="*/ 0 h 51"/>
                  <a:gd name="T4" fmla="*/ 0 60000 65536"/>
                  <a:gd name="T5" fmla="*/ 0 60000 65536"/>
                  <a:gd name="T6" fmla="*/ 0 w 30"/>
                  <a:gd name="T7" fmla="*/ 0 h 51"/>
                  <a:gd name="T8" fmla="*/ 30 w 30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51">
                    <a:moveTo>
                      <a:pt x="0" y="51"/>
                    </a:moveTo>
                    <a:cubicBezTo>
                      <a:pt x="13" y="37"/>
                      <a:pt x="23" y="20"/>
                      <a:pt x="3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7" name="Freeform 51"/>
              <p:cNvSpPr>
                <a:spLocks/>
              </p:cNvSpPr>
              <p:nvPr/>
            </p:nvSpPr>
            <p:spPr bwMode="auto">
              <a:xfrm>
                <a:off x="5361" y="2285"/>
                <a:ext cx="2" cy="24"/>
              </a:xfrm>
              <a:custGeom>
                <a:avLst/>
                <a:gdLst>
                  <a:gd name="T0" fmla="*/ 2 w 2"/>
                  <a:gd name="T1" fmla="*/ 24 h 24"/>
                  <a:gd name="T2" fmla="*/ 2 w 2"/>
                  <a:gd name="T3" fmla="*/ 23 h 24"/>
                  <a:gd name="T4" fmla="*/ 0 w 2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4"/>
                  <a:gd name="T11" fmla="*/ 2 w 2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4">
                    <a:moveTo>
                      <a:pt x="2" y="24"/>
                    </a:moveTo>
                    <a:cubicBezTo>
                      <a:pt x="2" y="24"/>
                      <a:pt x="2" y="23"/>
                      <a:pt x="2" y="23"/>
                    </a:cubicBezTo>
                    <a:cubicBezTo>
                      <a:pt x="2" y="15"/>
                      <a:pt x="1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8" name="Freeform 52"/>
              <p:cNvSpPr>
                <a:spLocks/>
              </p:cNvSpPr>
              <p:nvPr/>
            </p:nvSpPr>
            <p:spPr bwMode="auto">
              <a:xfrm>
                <a:off x="5167" y="2226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0 w 15"/>
                  <a:gd name="T3" fmla="*/ 31 h 31"/>
                  <a:gd name="T4" fmla="*/ 0 60000 65536"/>
                  <a:gd name="T5" fmla="*/ 0 60000 65536"/>
                  <a:gd name="T6" fmla="*/ 0 w 15"/>
                  <a:gd name="T7" fmla="*/ 0 h 31"/>
                  <a:gd name="T8" fmla="*/ 15 w 15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1">
                    <a:moveTo>
                      <a:pt x="15" y="0"/>
                    </a:moveTo>
                    <a:cubicBezTo>
                      <a:pt x="9" y="9"/>
                      <a:pt x="3" y="20"/>
                      <a:pt x="0" y="31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89" name="Freeform 53"/>
              <p:cNvSpPr>
                <a:spLocks/>
              </p:cNvSpPr>
              <p:nvPr/>
            </p:nvSpPr>
            <p:spPr bwMode="auto">
              <a:xfrm>
                <a:off x="5019" y="2244"/>
                <a:ext cx="8" cy="27"/>
              </a:xfrm>
              <a:custGeom>
                <a:avLst/>
                <a:gdLst>
                  <a:gd name="T0" fmla="*/ 8 w 8"/>
                  <a:gd name="T1" fmla="*/ 0 h 27"/>
                  <a:gd name="T2" fmla="*/ 0 w 8"/>
                  <a:gd name="T3" fmla="*/ 27 h 27"/>
                  <a:gd name="T4" fmla="*/ 0 60000 65536"/>
                  <a:gd name="T5" fmla="*/ 0 60000 65536"/>
                  <a:gd name="T6" fmla="*/ 0 w 8"/>
                  <a:gd name="T7" fmla="*/ 0 h 27"/>
                  <a:gd name="T8" fmla="*/ 8 w 8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7">
                    <a:moveTo>
                      <a:pt x="8" y="0"/>
                    </a:moveTo>
                    <a:cubicBezTo>
                      <a:pt x="4" y="9"/>
                      <a:pt x="2" y="18"/>
                      <a:pt x="0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90" name="Freeform 54"/>
              <p:cNvSpPr>
                <a:spLocks/>
              </p:cNvSpPr>
              <p:nvPr/>
            </p:nvSpPr>
            <p:spPr bwMode="auto">
              <a:xfrm>
                <a:off x="4849" y="2281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0 w 27"/>
                  <a:gd name="T3" fmla="*/ 0 h 26"/>
                  <a:gd name="T4" fmla="*/ 0 60000 65536"/>
                  <a:gd name="T5" fmla="*/ 0 60000 65536"/>
                  <a:gd name="T6" fmla="*/ 0 w 27"/>
                  <a:gd name="T7" fmla="*/ 0 h 26"/>
                  <a:gd name="T8" fmla="*/ 27 w 27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26">
                    <a:moveTo>
                      <a:pt x="27" y="26"/>
                    </a:moveTo>
                    <a:cubicBezTo>
                      <a:pt x="19" y="16"/>
                      <a:pt x="10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  <p:sp>
            <p:nvSpPr>
              <p:cNvPr id="32791" name="Freeform 55"/>
              <p:cNvSpPr>
                <a:spLocks/>
              </p:cNvSpPr>
              <p:nvPr/>
            </p:nvSpPr>
            <p:spPr bwMode="auto">
              <a:xfrm>
                <a:off x="4636" y="2456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27 h 27"/>
                  <a:gd name="T4" fmla="*/ 0 60000 65536"/>
                  <a:gd name="T5" fmla="*/ 0 60000 65536"/>
                  <a:gd name="T6" fmla="*/ 0 w 5"/>
                  <a:gd name="T7" fmla="*/ 0 h 27"/>
                  <a:gd name="T8" fmla="*/ 5 w 5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7">
                    <a:moveTo>
                      <a:pt x="0" y="0"/>
                    </a:moveTo>
                    <a:cubicBezTo>
                      <a:pt x="1" y="9"/>
                      <a:pt x="2" y="18"/>
                      <a:pt x="5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AU"/>
              </a:p>
            </p:txBody>
          </p:sp>
        </p:grpSp>
        <p:sp>
          <p:nvSpPr>
            <p:cNvPr id="39943" name="Text Box 56"/>
            <p:cNvSpPr txBox="1">
              <a:spLocks noChangeArrowheads="1"/>
            </p:cNvSpPr>
            <p:nvPr/>
          </p:nvSpPr>
          <p:spPr bwMode="auto">
            <a:xfrm>
              <a:off x="6324600" y="1905000"/>
              <a:ext cx="2514600" cy="584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0" tIns="45692" rIns="91380" bIns="45692">
              <a:spAutoFit/>
            </a:bodyPr>
            <a:lstStyle/>
            <a:p>
              <a:pPr algn="ctr">
                <a:defRPr/>
              </a:pPr>
              <a:r>
                <a:rPr lang="en-AU" sz="1600" b="1" dirty="0">
                  <a:solidFill>
                    <a:schemeClr val="bg1"/>
                  </a:solidFill>
                  <a:latin typeface="+mj-lt"/>
                </a:rPr>
                <a:t>Hybrid/Inter</a:t>
              </a:r>
              <a:br>
                <a:rPr lang="en-AU" sz="1600" b="1" dirty="0">
                  <a:solidFill>
                    <a:schemeClr val="bg1"/>
                  </a:solidFill>
                  <a:latin typeface="+mj-lt"/>
                </a:rPr>
              </a:br>
              <a:r>
                <a:rPr lang="en-AU" sz="1600" b="1" dirty="0">
                  <a:solidFill>
                    <a:schemeClr val="bg1"/>
                  </a:solidFill>
                  <a:latin typeface="+mj-lt"/>
                </a:rPr>
                <a:t>Clouds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777" name="AutoShape 65"/>
            <p:cNvSpPr>
              <a:spLocks noChangeArrowheads="1"/>
            </p:cNvSpPr>
            <p:nvPr/>
          </p:nvSpPr>
          <p:spPr bwMode="auto">
            <a:xfrm>
              <a:off x="6477000" y="3048000"/>
              <a:ext cx="2362200" cy="17526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0" tIns="45692" rIns="91380" bIns="45692" anchor="ctr"/>
            <a:lstStyle/>
            <a:p>
              <a:pPr algn="ctr"/>
              <a:r>
                <a:rPr lang="en-AU" sz="1400" b="1" dirty="0" smtClean="0">
                  <a:solidFill>
                    <a:schemeClr val="bg1"/>
                  </a:solidFill>
                </a:rPr>
                <a:t>* Mixed </a:t>
              </a:r>
              <a:r>
                <a:rPr lang="en-AU" sz="1400" b="1" dirty="0">
                  <a:solidFill>
                    <a:schemeClr val="bg1"/>
                  </a:solidFill>
                </a:rPr>
                <a:t>usage of 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400" b="1" dirty="0">
                  <a:solidFill>
                    <a:schemeClr val="bg1"/>
                  </a:solidFill>
                </a:rPr>
                <a:t>private and public 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400" b="1" dirty="0">
                  <a:solidFill>
                    <a:schemeClr val="bg1"/>
                  </a:solidFill>
                </a:rPr>
                <a:t>Clouds: Leasing public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400" b="1" dirty="0">
                  <a:solidFill>
                    <a:schemeClr val="bg1"/>
                  </a:solidFill>
                </a:rPr>
                <a:t>cloud services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400" b="1" dirty="0">
                  <a:solidFill>
                    <a:schemeClr val="bg1"/>
                  </a:solidFill>
                </a:rPr>
                <a:t>when private cloud 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400" b="1" dirty="0">
                  <a:solidFill>
                    <a:schemeClr val="bg1"/>
                  </a:solidFill>
                </a:rPr>
                <a:t>capacity is 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400" b="1" dirty="0">
                  <a:solidFill>
                    <a:schemeClr val="bg1"/>
                  </a:solidFill>
                </a:rPr>
                <a:t>insufficient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133815" y="657921"/>
            <a:ext cx="8642195" cy="3880629"/>
            <a:chOff x="133815" y="657921"/>
            <a:chExt cx="8642195" cy="3880629"/>
          </a:xfrm>
        </p:grpSpPr>
        <p:sp>
          <p:nvSpPr>
            <p:cNvPr id="5" name="Rectangle 4"/>
            <p:cNvSpPr/>
            <p:nvPr/>
          </p:nvSpPr>
          <p:spPr>
            <a:xfrm>
              <a:off x="133815" y="657921"/>
              <a:ext cx="8642195" cy="38806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48113" y="998371"/>
              <a:ext cx="5164306" cy="3204768"/>
              <a:chOff x="348113" y="998371"/>
              <a:chExt cx="5164306" cy="3204768"/>
            </a:xfrm>
          </p:grpSpPr>
          <p:sp>
            <p:nvSpPr>
              <p:cNvPr id="7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674894" y="3336801"/>
                <a:ext cx="1413780" cy="86633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883264" y="3128645"/>
                <a:ext cx="1413780" cy="86633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48113" y="3176967"/>
                <a:ext cx="1413780" cy="86633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35"/>
              <p:cNvGrpSpPr/>
              <p:nvPr/>
            </p:nvGrpSpPr>
            <p:grpSpPr>
              <a:xfrm>
                <a:off x="596720" y="998371"/>
                <a:ext cx="4789320" cy="2682587"/>
                <a:chOff x="228729" y="1544780"/>
                <a:chExt cx="4789320" cy="2682587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254163" y="1750741"/>
                  <a:ext cx="4763886" cy="2453269"/>
                </a:xfrm>
                <a:prstGeom prst="roundRect">
                  <a:avLst>
                    <a:gd name="adj" fmla="val 398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4"/>
                <p:cNvSpPr/>
                <p:nvPr/>
              </p:nvSpPr>
              <p:spPr>
                <a:xfrm>
                  <a:off x="2582147" y="3428157"/>
                  <a:ext cx="1334301" cy="55694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</a:rPr>
                    <a:t>Resource Provisioning</a:t>
                  </a:r>
                </a:p>
              </p:txBody>
            </p:sp>
            <p:sp>
              <p:nvSpPr>
                <p:cNvPr id="52" name="Rectangle 4"/>
                <p:cNvSpPr/>
                <p:nvPr/>
              </p:nvSpPr>
              <p:spPr>
                <a:xfrm>
                  <a:off x="426941" y="3077735"/>
                  <a:ext cx="2104386" cy="90324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         Application </a:t>
                  </a:r>
                </a:p>
                <a:p>
                  <a:pPr algn="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Management &amp; </a:t>
                  </a:r>
                </a:p>
                <a:p>
                  <a:pPr algn="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Scheduling</a:t>
                  </a:r>
                </a:p>
              </p:txBody>
            </p:sp>
            <p:pic>
              <p:nvPicPr>
                <p:cNvPr id="53" name="Picture 4" descr="C:\Documents and Settings\Administrator\Local Settings\Temporary Internet Files\Content.IE5\S5CT05S7\MCj04326140000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228729" y="2778785"/>
                  <a:ext cx="1087824" cy="9833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" name="Picture 8" descr="provisioning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681885" y="3059211"/>
                  <a:ext cx="1168156" cy="1168156"/>
                </a:xfrm>
                <a:prstGeom prst="rect">
                  <a:avLst/>
                </a:prstGeom>
              </p:spPr>
            </p:pic>
            <p:sp>
              <p:nvSpPr>
                <p:cNvPr id="57" name="Rectangle 4"/>
                <p:cNvSpPr/>
                <p:nvPr/>
              </p:nvSpPr>
              <p:spPr>
                <a:xfrm>
                  <a:off x="508185" y="1544780"/>
                  <a:ext cx="1278342" cy="33827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Master Node</a:t>
                  </a:r>
                </a:p>
              </p:txBody>
            </p:sp>
          </p:grpSp>
          <p:sp>
            <p:nvSpPr>
              <p:cNvPr id="62" name="Rectangle 4"/>
              <p:cNvSpPr/>
              <p:nvPr/>
            </p:nvSpPr>
            <p:spPr>
              <a:xfrm>
                <a:off x="2957114" y="2033429"/>
                <a:ext cx="1728718" cy="5066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Reporting, 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Billing,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Accouting</a:t>
                </a:r>
                <a:endParaRPr lang="en-US" sz="1600" dirty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63" name="Picture 4" descr="C:\Documents and Settings\Administrator\Local Settings\Temporary Internet Files\Content.IE5\0NG589SB\MCj043262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98315" y="1254758"/>
                <a:ext cx="914400" cy="9144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4" name="Picture 2" descr="C:\Documents and Settings\Administrator\Local Settings\Temporary Internet Files\Content.IE5\AD85KTOH\MCj0439830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53889" y="1447324"/>
                <a:ext cx="989794" cy="9897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5" name="Picture 3" descr="C:\Documents and Settings\Administrator\Local Settings\Temporary Internet Files\Content.IE5\0NG589SB\MCj0431631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09000" y="1752046"/>
                <a:ext cx="707124" cy="70712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693587" y="3397403"/>
                <a:ext cx="1272530" cy="66501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239889" y="3360232"/>
                <a:ext cx="1272530" cy="66501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84195" y="3806802"/>
                <a:ext cx="2308302" cy="28017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Amazon EC2 Instance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5411" y="3412271"/>
                <a:ext cx="1272530" cy="66501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942739" y="3527502"/>
                <a:ext cx="911974" cy="31967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522495" y="3601844"/>
                <a:ext cx="911974" cy="31967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75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7201" y="1060196"/>
                <a:ext cx="737982" cy="737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1" name="Group 90"/>
            <p:cNvGrpSpPr/>
            <p:nvPr/>
          </p:nvGrpSpPr>
          <p:grpSpPr>
            <a:xfrm>
              <a:off x="5528232" y="1173076"/>
              <a:ext cx="2920622" cy="2382358"/>
              <a:chOff x="5528232" y="1173076"/>
              <a:chExt cx="2920622" cy="238235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528232" y="1293541"/>
                <a:ext cx="2920622" cy="2126890"/>
              </a:xfrm>
              <a:prstGeom prst="roundRect">
                <a:avLst>
                  <a:gd name="adj" fmla="val 3985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57747" y="3275259"/>
                <a:ext cx="2549912" cy="28017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Amazon EC2 Instances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4"/>
              <p:cNvSpPr/>
              <p:nvPr/>
            </p:nvSpPr>
            <p:spPr>
              <a:xfrm>
                <a:off x="5712088" y="1173076"/>
                <a:ext cx="1157063" cy="26543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Slave Nodes</a:t>
                </a:r>
              </a:p>
            </p:txBody>
          </p:sp>
          <p:sp>
            <p:nvSpPr>
              <p:cNvPr id="7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340130" y="1428443"/>
                <a:ext cx="2046777" cy="117396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709966" y="2025598"/>
                <a:ext cx="2087107" cy="124390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80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5970871" y="2074036"/>
                <a:ext cx="346358" cy="731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6177558" y="2122454"/>
                <a:ext cx="346358" cy="731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7480847" y="1486757"/>
                <a:ext cx="346358" cy="731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7711972" y="1528830"/>
                <a:ext cx="349124" cy="737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92" descr="MCj0442154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537367" y="1645149"/>
                <a:ext cx="253641" cy="270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93" descr="MCj0442154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61117" y="1790068"/>
                <a:ext cx="348165" cy="371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97" descr="MCj0442154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94115" y="1708022"/>
                <a:ext cx="476090" cy="508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28893" y="2008281"/>
                <a:ext cx="561478" cy="59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6545574" y="2407584"/>
                <a:ext cx="346358" cy="731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6742185" y="2520560"/>
                <a:ext cx="346358" cy="731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93" descr="MCj0442154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702726" y="1920165"/>
                <a:ext cx="277937" cy="296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Left Arrow 18"/>
            <p:cNvSpPr/>
            <p:nvPr/>
          </p:nvSpPr>
          <p:spPr>
            <a:xfrm rot="10800000">
              <a:off x="5164253" y="2853135"/>
              <a:ext cx="612078" cy="413342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272291" y="747133"/>
              <a:ext cx="8347602" cy="3557238"/>
            </a:xfrm>
            <a:prstGeom prst="roundRect">
              <a:avLst>
                <a:gd name="adj" fmla="val 3985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4"/>
            <p:cNvSpPr/>
            <p:nvPr/>
          </p:nvSpPr>
          <p:spPr>
            <a:xfrm>
              <a:off x="6514974" y="4116995"/>
              <a:ext cx="1870741" cy="3382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EC2 Boundaries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2565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-203199" y="-740229"/>
            <a:ext cx="9318171" cy="7554687"/>
            <a:chOff x="-203199" y="-740229"/>
            <a:chExt cx="9318171" cy="7554687"/>
          </a:xfrm>
        </p:grpSpPr>
        <p:sp>
          <p:nvSpPr>
            <p:cNvPr id="113" name="Rectangle 112"/>
            <p:cNvSpPr/>
            <p:nvPr/>
          </p:nvSpPr>
          <p:spPr>
            <a:xfrm>
              <a:off x="-203199" y="-740229"/>
              <a:ext cx="9318171" cy="7554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87257" y="2369721"/>
              <a:ext cx="8599904" cy="2594492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4"/>
            <p:cNvSpPr/>
            <p:nvPr/>
          </p:nvSpPr>
          <p:spPr>
            <a:xfrm>
              <a:off x="6207094" y="3190924"/>
              <a:ext cx="1976818" cy="5893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Provisioning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93" name="Rectangle 4"/>
            <p:cNvSpPr/>
            <p:nvPr/>
          </p:nvSpPr>
          <p:spPr>
            <a:xfrm>
              <a:off x="618582" y="4179118"/>
              <a:ext cx="2415060" cy="57592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Application 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Management &amp; Scheduling</a:t>
              </a:r>
            </a:p>
          </p:txBody>
        </p:sp>
        <p:pic>
          <p:nvPicPr>
            <p:cNvPr id="76" name="Picture 4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8949" y="3576185"/>
              <a:ext cx="983318" cy="983318"/>
            </a:xfrm>
            <a:prstGeom prst="rect">
              <a:avLst/>
            </a:prstGeom>
            <a:noFill/>
          </p:spPr>
        </p:pic>
        <p:pic>
          <p:nvPicPr>
            <p:cNvPr id="62" name="Picture 61" descr="provision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3498" y="2734064"/>
              <a:ext cx="1168156" cy="1168156"/>
            </a:xfrm>
            <a:prstGeom prst="rect">
              <a:avLst/>
            </a:prstGeom>
          </p:spPr>
        </p:pic>
        <p:grpSp>
          <p:nvGrpSpPr>
            <p:cNvPr id="3" name="Group 114"/>
            <p:cNvGrpSpPr/>
            <p:nvPr/>
          </p:nvGrpSpPr>
          <p:grpSpPr>
            <a:xfrm>
              <a:off x="3226643" y="2512613"/>
              <a:ext cx="2583491" cy="1356166"/>
              <a:chOff x="2734097" y="1555846"/>
              <a:chExt cx="2583491" cy="1356166"/>
            </a:xfrm>
          </p:grpSpPr>
          <p:sp>
            <p:nvSpPr>
              <p:cNvPr id="97" name="Rectangle 4"/>
              <p:cNvSpPr/>
              <p:nvPr/>
            </p:nvSpPr>
            <p:spPr>
              <a:xfrm>
                <a:off x="2734097" y="2568693"/>
                <a:ext cx="2583491" cy="34331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Reporting, Billing,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Accouting</a:t>
                </a:r>
                <a:endParaRPr lang="en-US" sz="1600" dirty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44" name="Picture 4" descr="C:\Documents and Settings\Administrator\Local Settings\Temporary Internet Files\Content.IE5\0NG589SB\MCj0432622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21401" y="1555846"/>
                <a:ext cx="914400" cy="9144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42" name="Picture 2" descr="C:\Documents and Settings\Administrator\Local Settings\Temporary Internet Files\Content.IE5\AD85KTOH\MCj0439830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76975" y="1726110"/>
                <a:ext cx="989794" cy="9897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43" name="Picture 3" descr="C:\Documents and Settings\Administrator\Local Settings\Temporary Internet Files\Content.IE5\0NG589SB\MCj0431631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32086" y="2053134"/>
                <a:ext cx="707124" cy="70712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" name="Group 67"/>
            <p:cNvGrpSpPr/>
            <p:nvPr/>
          </p:nvGrpSpPr>
          <p:grpSpPr>
            <a:xfrm>
              <a:off x="3715654" y="-595847"/>
              <a:ext cx="5210629" cy="2453680"/>
              <a:chOff x="6409872" y="2040943"/>
              <a:chExt cx="5210629" cy="2271504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6409872" y="2202890"/>
                <a:ext cx="5210629" cy="2109557"/>
              </a:xfrm>
              <a:prstGeom prst="roundRect">
                <a:avLst>
                  <a:gd name="adj" fmla="val 3985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Picture 63" descr="logo_aws.g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73878" y="2364133"/>
                <a:ext cx="1562100" cy="571500"/>
              </a:xfrm>
              <a:prstGeom prst="rect">
                <a:avLst/>
              </a:prstGeom>
            </p:spPr>
          </p:pic>
          <p:pic>
            <p:nvPicPr>
              <p:cNvPr id="67" name="Picture 66" descr="gogrid_logo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488834" y="2517119"/>
                <a:ext cx="1856303" cy="329344"/>
              </a:xfrm>
              <a:prstGeom prst="rect">
                <a:avLst/>
              </a:prstGeom>
            </p:spPr>
          </p:pic>
          <p:grpSp>
            <p:nvGrpSpPr>
              <p:cNvPr id="5" name="Group 63"/>
              <p:cNvGrpSpPr/>
              <p:nvPr/>
            </p:nvGrpSpPr>
            <p:grpSpPr>
              <a:xfrm>
                <a:off x="6986888" y="2040943"/>
                <a:ext cx="4404116" cy="2165740"/>
                <a:chOff x="6801940" y="1891423"/>
                <a:chExt cx="4404116" cy="2165740"/>
              </a:xfrm>
            </p:grpSpPr>
            <p:grpSp>
              <p:nvGrpSpPr>
                <p:cNvPr id="6" name="Group 40"/>
                <p:cNvGrpSpPr/>
                <p:nvPr/>
              </p:nvGrpSpPr>
              <p:grpSpPr>
                <a:xfrm>
                  <a:off x="6801940" y="2740119"/>
                  <a:ext cx="4404116" cy="1317044"/>
                  <a:chOff x="5558065" y="293356"/>
                  <a:chExt cx="5788600" cy="1622145"/>
                </a:xfrm>
              </p:grpSpPr>
              <p:sp>
                <p:nvSpPr>
                  <p:cNvPr id="4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656439" y="293356"/>
                    <a:ext cx="2690226" cy="1445927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70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0"/>
                  </a:grad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5558065" y="383425"/>
                    <a:ext cx="2743213" cy="1532076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70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0"/>
                  </a:grad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44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900987" y="443084"/>
                    <a:ext cx="455240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172649" y="502718"/>
                    <a:ext cx="455240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0155765" y="365179"/>
                    <a:ext cx="455243" cy="9009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7" name="Picture 698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0497703" y="350802"/>
                    <a:ext cx="458879" cy="908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" name="Picture 92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8915681" y="560263"/>
                    <a:ext cx="333379" cy="3333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Picture 93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8815461" y="738754"/>
                    <a:ext cx="457618" cy="4576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" name="Picture 94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6740818" y="461077"/>
                    <a:ext cx="333376" cy="3333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" name="Picture 95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7180624" y="410135"/>
                    <a:ext cx="333376" cy="3333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" name="Picture 97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9647455" y="637700"/>
                    <a:ext cx="625759" cy="6257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" name="Picture 96" descr="MCj04421540000[1]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7291611" y="362096"/>
                    <a:ext cx="737985" cy="7379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4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656356" y="853904"/>
                    <a:ext cx="455240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5" name="Picture 697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914774" y="993052"/>
                    <a:ext cx="455240" cy="900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" name="Picture 698" descr="MCj04352420000[1]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0450011" y="690062"/>
                    <a:ext cx="458879" cy="908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8" name="Rectangle 57"/>
                <p:cNvSpPr/>
                <p:nvPr/>
              </p:nvSpPr>
              <p:spPr>
                <a:xfrm>
                  <a:off x="9666783" y="1891423"/>
                  <a:ext cx="1473973" cy="309751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Public Clouds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08" name="Picture 93" descr="MCj04421540000[1]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9738917" y="3430548"/>
                <a:ext cx="348165" cy="371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8" name="Group 137"/>
            <p:cNvGrpSpPr/>
            <p:nvPr/>
          </p:nvGrpSpPr>
          <p:grpSpPr>
            <a:xfrm>
              <a:off x="187641" y="5085605"/>
              <a:ext cx="3324993" cy="1462042"/>
              <a:chOff x="187641" y="5063303"/>
              <a:chExt cx="3324993" cy="1462042"/>
            </a:xfrm>
          </p:grpSpPr>
          <p:pic>
            <p:nvPicPr>
              <p:cNvPr id="74" name="Picture 2" descr="C:\Documents and Settings\Administrator\Local Settings\Temporary Internet Files\Content.IE5\0NG589SB\MC900441337[2]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82944" y="5198865"/>
                <a:ext cx="519006" cy="519006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C:\Documents and Settings\Administrator\Local Settings\Temporary Internet Files\Content.IE5\0NG589SB\MC900441337[2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51870" y="5373510"/>
                <a:ext cx="638077" cy="638077"/>
              </a:xfrm>
              <a:prstGeom prst="rect">
                <a:avLst/>
              </a:prstGeom>
              <a:noFill/>
            </p:spPr>
          </p:pic>
          <p:pic>
            <p:nvPicPr>
              <p:cNvPr id="77" name="Picture 2" descr="C:\Documents and Settings\Administrator\Local Settings\Temporary Internet Files\Content.IE5\0NG589SB\MC900441337[2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77854" y="5249646"/>
                <a:ext cx="516318" cy="516318"/>
              </a:xfrm>
              <a:prstGeom prst="rect">
                <a:avLst/>
              </a:prstGeom>
              <a:noFill/>
            </p:spPr>
          </p:pic>
          <p:pic>
            <p:nvPicPr>
              <p:cNvPr id="72" name="Picture 2" descr="C:\Documents and Settings\Administrator\Local Settings\Temporary Internet Files\Content.IE5\0NG589SB\MC900441337[2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26097" y="5421604"/>
                <a:ext cx="638077" cy="638077"/>
              </a:xfrm>
              <a:prstGeom prst="rect">
                <a:avLst/>
              </a:prstGeom>
              <a:noFill/>
            </p:spPr>
          </p:pic>
          <p:pic>
            <p:nvPicPr>
              <p:cNvPr id="79" name="Picture 2" descr="C:\Documents and Settings\Administrator\Local Settings\Temporary Internet Files\Content.IE5\0NG589SB\MC900441337[2]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204339" y="5258143"/>
                <a:ext cx="553160" cy="567223"/>
              </a:xfrm>
              <a:prstGeom prst="rect">
                <a:avLst/>
              </a:prstGeom>
              <a:noFill/>
            </p:spPr>
          </p:pic>
          <p:pic>
            <p:nvPicPr>
              <p:cNvPr id="73" name="Picture 2" descr="C:\Documents and Settings\Administrator\Local Settings\Temporary Internet Files\Content.IE5\0NG589SB\MC900441337[2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130861" y="5461463"/>
                <a:ext cx="638077" cy="638077"/>
              </a:xfrm>
              <a:prstGeom prst="rect">
                <a:avLst/>
              </a:prstGeom>
              <a:noFill/>
            </p:spPr>
          </p:pic>
          <p:sp>
            <p:nvSpPr>
              <p:cNvPr id="112" name="Rounded Rectangle 111"/>
              <p:cNvSpPr/>
              <p:nvPr/>
            </p:nvSpPr>
            <p:spPr>
              <a:xfrm>
                <a:off x="187641" y="5063303"/>
                <a:ext cx="3324993" cy="1326346"/>
              </a:xfrm>
              <a:prstGeom prst="roundRect">
                <a:avLst>
                  <a:gd name="adj" fmla="val 3985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750759" y="5101955"/>
                <a:ext cx="869795" cy="875594"/>
              </a:xfrm>
              <a:prstGeom prst="rect">
                <a:avLst/>
              </a:prstGeom>
              <a:noFill/>
            </p:spPr>
          </p:pic>
          <p:pic>
            <p:nvPicPr>
              <p:cNvPr id="95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367794" y="5083370"/>
                <a:ext cx="869795" cy="875594"/>
              </a:xfrm>
              <a:prstGeom prst="rect">
                <a:avLst/>
              </a:prstGeom>
              <a:noFill/>
            </p:spPr>
          </p:pic>
          <p:pic>
            <p:nvPicPr>
              <p:cNvPr id="98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590818" y="5406754"/>
                <a:ext cx="869795" cy="875594"/>
              </a:xfrm>
              <a:prstGeom prst="rect">
                <a:avLst/>
              </a:prstGeom>
              <a:noFill/>
            </p:spPr>
          </p:pic>
          <p:sp>
            <p:nvSpPr>
              <p:cNvPr id="114" name="Rectangle 113"/>
              <p:cNvSpPr/>
              <p:nvPr/>
            </p:nvSpPr>
            <p:spPr>
              <a:xfrm>
                <a:off x="557563" y="6232538"/>
                <a:ext cx="2386360" cy="29280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Desktops &amp; Workstations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6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903159" y="5377016"/>
                <a:ext cx="869795" cy="875594"/>
              </a:xfrm>
              <a:prstGeom prst="rect">
                <a:avLst/>
              </a:prstGeom>
              <a:noFill/>
            </p:spPr>
          </p:pic>
        </p:grpSp>
        <p:grpSp>
          <p:nvGrpSpPr>
            <p:cNvPr id="137" name="Group 136"/>
            <p:cNvGrpSpPr/>
            <p:nvPr/>
          </p:nvGrpSpPr>
          <p:grpSpPr>
            <a:xfrm>
              <a:off x="3635298" y="5059586"/>
              <a:ext cx="2137305" cy="1506646"/>
              <a:chOff x="3635298" y="5059586"/>
              <a:chExt cx="2137305" cy="1506646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3635298" y="5059586"/>
                <a:ext cx="2137305" cy="1362712"/>
              </a:xfrm>
              <a:prstGeom prst="roundRect">
                <a:avLst>
                  <a:gd name="adj" fmla="val 3985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099934" y="6273425"/>
                <a:ext cx="1185744" cy="29280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Clusters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3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706761" y="5173487"/>
                <a:ext cx="395018" cy="837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471027" y="5181982"/>
                <a:ext cx="395018" cy="837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244394" y="5205609"/>
                <a:ext cx="395018" cy="837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002381" y="5229143"/>
                <a:ext cx="398173" cy="844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772332" y="5256480"/>
                <a:ext cx="395019" cy="837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182547" y="5415096"/>
                <a:ext cx="395018" cy="837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946813" y="5423591"/>
                <a:ext cx="395018" cy="837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720180" y="5447218"/>
                <a:ext cx="395018" cy="837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698" descr="MCj04352420000[1]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478167" y="5470752"/>
                <a:ext cx="398173" cy="844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248118" y="5498089"/>
                <a:ext cx="395019" cy="837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5850303" y="5062654"/>
              <a:ext cx="2920622" cy="1524627"/>
              <a:chOff x="5850303" y="5062654"/>
              <a:chExt cx="2920622" cy="1524627"/>
            </a:xfrm>
          </p:grpSpPr>
          <p:pic>
            <p:nvPicPr>
              <p:cNvPr id="65" name="Picture 64" descr="vmware_logo.gif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7635400" y="5920047"/>
                <a:ext cx="772620" cy="309048"/>
              </a:xfrm>
              <a:prstGeom prst="rect">
                <a:avLst/>
              </a:prstGeom>
            </p:spPr>
          </p:pic>
          <p:pic>
            <p:nvPicPr>
              <p:cNvPr id="66" name="Picture 65" descr="xen_logo.gif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570240" y="5544705"/>
                <a:ext cx="904687" cy="406806"/>
              </a:xfrm>
              <a:prstGeom prst="rect">
                <a:avLst/>
              </a:prstGeom>
            </p:spPr>
          </p:pic>
          <p:pic>
            <p:nvPicPr>
              <p:cNvPr id="86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978441" y="5555032"/>
                <a:ext cx="561478" cy="59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762351" y="5639193"/>
                <a:ext cx="509602" cy="543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546262" y="5709707"/>
                <a:ext cx="456779" cy="487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275581" y="5766573"/>
                <a:ext cx="456779" cy="487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086787" y="5850735"/>
                <a:ext cx="383993" cy="409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36"/>
              <p:cNvGrpSpPr/>
              <p:nvPr/>
            </p:nvGrpSpPr>
            <p:grpSpPr>
              <a:xfrm>
                <a:off x="5950539" y="5322170"/>
                <a:ext cx="1284842" cy="942843"/>
                <a:chOff x="158960" y="5471723"/>
                <a:chExt cx="1480713" cy="1014259"/>
              </a:xfrm>
            </p:grpSpPr>
            <p:pic>
              <p:nvPicPr>
                <p:cNvPr id="21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184435" y="5471723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912764" y="5504854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664434" y="5530271"/>
                  <a:ext cx="455238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698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398378" y="5555587"/>
                  <a:ext cx="458873" cy="908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58960" y="5584990"/>
                  <a:ext cx="455239" cy="900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9" name="Rounded Rectangle 68"/>
              <p:cNvSpPr/>
              <p:nvPr/>
            </p:nvSpPr>
            <p:spPr>
              <a:xfrm>
                <a:off x="5850303" y="5062654"/>
                <a:ext cx="2920622" cy="1367328"/>
              </a:xfrm>
              <a:prstGeom prst="roundRect">
                <a:avLst>
                  <a:gd name="adj" fmla="val 3985"/>
                </a:avLst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068667" y="6307106"/>
                <a:ext cx="2406260" cy="28017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Virtual Cluster Resources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29" name="Picture 128" descr="eucalyptus_logo_awh.png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7459587" y="5075663"/>
                <a:ext cx="1071097" cy="436625"/>
              </a:xfrm>
              <a:prstGeom prst="rect">
                <a:avLst/>
              </a:prstGeom>
            </p:spPr>
          </p:pic>
        </p:grpSp>
        <p:sp>
          <p:nvSpPr>
            <p:cNvPr id="61" name="Left Arrow 60"/>
            <p:cNvSpPr/>
            <p:nvPr/>
          </p:nvSpPr>
          <p:spPr>
            <a:xfrm rot="16200000">
              <a:off x="1417080" y="4863878"/>
              <a:ext cx="433801" cy="296099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4"/>
            <p:cNvSpPr/>
            <p:nvPr/>
          </p:nvSpPr>
          <p:spPr>
            <a:xfrm>
              <a:off x="3403611" y="4199558"/>
              <a:ext cx="2116231" cy="57882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Resource 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Reservation</a:t>
              </a:r>
            </a:p>
          </p:txBody>
        </p:sp>
        <p:pic>
          <p:nvPicPr>
            <p:cNvPr id="140" name="Picture 2" descr="C:\Documents and Settings\csve\Local Settings\Temporary Internet Files\Content.IE5\8DARKL23\MC900432664[1]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439561" y="3815183"/>
              <a:ext cx="1208513" cy="1208513"/>
            </a:xfrm>
            <a:prstGeom prst="rect">
              <a:avLst/>
            </a:prstGeom>
            <a:noFill/>
          </p:spPr>
        </p:pic>
        <p:sp>
          <p:nvSpPr>
            <p:cNvPr id="141" name="Left Arrow 140"/>
            <p:cNvSpPr/>
            <p:nvPr/>
          </p:nvSpPr>
          <p:spPr>
            <a:xfrm rot="16200000">
              <a:off x="2193948" y="4849009"/>
              <a:ext cx="433801" cy="296099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 Arrow 69"/>
            <p:cNvSpPr/>
            <p:nvPr/>
          </p:nvSpPr>
          <p:spPr>
            <a:xfrm rot="16200000">
              <a:off x="6547885" y="4409792"/>
              <a:ext cx="1279669" cy="384886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4"/>
            <p:cNvSpPr/>
            <p:nvPr/>
          </p:nvSpPr>
          <p:spPr>
            <a:xfrm>
              <a:off x="508186" y="2230667"/>
              <a:ext cx="1278342" cy="3382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Master Node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0" y="1988458"/>
              <a:ext cx="8926286" cy="4673600"/>
            </a:xfrm>
            <a:prstGeom prst="roundRect">
              <a:avLst>
                <a:gd name="adj" fmla="val 2432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Left Arrow 143"/>
            <p:cNvSpPr/>
            <p:nvPr/>
          </p:nvSpPr>
          <p:spPr>
            <a:xfrm rot="5400000">
              <a:off x="6522485" y="2062106"/>
              <a:ext cx="1315955" cy="384886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Left Arrow 144"/>
            <p:cNvSpPr/>
            <p:nvPr/>
          </p:nvSpPr>
          <p:spPr>
            <a:xfrm rot="3905262">
              <a:off x="5558076" y="2143499"/>
              <a:ext cx="1384541" cy="384886"/>
            </a:xfrm>
            <a:prstGeom prst="leftArrow">
              <a:avLst>
                <a:gd name="adj1" fmla="val 46293"/>
                <a:gd name="adj2" fmla="val 5000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83400" y="1806267"/>
              <a:ext cx="1906658" cy="34184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Local Infrastructure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376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99291" y="175846"/>
            <a:ext cx="5580185" cy="6189785"/>
            <a:chOff x="199291" y="175846"/>
            <a:chExt cx="5580185" cy="6189785"/>
          </a:xfrm>
        </p:grpSpPr>
        <p:sp>
          <p:nvSpPr>
            <p:cNvPr id="29" name="Rectangle 28"/>
            <p:cNvSpPr/>
            <p:nvPr/>
          </p:nvSpPr>
          <p:spPr>
            <a:xfrm>
              <a:off x="199291" y="175846"/>
              <a:ext cx="5580185" cy="6189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63415" y="351691"/>
              <a:ext cx="832340" cy="79717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Unknown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110154" y="328245"/>
              <a:ext cx="832340" cy="79717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Initialized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852245" y="2895600"/>
              <a:ext cx="832340" cy="79717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Running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783015" y="2848707"/>
              <a:ext cx="832340" cy="79717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Paused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52246" y="5451231"/>
              <a:ext cx="832340" cy="79717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Stopped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32185" y="2452077"/>
              <a:ext cx="2426677" cy="525584"/>
            </a:xfrm>
            <a:custGeom>
              <a:avLst/>
              <a:gdLst>
                <a:gd name="connsiteX0" fmla="*/ 0 w 2426677"/>
                <a:gd name="connsiteY0" fmla="*/ 525584 h 525584"/>
                <a:gd name="connsiteX1" fmla="*/ 480646 w 2426677"/>
                <a:gd name="connsiteY1" fmla="*/ 138723 h 525584"/>
                <a:gd name="connsiteX2" fmla="*/ 1863969 w 2426677"/>
                <a:gd name="connsiteY2" fmla="*/ 56661 h 525584"/>
                <a:gd name="connsiteX3" fmla="*/ 2426677 w 2426677"/>
                <a:gd name="connsiteY3" fmla="*/ 478692 h 52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6677" h="525584">
                  <a:moveTo>
                    <a:pt x="0" y="525584"/>
                  </a:moveTo>
                  <a:cubicBezTo>
                    <a:pt x="84992" y="371230"/>
                    <a:pt x="169985" y="216877"/>
                    <a:pt x="480646" y="138723"/>
                  </a:cubicBezTo>
                  <a:cubicBezTo>
                    <a:pt x="791308" y="60569"/>
                    <a:pt x="1539631" y="0"/>
                    <a:pt x="1863969" y="56661"/>
                  </a:cubicBezTo>
                  <a:cubicBezTo>
                    <a:pt x="2188307" y="113322"/>
                    <a:pt x="2307492" y="296007"/>
                    <a:pt x="2426677" y="478692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329352" y="2074986"/>
              <a:ext cx="832340" cy="7971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Pausing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567354" y="3563815"/>
              <a:ext cx="2368061" cy="459154"/>
            </a:xfrm>
            <a:custGeom>
              <a:avLst/>
              <a:gdLst>
                <a:gd name="connsiteX0" fmla="*/ 2368061 w 2368061"/>
                <a:gd name="connsiteY0" fmla="*/ 0 h 459154"/>
                <a:gd name="connsiteX1" fmla="*/ 2145323 w 2368061"/>
                <a:gd name="connsiteY1" fmla="*/ 211016 h 459154"/>
                <a:gd name="connsiteX2" fmla="*/ 1629507 w 2368061"/>
                <a:gd name="connsiteY2" fmla="*/ 375139 h 459154"/>
                <a:gd name="connsiteX3" fmla="*/ 820615 w 2368061"/>
                <a:gd name="connsiteY3" fmla="*/ 398585 h 459154"/>
                <a:gd name="connsiteX4" fmla="*/ 0 w 2368061"/>
                <a:gd name="connsiteY4" fmla="*/ 11724 h 45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061" h="459154">
                  <a:moveTo>
                    <a:pt x="2368061" y="0"/>
                  </a:moveTo>
                  <a:cubicBezTo>
                    <a:pt x="2318238" y="74246"/>
                    <a:pt x="2268415" y="148493"/>
                    <a:pt x="2145323" y="211016"/>
                  </a:cubicBezTo>
                  <a:cubicBezTo>
                    <a:pt x="2022231" y="273539"/>
                    <a:pt x="1850291" y="343878"/>
                    <a:pt x="1629507" y="375139"/>
                  </a:cubicBezTo>
                  <a:cubicBezTo>
                    <a:pt x="1408723" y="406400"/>
                    <a:pt x="1092199" y="459154"/>
                    <a:pt x="820615" y="398585"/>
                  </a:cubicBezTo>
                  <a:cubicBezTo>
                    <a:pt x="549031" y="338016"/>
                    <a:pt x="274515" y="174870"/>
                    <a:pt x="0" y="11724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11414" y="3516923"/>
              <a:ext cx="832340" cy="7971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Resuming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08185" y="1090246"/>
              <a:ext cx="1101969" cy="1828800"/>
            </a:xfrm>
            <a:custGeom>
              <a:avLst/>
              <a:gdLst>
                <a:gd name="connsiteX0" fmla="*/ 0 w 1101969"/>
                <a:gd name="connsiteY0" fmla="*/ 0 h 1828800"/>
                <a:gd name="connsiteX1" fmla="*/ 550984 w 1101969"/>
                <a:gd name="connsiteY1" fmla="*/ 574431 h 1828800"/>
                <a:gd name="connsiteX2" fmla="*/ 1101969 w 1101969"/>
                <a:gd name="connsiteY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1969" h="1828800">
                  <a:moveTo>
                    <a:pt x="0" y="0"/>
                  </a:moveTo>
                  <a:cubicBezTo>
                    <a:pt x="183661" y="134815"/>
                    <a:pt x="367323" y="269631"/>
                    <a:pt x="550984" y="574431"/>
                  </a:cubicBezTo>
                  <a:cubicBezTo>
                    <a:pt x="734646" y="879231"/>
                    <a:pt x="918307" y="1354015"/>
                    <a:pt x="1101969" y="182880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760416" y="1031631"/>
              <a:ext cx="490415" cy="1266092"/>
            </a:xfrm>
            <a:custGeom>
              <a:avLst/>
              <a:gdLst>
                <a:gd name="connsiteX0" fmla="*/ 490415 w 490415"/>
                <a:gd name="connsiteY0" fmla="*/ 0 h 1266092"/>
                <a:gd name="connsiteX1" fmla="*/ 220784 w 490415"/>
                <a:gd name="connsiteY1" fmla="*/ 246184 h 1266092"/>
                <a:gd name="connsiteX2" fmla="*/ 21492 w 490415"/>
                <a:gd name="connsiteY2" fmla="*/ 656492 h 1266092"/>
                <a:gd name="connsiteX3" fmla="*/ 91830 w 490415"/>
                <a:gd name="connsiteY3" fmla="*/ 1266092 h 126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415" h="1266092">
                  <a:moveTo>
                    <a:pt x="490415" y="0"/>
                  </a:moveTo>
                  <a:cubicBezTo>
                    <a:pt x="394676" y="68384"/>
                    <a:pt x="298938" y="136769"/>
                    <a:pt x="220784" y="246184"/>
                  </a:cubicBezTo>
                  <a:cubicBezTo>
                    <a:pt x="142630" y="355599"/>
                    <a:pt x="42984" y="486507"/>
                    <a:pt x="21492" y="656492"/>
                  </a:cubicBezTo>
                  <a:cubicBezTo>
                    <a:pt x="0" y="826477"/>
                    <a:pt x="45915" y="1046284"/>
                    <a:pt x="91830" y="1266092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4893" y="1137138"/>
              <a:ext cx="1189891" cy="1795585"/>
            </a:xfrm>
            <a:custGeom>
              <a:avLst/>
              <a:gdLst>
                <a:gd name="connsiteX0" fmla="*/ 1156676 w 1189891"/>
                <a:gd name="connsiteY0" fmla="*/ 949570 h 1795585"/>
                <a:gd name="connsiteX1" fmla="*/ 1144953 w 1189891"/>
                <a:gd name="connsiteY1" fmla="*/ 1242647 h 1795585"/>
                <a:gd name="connsiteX2" fmla="*/ 887045 w 1189891"/>
                <a:gd name="connsiteY2" fmla="*/ 1652954 h 1795585"/>
                <a:gd name="connsiteX3" fmla="*/ 418122 w 1189891"/>
                <a:gd name="connsiteY3" fmla="*/ 1793631 h 1795585"/>
                <a:gd name="connsiteX4" fmla="*/ 136769 w 1189891"/>
                <a:gd name="connsiteY4" fmla="*/ 1664677 h 1795585"/>
                <a:gd name="connsiteX5" fmla="*/ 31261 w 1189891"/>
                <a:gd name="connsiteY5" fmla="*/ 1324708 h 1795585"/>
                <a:gd name="connsiteX6" fmla="*/ 7815 w 1189891"/>
                <a:gd name="connsiteY6" fmla="*/ 844062 h 1795585"/>
                <a:gd name="connsiteX7" fmla="*/ 78153 w 1189891"/>
                <a:gd name="connsiteY7" fmla="*/ 293077 h 1795585"/>
                <a:gd name="connsiteX8" fmla="*/ 125045 w 1189891"/>
                <a:gd name="connsiteY8" fmla="*/ 0 h 17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9891" h="1795585">
                  <a:moveTo>
                    <a:pt x="1156676" y="949570"/>
                  </a:moveTo>
                  <a:cubicBezTo>
                    <a:pt x="1173283" y="1037493"/>
                    <a:pt x="1189891" y="1125416"/>
                    <a:pt x="1144953" y="1242647"/>
                  </a:cubicBezTo>
                  <a:cubicBezTo>
                    <a:pt x="1100015" y="1359878"/>
                    <a:pt x="1008184" y="1561123"/>
                    <a:pt x="887045" y="1652954"/>
                  </a:cubicBezTo>
                  <a:cubicBezTo>
                    <a:pt x="765906" y="1744785"/>
                    <a:pt x="543168" y="1791677"/>
                    <a:pt x="418122" y="1793631"/>
                  </a:cubicBezTo>
                  <a:cubicBezTo>
                    <a:pt x="293076" y="1795585"/>
                    <a:pt x="201246" y="1742831"/>
                    <a:pt x="136769" y="1664677"/>
                  </a:cubicBezTo>
                  <a:cubicBezTo>
                    <a:pt x="72292" y="1586523"/>
                    <a:pt x="52753" y="1461477"/>
                    <a:pt x="31261" y="1324708"/>
                  </a:cubicBezTo>
                  <a:cubicBezTo>
                    <a:pt x="9769" y="1187939"/>
                    <a:pt x="0" y="1016000"/>
                    <a:pt x="7815" y="844062"/>
                  </a:cubicBezTo>
                  <a:cubicBezTo>
                    <a:pt x="15630" y="672124"/>
                    <a:pt x="58615" y="433754"/>
                    <a:pt x="78153" y="293077"/>
                  </a:cubicBezTo>
                  <a:cubicBezTo>
                    <a:pt x="97691" y="152400"/>
                    <a:pt x="111368" y="76200"/>
                    <a:pt x="125045" y="0"/>
                  </a:cubicBezTo>
                </a:path>
              </a:pathLst>
            </a:custGeom>
            <a:ln w="19050">
              <a:solidFill>
                <a:schemeClr val="tx1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59876" y="1641230"/>
              <a:ext cx="832340" cy="7971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Starting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7" idx="4"/>
              <a:endCxn id="12" idx="0"/>
            </p:cNvCxnSpPr>
            <p:nvPr/>
          </p:nvCxnSpPr>
          <p:spPr>
            <a:xfrm rot="16200000" flipH="1">
              <a:off x="1389185" y="4571999"/>
              <a:ext cx="1758461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863968" y="4208585"/>
              <a:ext cx="832340" cy="7971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Stopping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92923" y="1465385"/>
              <a:ext cx="1282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err="1" smtClean="0"/>
                <a:t>IService.Start</a:t>
              </a:r>
              <a:r>
                <a:rPr lang="en-US" sz="1400" b="1" i="1" dirty="0" smtClean="0"/>
                <a:t>()</a:t>
              </a:r>
              <a:endParaRPr lang="en-US" sz="1400" b="1" i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2820" y="4463535"/>
              <a:ext cx="1252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err="1" smtClean="0"/>
                <a:t>IService.Stop</a:t>
              </a:r>
              <a:r>
                <a:rPr lang="en-US" sz="1400" b="1" i="1" dirty="0" smtClean="0"/>
                <a:t>()</a:t>
              </a:r>
              <a:endParaRPr lang="en-US" sz="1400" b="1" i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87743" y="4369750"/>
              <a:ext cx="15811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err="1" smtClean="0"/>
                <a:t>IService.Continue</a:t>
              </a:r>
              <a:r>
                <a:rPr lang="en-US" sz="1400" b="1" i="1" dirty="0" smtClean="0"/>
                <a:t>()</a:t>
              </a:r>
              <a:endParaRPr lang="en-US" sz="1400" b="1" i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70512" y="2916089"/>
              <a:ext cx="13607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err="1" smtClean="0"/>
                <a:t>IService.Pause</a:t>
              </a:r>
              <a:r>
                <a:rPr lang="en-US" sz="1400" b="1" i="1" dirty="0" smtClean="0"/>
                <a:t>()</a:t>
              </a:r>
              <a:endParaRPr lang="en-US" sz="1400" b="1" i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3836" y="2998151"/>
              <a:ext cx="7335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smtClean="0"/>
                <a:t>&lt;Error&gt;</a:t>
              </a:r>
              <a:endParaRPr lang="en-US" sz="1400" b="1" i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736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6 </a:t>
            </a:r>
            <a:r>
              <a:rPr lang="en-US" dirty="0" smtClean="0"/>
              <a:t>– </a:t>
            </a:r>
            <a:r>
              <a:rPr lang="en-AU" dirty="0" smtClean="0"/>
              <a:t>Concurrent </a:t>
            </a:r>
            <a:r>
              <a:rPr lang="en-AU" dirty="0" smtClean="0"/>
              <a:t>Computing: Thread Programming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687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711766" y="1929160"/>
            <a:ext cx="4839629" cy="3724508"/>
            <a:chOff x="133815" y="1639229"/>
            <a:chExt cx="4839629" cy="3724508"/>
          </a:xfrm>
        </p:grpSpPr>
        <p:sp>
          <p:nvSpPr>
            <p:cNvPr id="34" name="Rectangle 33"/>
            <p:cNvSpPr/>
            <p:nvPr/>
          </p:nvSpPr>
          <p:spPr>
            <a:xfrm>
              <a:off x="133815" y="1639229"/>
              <a:ext cx="4839629" cy="37245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7257" y="2642839"/>
              <a:ext cx="4735617" cy="2641542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5020" y="2565197"/>
              <a:ext cx="1607695" cy="3382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CPU: single die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938129" y="4922012"/>
              <a:ext cx="52808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305830" y="4678327"/>
              <a:ext cx="1246520" cy="480280"/>
              <a:chOff x="305830" y="4678327"/>
              <a:chExt cx="1246520" cy="4802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 4"/>
              <p:cNvSpPr/>
              <p:nvPr/>
            </p:nvSpPr>
            <p:spPr>
              <a:xfrm>
                <a:off x="305830" y="4678327"/>
                <a:ext cx="1246520" cy="48028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600" dirty="0" smtClean="0">
                    <a:solidFill>
                      <a:srgbClr val="000000"/>
                    </a:solidFill>
                  </a:rPr>
                  <a:t>         Core 1</a:t>
                </a:r>
              </a:p>
            </p:txBody>
          </p:sp>
          <p:pic>
            <p:nvPicPr>
              <p:cNvPr id="1027" name="Picture 3" descr="C:\Documents and Settings\csve\Local Settings\Temporary Internet Files\Content.IE5\KPABW9QF\MC900250279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6562" y="4741310"/>
                <a:ext cx="548599" cy="377099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617178" y="4681872"/>
              <a:ext cx="1246520" cy="480280"/>
              <a:chOff x="1617178" y="4681872"/>
              <a:chExt cx="1246520" cy="4802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4"/>
              <p:cNvSpPr/>
              <p:nvPr/>
            </p:nvSpPr>
            <p:spPr>
              <a:xfrm>
                <a:off x="1617178" y="4681872"/>
                <a:ext cx="1246520" cy="48028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600" dirty="0" smtClean="0">
                    <a:solidFill>
                      <a:srgbClr val="000000"/>
                    </a:solidFill>
                  </a:rPr>
                  <a:t>         Core 2</a:t>
                </a:r>
              </a:p>
            </p:txBody>
          </p:sp>
          <p:pic>
            <p:nvPicPr>
              <p:cNvPr id="14" name="Picture 3" descr="C:\Documents and Settings\csve\Local Settings\Temporary Internet Files\Content.IE5\KPABW9QF\MC900250279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57538" y="4737593"/>
                <a:ext cx="548599" cy="377099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545289" y="4685410"/>
              <a:ext cx="1246520" cy="480280"/>
              <a:chOff x="3545289" y="4685410"/>
              <a:chExt cx="1246520" cy="4802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Rectangle 4"/>
              <p:cNvSpPr/>
              <p:nvPr/>
            </p:nvSpPr>
            <p:spPr>
              <a:xfrm>
                <a:off x="3545289" y="4685410"/>
                <a:ext cx="1246520" cy="48028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600" dirty="0" smtClean="0">
                    <a:solidFill>
                      <a:srgbClr val="000000"/>
                    </a:solidFill>
                  </a:rPr>
                  <a:t>         Core N</a:t>
                </a:r>
              </a:p>
            </p:txBody>
          </p:sp>
          <p:pic>
            <p:nvPicPr>
              <p:cNvPr id="15" name="Picture 3" descr="C:\Documents and Settings\csve\Local Settings\Temporary Internet Files\Content.IE5\KPABW9QF\MC900250279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82982" y="4733876"/>
                <a:ext cx="548599" cy="377099"/>
              </a:xfrm>
              <a:prstGeom prst="rect">
                <a:avLst/>
              </a:prstGeom>
              <a:noFill/>
            </p:spPr>
          </p:pic>
        </p:grpSp>
        <p:sp>
          <p:nvSpPr>
            <p:cNvPr id="19" name="Rounded Rectangle 18"/>
            <p:cNvSpPr/>
            <p:nvPr/>
          </p:nvSpPr>
          <p:spPr>
            <a:xfrm>
              <a:off x="303487" y="4333340"/>
              <a:ext cx="1246533" cy="28017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Cache L1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615614" y="4340774"/>
              <a:ext cx="1246533" cy="28017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Cache L1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41059" y="4337057"/>
              <a:ext cx="1246533" cy="28017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Cache L1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883105" y="2820491"/>
              <a:ext cx="1555049" cy="602933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Cache L2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768" y="3791414"/>
              <a:ext cx="4473954" cy="345688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-Right Arrow 23"/>
            <p:cNvSpPr/>
            <p:nvPr/>
          </p:nvSpPr>
          <p:spPr>
            <a:xfrm rot="16200000">
              <a:off x="748542" y="3971245"/>
              <a:ext cx="401441" cy="242508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-Right Arrow 24"/>
            <p:cNvSpPr/>
            <p:nvPr/>
          </p:nvSpPr>
          <p:spPr>
            <a:xfrm rot="16200000">
              <a:off x="2071821" y="3967529"/>
              <a:ext cx="401441" cy="242508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-Right Arrow 25"/>
            <p:cNvSpPr/>
            <p:nvPr/>
          </p:nvSpPr>
          <p:spPr>
            <a:xfrm rot="16200000">
              <a:off x="3963812" y="3986116"/>
              <a:ext cx="401441" cy="242508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-Right Arrow 27"/>
            <p:cNvSpPr/>
            <p:nvPr/>
          </p:nvSpPr>
          <p:spPr>
            <a:xfrm rot="16200000">
              <a:off x="3083312" y="3596270"/>
              <a:ext cx="512960" cy="234176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-Right Arrow 28"/>
            <p:cNvSpPr/>
            <p:nvPr/>
          </p:nvSpPr>
          <p:spPr>
            <a:xfrm rot="16200000">
              <a:off x="3369527" y="3603704"/>
              <a:ext cx="512960" cy="234176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-Right Arrow 29"/>
            <p:cNvSpPr/>
            <p:nvPr/>
          </p:nvSpPr>
          <p:spPr>
            <a:xfrm rot="16200000">
              <a:off x="3644590" y="3622289"/>
              <a:ext cx="512960" cy="234176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-Right Arrow 31"/>
            <p:cNvSpPr/>
            <p:nvPr/>
          </p:nvSpPr>
          <p:spPr>
            <a:xfrm rot="16200000">
              <a:off x="3345366" y="2230245"/>
              <a:ext cx="683945" cy="438617"/>
            </a:xfrm>
            <a:prstGeom prst="leftRightArrow">
              <a:avLst>
                <a:gd name="adj1" fmla="val 50000"/>
                <a:gd name="adj2" fmla="val 27119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04572" y="1702838"/>
              <a:ext cx="1607695" cy="33827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To Memory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195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71500" y="304800"/>
            <a:ext cx="5994400" cy="5905500"/>
            <a:chOff x="571500" y="304800"/>
            <a:chExt cx="5994400" cy="5905500"/>
          </a:xfrm>
        </p:grpSpPr>
        <p:sp>
          <p:nvSpPr>
            <p:cNvPr id="66" name="Rectangle 65"/>
            <p:cNvSpPr/>
            <p:nvPr/>
          </p:nvSpPr>
          <p:spPr>
            <a:xfrm>
              <a:off x="571500" y="304800"/>
              <a:ext cx="5994400" cy="5905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62000" y="660400"/>
              <a:ext cx="5613400" cy="5359400"/>
            </a:xfrm>
            <a:prstGeom prst="roundRect">
              <a:avLst>
                <a:gd name="adj" fmla="val 3478"/>
              </a:avLst>
            </a:prstGeom>
            <a:solidFill>
              <a:schemeClr val="bg1">
                <a:lumMod val="95000"/>
              </a:schemeClr>
            </a:solidFill>
            <a:ln w="3175" cmpd="sng">
              <a:solidFill>
                <a:srgbClr val="000000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41400" y="1092200"/>
              <a:ext cx="5168900" cy="3683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16200000" flipV="1">
              <a:off x="-927104" y="3492497"/>
              <a:ext cx="4216405" cy="355600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49919" y="2406488"/>
              <a:ext cx="1604282" cy="24781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Execution Timeline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6200000" flipV="1">
              <a:off x="-165103" y="3784596"/>
              <a:ext cx="3759202" cy="228604"/>
            </a:xfrm>
            <a:prstGeom prst="leftArrow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lumMod val="95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 w="3175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94520" y="2228689"/>
              <a:ext cx="1147080" cy="4510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Thread Local Storage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94520" y="2762089"/>
              <a:ext cx="1147080" cy="4764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Instructions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(program counter)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6200000" flipV="1">
              <a:off x="2190748" y="4184646"/>
              <a:ext cx="1612898" cy="228604"/>
            </a:xfrm>
            <a:prstGeom prst="leftArrow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lumMod val="95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 w="3175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828020" y="3346289"/>
              <a:ext cx="639080" cy="24781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Thread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4" name="Left Arrow 23"/>
            <p:cNvSpPr/>
            <p:nvPr/>
          </p:nvSpPr>
          <p:spPr>
            <a:xfrm rot="16200000" flipV="1">
              <a:off x="3194048" y="4603746"/>
              <a:ext cx="1612898" cy="228604"/>
            </a:xfrm>
            <a:prstGeom prst="leftArrow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lumMod val="95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 w="3175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18620" y="3765389"/>
              <a:ext cx="639080" cy="24781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Thread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ft Arrow 25"/>
            <p:cNvSpPr/>
            <p:nvPr/>
          </p:nvSpPr>
          <p:spPr>
            <a:xfrm rot="16200000" flipV="1">
              <a:off x="4876798" y="4724399"/>
              <a:ext cx="1130301" cy="190500"/>
            </a:xfrm>
            <a:prstGeom prst="leftArrow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lumMod val="95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 w="3175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79120" y="4108289"/>
              <a:ext cx="639080" cy="24781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Thread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>
              <a:stCxn id="21" idx="1"/>
            </p:cNvCxnSpPr>
            <p:nvPr/>
          </p:nvCxnSpPr>
          <p:spPr>
            <a:xfrm flipH="1" flipV="1">
              <a:off x="1714500" y="3467100"/>
              <a:ext cx="1113520" cy="3095"/>
            </a:xfrm>
            <a:prstGeom prst="line">
              <a:avLst/>
            </a:prstGeom>
            <a:ln w="3175" cmpd="sng">
              <a:solidFill>
                <a:srgbClr val="000000"/>
              </a:solidFill>
              <a:headEnd type="stealt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714500" y="3889296"/>
              <a:ext cx="2104120" cy="1"/>
            </a:xfrm>
            <a:prstGeom prst="line">
              <a:avLst/>
            </a:prstGeom>
            <a:ln w="3175" cmpd="sng">
              <a:solidFill>
                <a:srgbClr val="000000"/>
              </a:solidFill>
              <a:headEnd type="stealt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4000500" y="4232195"/>
              <a:ext cx="1278620" cy="1"/>
            </a:xfrm>
            <a:prstGeom prst="line">
              <a:avLst/>
            </a:prstGeom>
            <a:ln w="3175" cmpd="sng">
              <a:solidFill>
                <a:srgbClr val="000000"/>
              </a:solidFill>
              <a:headEnd type="stealt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155700" y="3467100"/>
              <a:ext cx="546100" cy="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181100" y="5105400"/>
              <a:ext cx="1778000" cy="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81100" y="5524500"/>
              <a:ext cx="2781300" cy="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181100" y="5397500"/>
              <a:ext cx="4267200" cy="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68400" y="3886200"/>
              <a:ext cx="533400" cy="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168400" y="4241800"/>
              <a:ext cx="2819400" cy="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206500" y="1981200"/>
              <a:ext cx="546100" cy="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1507220" y="1860389"/>
              <a:ext cx="931180" cy="24781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Main Thread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11920" y="476089"/>
              <a:ext cx="1401080" cy="3748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Process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37720" y="971389"/>
              <a:ext cx="1705880" cy="2732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Shared Memory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 flipV="1">
              <a:off x="5435600" y="1447800"/>
              <a:ext cx="11642" cy="2654300"/>
            </a:xfrm>
            <a:prstGeom prst="line">
              <a:avLst/>
            </a:prstGeom>
            <a:ln w="3175" cmpd="sng">
              <a:solidFill>
                <a:srgbClr val="00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3987800" y="1460500"/>
              <a:ext cx="10082" cy="2298700"/>
            </a:xfrm>
            <a:prstGeom prst="line">
              <a:avLst/>
            </a:prstGeom>
            <a:ln w="3175" cmpd="sng">
              <a:solidFill>
                <a:srgbClr val="00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2984500" y="1460500"/>
              <a:ext cx="8244" cy="1879600"/>
            </a:xfrm>
            <a:prstGeom prst="line">
              <a:avLst/>
            </a:prstGeom>
            <a:ln w="3175" cmpd="sng">
              <a:solidFill>
                <a:srgbClr val="00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701800" y="1460500"/>
              <a:ext cx="0" cy="406400"/>
            </a:xfrm>
            <a:prstGeom prst="line">
              <a:avLst/>
            </a:prstGeom>
            <a:ln w="3175" cmpd="sng">
              <a:solidFill>
                <a:srgbClr val="00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6863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-25400" y="-520700"/>
            <a:ext cx="9144000" cy="7404100"/>
            <a:chOff x="-25400" y="-520700"/>
            <a:chExt cx="9144000" cy="7404100"/>
          </a:xfrm>
        </p:grpSpPr>
        <p:sp>
          <p:nvSpPr>
            <p:cNvPr id="101" name="Rectangle 100"/>
            <p:cNvSpPr/>
            <p:nvPr/>
          </p:nvSpPr>
          <p:spPr>
            <a:xfrm>
              <a:off x="-25400" y="-520700"/>
              <a:ext cx="9144000" cy="740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93700" y="-336712"/>
              <a:ext cx="8445500" cy="3029112"/>
              <a:chOff x="393700" y="450688"/>
              <a:chExt cx="8445500" cy="30291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93700" y="838200"/>
                <a:ext cx="2197100" cy="2235200"/>
                <a:chOff x="596900" y="419100"/>
                <a:chExt cx="2197100" cy="2235200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596900" y="558800"/>
                  <a:ext cx="2197100" cy="20955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834120" y="419100"/>
                  <a:ext cx="1045480" cy="2921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Process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175000" y="450688"/>
                <a:ext cx="3238500" cy="3029112"/>
                <a:chOff x="3467100" y="399888"/>
                <a:chExt cx="3238500" cy="3029112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467100" y="399888"/>
                  <a:ext cx="3238500" cy="3029112"/>
                  <a:chOff x="596900" y="399199"/>
                  <a:chExt cx="3238500" cy="2864701"/>
                </a:xfrm>
              </p:grpSpPr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596900" y="558800"/>
                    <a:ext cx="3238500" cy="2705100"/>
                  </a:xfrm>
                  <a:prstGeom prst="roundRect">
                    <a:avLst>
                      <a:gd name="adj" fmla="val 5051"/>
                    </a:avLst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834120" y="399199"/>
                    <a:ext cx="1362980" cy="30642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Units of work</a:t>
                    </a:r>
                    <a:endParaRPr lang="en-US" sz="11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" name="Rounded Rectangle 10"/>
                <p:cNvSpPr/>
                <p:nvPr/>
              </p:nvSpPr>
              <p:spPr>
                <a:xfrm>
                  <a:off x="3632200" y="9271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4127500" y="9271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4622800" y="9271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5118100" y="9271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5613400" y="9271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6108700" y="9271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3632200" y="13970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4127500" y="13970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622800" y="13970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5118100" y="13970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5613400" y="13970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6108700" y="13970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632200" y="18796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4127500" y="18796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4622800" y="18796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5118100" y="18796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5613400" y="18796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6108700" y="18796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3632200" y="23495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4127500" y="23495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4622800" y="23495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5118100" y="23495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5613400" y="23495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108700" y="23495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3632200" y="28194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4127500" y="28194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4622800" y="28194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5118100" y="28194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5613400" y="28194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6108700" y="2819400"/>
                  <a:ext cx="4318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7086600" y="1187289"/>
                <a:ext cx="1752600" cy="1505111"/>
                <a:chOff x="596900" y="412589"/>
                <a:chExt cx="1752600" cy="1505111"/>
              </a:xfrm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596900" y="558800"/>
                  <a:ext cx="1752600" cy="13589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834120" y="412589"/>
                  <a:ext cx="1045480" cy="31131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Result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46" name="Straight Arrow Connector 45"/>
              <p:cNvCxnSpPr/>
              <p:nvPr/>
            </p:nvCxnSpPr>
            <p:spPr>
              <a:xfrm flipV="1">
                <a:off x="2590800" y="685800"/>
                <a:ext cx="596900" cy="292100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prstDash val="das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2565400" y="3073400"/>
                <a:ext cx="609600" cy="355600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prstDash val="das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6388100" y="673100"/>
                <a:ext cx="723900" cy="673100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prstDash val="das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6375400" y="2679700"/>
                <a:ext cx="711200" cy="736600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prstDash val="das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406400" y="3397089"/>
              <a:ext cx="8445500" cy="3041811"/>
              <a:chOff x="393700" y="437989"/>
              <a:chExt cx="8445500" cy="304181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93700" y="838200"/>
                <a:ext cx="2197100" cy="2235200"/>
                <a:chOff x="596900" y="419100"/>
                <a:chExt cx="2197100" cy="2235200"/>
              </a:xfrm>
            </p:grpSpPr>
            <p:sp>
              <p:nvSpPr>
                <p:cNvPr id="99" name="Rounded Rectangle 98"/>
                <p:cNvSpPr/>
                <p:nvPr/>
              </p:nvSpPr>
              <p:spPr>
                <a:xfrm>
                  <a:off x="596900" y="558800"/>
                  <a:ext cx="2197100" cy="20955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834120" y="419100"/>
                  <a:ext cx="1045480" cy="304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Process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3175000" y="437989"/>
                <a:ext cx="3238500" cy="3041811"/>
                <a:chOff x="3467100" y="387189"/>
                <a:chExt cx="3238500" cy="3041811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3467100" y="387189"/>
                  <a:ext cx="3238500" cy="3041811"/>
                  <a:chOff x="596900" y="387189"/>
                  <a:chExt cx="3238500" cy="2876711"/>
                </a:xfrm>
              </p:grpSpPr>
              <p:sp>
                <p:nvSpPr>
                  <p:cNvPr id="97" name="Rounded Rectangle 96"/>
                  <p:cNvSpPr/>
                  <p:nvPr/>
                </p:nvSpPr>
                <p:spPr>
                  <a:xfrm>
                    <a:off x="596900" y="558800"/>
                    <a:ext cx="3238500" cy="2705100"/>
                  </a:xfrm>
                  <a:prstGeom prst="roundRect">
                    <a:avLst>
                      <a:gd name="adj" fmla="val 5051"/>
                    </a:avLst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834120" y="387189"/>
                    <a:ext cx="1362980" cy="30642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Units of work</a:t>
                    </a:r>
                    <a:endParaRPr lang="en-US" sz="11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67" name="Rounded Rectangle 66"/>
                <p:cNvSpPr/>
                <p:nvPr/>
              </p:nvSpPr>
              <p:spPr>
                <a:xfrm>
                  <a:off x="3632200" y="927100"/>
                  <a:ext cx="29083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3632200" y="1397000"/>
                  <a:ext cx="2908300" cy="1778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3632200" y="1663700"/>
                  <a:ext cx="2895600" cy="6096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3632200" y="2349500"/>
                  <a:ext cx="28956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>
                <a:xfrm>
                  <a:off x="3632200" y="2819400"/>
                  <a:ext cx="2895600" cy="3937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7086600" y="1174589"/>
                <a:ext cx="1752600" cy="1517811"/>
                <a:chOff x="596900" y="399889"/>
                <a:chExt cx="1752600" cy="1517811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596900" y="558800"/>
                  <a:ext cx="1752600" cy="1358900"/>
                </a:xfrm>
                <a:prstGeom prst="roundRect">
                  <a:avLst>
                    <a:gd name="adj" fmla="val 505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834120" y="399889"/>
                  <a:ext cx="1045480" cy="33671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Result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60" name="Straight Arrow Connector 59"/>
              <p:cNvCxnSpPr/>
              <p:nvPr/>
            </p:nvCxnSpPr>
            <p:spPr>
              <a:xfrm flipV="1">
                <a:off x="2590800" y="685800"/>
                <a:ext cx="596900" cy="292100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prstDash val="das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565400" y="3073400"/>
                <a:ext cx="609600" cy="355600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prstDash val="das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6388100" y="673100"/>
                <a:ext cx="723900" cy="673100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prstDash val="das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6375400" y="2679700"/>
                <a:ext cx="711200" cy="736600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prstDash val="das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ectangle 101"/>
            <p:cNvSpPr/>
            <p:nvPr/>
          </p:nvSpPr>
          <p:spPr>
            <a:xfrm>
              <a:off x="3499927" y="2710934"/>
              <a:ext cx="2575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a. Embarrassingly parallel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645653" y="6444734"/>
              <a:ext cx="24115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b. Inherently sequential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701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774700" y="1028700"/>
            <a:ext cx="7785100" cy="4343400"/>
            <a:chOff x="774700" y="1028700"/>
            <a:chExt cx="7785100" cy="4343400"/>
          </a:xfrm>
        </p:grpSpPr>
        <p:sp>
          <p:nvSpPr>
            <p:cNvPr id="80" name="Rectangle 79"/>
            <p:cNvSpPr/>
            <p:nvPr/>
          </p:nvSpPr>
          <p:spPr>
            <a:xfrm>
              <a:off x="774700" y="1028700"/>
              <a:ext cx="7785100" cy="43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500" y="27305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97000" y="27305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41498" y="27305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0" y="27305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30499" y="27305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75001" y="27305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2500" y="31707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97000" y="31707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1498" y="31707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0" y="31707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30499" y="31707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75001" y="31707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2500" y="36068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97000" y="36068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1498" y="36068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36068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0499" y="36068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75001" y="36068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52500" y="40470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97000" y="40470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41498" y="40470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86000" y="40470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30499" y="40470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75001" y="40470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03203" y="2294479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92201" y="2294479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03203" y="2734745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03204" y="3175012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92201" y="2734745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03203" y="3615279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92203" y="3175013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03203" y="4055545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47704" y="2294479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92202" y="361528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92202" y="405554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03203" y="4495809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92203" y="4495813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7703" y="273474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47703" y="3175012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47701" y="3615279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47702" y="405554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47702" y="4495812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44243" y="27305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88743" y="27305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33241" y="27305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44243" y="31707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488743" y="31707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33241" y="31707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44243" y="36068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488743" y="36068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33241" y="3606800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44243" y="40470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88743" y="40470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933241" y="4047066"/>
              <a:ext cx="444500" cy="444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ross 57"/>
            <p:cNvSpPr/>
            <p:nvPr/>
          </p:nvSpPr>
          <p:spPr>
            <a:xfrm rot="2668683">
              <a:off x="3894674" y="3344331"/>
              <a:ext cx="503767" cy="499533"/>
            </a:xfrm>
            <a:prstGeom prst="plus">
              <a:avLst>
                <a:gd name="adj" fmla="val 37402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qual 58"/>
            <p:cNvSpPr/>
            <p:nvPr/>
          </p:nvSpPr>
          <p:spPr>
            <a:xfrm>
              <a:off x="6303435" y="3386665"/>
              <a:ext cx="491066" cy="440267"/>
            </a:xfrm>
            <a:prstGeom prst="mathEqual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10800000" scaled="0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63600" y="3492500"/>
              <a:ext cx="2857500" cy="685800"/>
            </a:xfrm>
            <a:prstGeom prst="roundRect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 rot="5400000">
              <a:off x="3949700" y="3276600"/>
              <a:ext cx="2857500" cy="685800"/>
            </a:xfrm>
            <a:prstGeom prst="roundRect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 rot="5400000">
              <a:off x="7400925" y="3508375"/>
              <a:ext cx="622300" cy="641350"/>
            </a:xfrm>
            <a:prstGeom prst="roundRect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03400" y="1841500"/>
              <a:ext cx="12231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A </a:t>
              </a:r>
              <a:r>
                <a:rPr lang="en-US" sz="3600" baseline="-25000" dirty="0" smtClean="0"/>
                <a:t>4 x 6</a:t>
              </a:r>
              <a:endParaRPr lang="en-US" sz="36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62500" y="1257300"/>
              <a:ext cx="12036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B </a:t>
              </a:r>
              <a:r>
                <a:rPr lang="en-US" sz="3600" baseline="-25000" dirty="0"/>
                <a:t>6</a:t>
              </a:r>
              <a:r>
                <a:rPr lang="en-US" sz="3600" baseline="-25000" dirty="0" smtClean="0"/>
                <a:t> x 3</a:t>
              </a:r>
              <a:endParaRPr lang="en-US" sz="36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12000" y="1866900"/>
              <a:ext cx="11975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C</a:t>
              </a:r>
              <a:r>
                <a:rPr lang="en-US" sz="4400" dirty="0" smtClean="0"/>
                <a:t> </a:t>
              </a:r>
              <a:r>
                <a:rPr lang="en-US" sz="3600" baseline="-25000" dirty="0" smtClean="0"/>
                <a:t>4 x 3</a:t>
              </a:r>
              <a:endParaRPr lang="en-US" sz="36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2286000" y="2324100"/>
              <a:ext cx="279400" cy="29210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705100" y="2324100"/>
              <a:ext cx="279400" cy="29210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19700" y="1739900"/>
              <a:ext cx="279400" cy="29210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638800" y="1739900"/>
              <a:ext cx="279400" cy="29210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556500" y="2349500"/>
              <a:ext cx="279400" cy="29210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988300" y="2349500"/>
              <a:ext cx="279400" cy="29210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984500" y="1917700"/>
              <a:ext cx="2222500" cy="628546"/>
            </a:xfrm>
            <a:custGeom>
              <a:avLst/>
              <a:gdLst>
                <a:gd name="connsiteX0" fmla="*/ 0 w 2222500"/>
                <a:gd name="connsiteY0" fmla="*/ 571500 h 628546"/>
                <a:gd name="connsiteX1" fmla="*/ 419100 w 2222500"/>
                <a:gd name="connsiteY1" fmla="*/ 596900 h 628546"/>
                <a:gd name="connsiteX2" fmla="*/ 1003300 w 2222500"/>
                <a:gd name="connsiteY2" fmla="*/ 190500 h 628546"/>
                <a:gd name="connsiteX3" fmla="*/ 2222500 w 2222500"/>
                <a:gd name="connsiteY3" fmla="*/ 0 h 628546"/>
                <a:gd name="connsiteX4" fmla="*/ 2222500 w 2222500"/>
                <a:gd name="connsiteY4" fmla="*/ 0 h 628546"/>
                <a:gd name="connsiteX5" fmla="*/ 2222500 w 2222500"/>
                <a:gd name="connsiteY5" fmla="*/ 0 h 62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500" h="628546">
                  <a:moveTo>
                    <a:pt x="0" y="571500"/>
                  </a:moveTo>
                  <a:cubicBezTo>
                    <a:pt x="125941" y="615950"/>
                    <a:pt x="251883" y="660400"/>
                    <a:pt x="419100" y="596900"/>
                  </a:cubicBezTo>
                  <a:cubicBezTo>
                    <a:pt x="586317" y="533400"/>
                    <a:pt x="702733" y="289983"/>
                    <a:pt x="1003300" y="190500"/>
                  </a:cubicBezTo>
                  <a:cubicBezTo>
                    <a:pt x="1303867" y="91017"/>
                    <a:pt x="2222500" y="0"/>
                    <a:pt x="2222500" y="0"/>
                  </a:cubicBezTo>
                  <a:lnTo>
                    <a:pt x="2222500" y="0"/>
                  </a:lnTo>
                  <a:lnTo>
                    <a:pt x="2222500" y="0"/>
                  </a:lnTo>
                </a:path>
              </a:pathLst>
            </a:custGeom>
            <a:ln>
              <a:solidFill>
                <a:srgbClr val="000000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514600" y="1215058"/>
              <a:ext cx="5080000" cy="1403085"/>
            </a:xfrm>
            <a:custGeom>
              <a:avLst/>
              <a:gdLst>
                <a:gd name="connsiteX0" fmla="*/ 0 w 5080000"/>
                <a:gd name="connsiteY0" fmla="*/ 1134442 h 1403085"/>
                <a:gd name="connsiteX1" fmla="*/ 368300 w 5080000"/>
                <a:gd name="connsiteY1" fmla="*/ 512142 h 1403085"/>
                <a:gd name="connsiteX2" fmla="*/ 1460500 w 5080000"/>
                <a:gd name="connsiteY2" fmla="*/ 54942 h 1403085"/>
                <a:gd name="connsiteX3" fmla="*/ 2908300 w 5080000"/>
                <a:gd name="connsiteY3" fmla="*/ 93042 h 1403085"/>
                <a:gd name="connsiteX4" fmla="*/ 4013200 w 5080000"/>
                <a:gd name="connsiteY4" fmla="*/ 816942 h 1403085"/>
                <a:gd name="connsiteX5" fmla="*/ 4533900 w 5080000"/>
                <a:gd name="connsiteY5" fmla="*/ 1324942 h 1403085"/>
                <a:gd name="connsiteX6" fmla="*/ 5080000 w 5080000"/>
                <a:gd name="connsiteY6" fmla="*/ 1401142 h 140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00" h="1403085">
                  <a:moveTo>
                    <a:pt x="0" y="1134442"/>
                  </a:moveTo>
                  <a:cubicBezTo>
                    <a:pt x="62441" y="913250"/>
                    <a:pt x="124883" y="692059"/>
                    <a:pt x="368300" y="512142"/>
                  </a:cubicBezTo>
                  <a:cubicBezTo>
                    <a:pt x="611717" y="332225"/>
                    <a:pt x="1037167" y="124792"/>
                    <a:pt x="1460500" y="54942"/>
                  </a:cubicBezTo>
                  <a:cubicBezTo>
                    <a:pt x="1883833" y="-14908"/>
                    <a:pt x="2482850" y="-33958"/>
                    <a:pt x="2908300" y="93042"/>
                  </a:cubicBezTo>
                  <a:cubicBezTo>
                    <a:pt x="3333750" y="220042"/>
                    <a:pt x="3742267" y="611625"/>
                    <a:pt x="4013200" y="816942"/>
                  </a:cubicBezTo>
                  <a:cubicBezTo>
                    <a:pt x="4284133" y="1022259"/>
                    <a:pt x="4356100" y="1227575"/>
                    <a:pt x="4533900" y="1324942"/>
                  </a:cubicBezTo>
                  <a:cubicBezTo>
                    <a:pt x="4711700" y="1422309"/>
                    <a:pt x="5080000" y="1401142"/>
                    <a:pt x="5080000" y="1401142"/>
                  </a:cubicBezTo>
                </a:path>
              </a:pathLst>
            </a:custGeom>
            <a:ln>
              <a:solidFill>
                <a:srgbClr val="000000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892800" y="1484981"/>
              <a:ext cx="2197100" cy="877219"/>
            </a:xfrm>
            <a:custGeom>
              <a:avLst/>
              <a:gdLst>
                <a:gd name="connsiteX0" fmla="*/ 0 w 2197100"/>
                <a:gd name="connsiteY0" fmla="*/ 331119 h 877219"/>
                <a:gd name="connsiteX1" fmla="*/ 685800 w 2197100"/>
                <a:gd name="connsiteY1" fmla="*/ 919 h 877219"/>
                <a:gd name="connsiteX2" fmla="*/ 1676400 w 2197100"/>
                <a:gd name="connsiteY2" fmla="*/ 254919 h 877219"/>
                <a:gd name="connsiteX3" fmla="*/ 2197100 w 2197100"/>
                <a:gd name="connsiteY3" fmla="*/ 877219 h 87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100" h="877219">
                  <a:moveTo>
                    <a:pt x="0" y="331119"/>
                  </a:moveTo>
                  <a:cubicBezTo>
                    <a:pt x="203200" y="172369"/>
                    <a:pt x="406400" y="13619"/>
                    <a:pt x="685800" y="919"/>
                  </a:cubicBezTo>
                  <a:cubicBezTo>
                    <a:pt x="965200" y="-11781"/>
                    <a:pt x="1424517" y="108869"/>
                    <a:pt x="1676400" y="254919"/>
                  </a:cubicBezTo>
                  <a:cubicBezTo>
                    <a:pt x="1928283" y="400969"/>
                    <a:pt x="2197100" y="877219"/>
                    <a:pt x="2197100" y="877219"/>
                  </a:cubicBezTo>
                </a:path>
              </a:pathLst>
            </a:custGeom>
            <a:ln>
              <a:solidFill>
                <a:srgbClr val="000000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95700" y="40132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13400" y="49403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37500" y="4089400"/>
              <a:ext cx="47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2,1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90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01600" y="850900"/>
            <a:ext cx="8928100" cy="4940300"/>
            <a:chOff x="215900" y="1041400"/>
            <a:chExt cx="8928100" cy="4940300"/>
          </a:xfrm>
        </p:grpSpPr>
        <p:sp>
          <p:nvSpPr>
            <p:cNvPr id="100" name="Rectangle 99"/>
            <p:cNvSpPr/>
            <p:nvPr/>
          </p:nvSpPr>
          <p:spPr>
            <a:xfrm>
              <a:off x="215900" y="1041400"/>
              <a:ext cx="8928100" cy="494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44500" y="1651000"/>
              <a:ext cx="2197100" cy="1917700"/>
              <a:chOff x="596900" y="419100"/>
              <a:chExt cx="2197100" cy="1917700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596900" y="558800"/>
                <a:ext cx="2197100" cy="1778000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34120" y="419100"/>
                <a:ext cx="1045480" cy="2921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Process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225800" y="1263488"/>
              <a:ext cx="3238500" cy="4527711"/>
              <a:chOff x="596900" y="399199"/>
              <a:chExt cx="3238500" cy="4281961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596900" y="558800"/>
                <a:ext cx="3238500" cy="4122360"/>
              </a:xfrm>
              <a:prstGeom prst="roundRect">
                <a:avLst>
                  <a:gd name="adj" fmla="val 5051"/>
                </a:avLst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34120" y="399199"/>
                <a:ext cx="1362980" cy="3064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Units of work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37400" y="2000089"/>
              <a:ext cx="1752600" cy="1505111"/>
              <a:chOff x="596900" y="412589"/>
              <a:chExt cx="1752600" cy="150511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96900" y="558800"/>
                <a:ext cx="1752600" cy="1358900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34120" y="412589"/>
                <a:ext cx="1045480" cy="3113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Result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 flipV="1">
              <a:off x="2641600" y="1498600"/>
              <a:ext cx="596900" cy="292100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prstDash val="das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616200" y="3568700"/>
              <a:ext cx="635000" cy="2146300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prstDash val="das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438900" y="1485900"/>
              <a:ext cx="723900" cy="673100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prstDash val="das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6451600" y="3492500"/>
              <a:ext cx="685800" cy="2222500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prstDash val="das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75"/>
            <p:cNvSpPr/>
            <p:nvPr/>
          </p:nvSpPr>
          <p:spPr>
            <a:xfrm>
              <a:off x="698500" y="2171700"/>
              <a:ext cx="431800" cy="393700"/>
            </a:xfrm>
            <a:prstGeom prst="roundRect">
              <a:avLst>
                <a:gd name="adj" fmla="val 50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270000" y="2184400"/>
              <a:ext cx="1104900" cy="393700"/>
            </a:xfrm>
            <a:prstGeom prst="roundRect">
              <a:avLst>
                <a:gd name="adj" fmla="val 50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85800" y="2705100"/>
              <a:ext cx="596900" cy="596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1333500" y="2768600"/>
              <a:ext cx="533400" cy="4953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apezoid 79"/>
            <p:cNvSpPr/>
            <p:nvPr/>
          </p:nvSpPr>
          <p:spPr>
            <a:xfrm>
              <a:off x="1968500" y="2895600"/>
              <a:ext cx="393700" cy="33020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3556000" y="2025488"/>
              <a:ext cx="889000" cy="920912"/>
              <a:chOff x="3556000" y="4133688"/>
              <a:chExt cx="889000" cy="920912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3784600" y="4546600"/>
                <a:ext cx="431800" cy="393700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3556000" y="4292600"/>
                <a:ext cx="889000" cy="762000"/>
              </a:xfrm>
              <a:prstGeom prst="roundRect">
                <a:avLst>
                  <a:gd name="adj" fmla="val 5051"/>
                </a:avLst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640820" y="4133688"/>
                <a:ext cx="727980" cy="3240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Unit 1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4876800" y="1974688"/>
              <a:ext cx="1257300" cy="920912"/>
              <a:chOff x="3670300" y="1644488"/>
              <a:chExt cx="1257300" cy="920912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3784600" y="2057400"/>
                <a:ext cx="1041400" cy="393700"/>
              </a:xfrm>
              <a:prstGeom prst="roundRect">
                <a:avLst>
                  <a:gd name="adj" fmla="val 505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3670300" y="1803400"/>
                <a:ext cx="1257300" cy="762000"/>
              </a:xfrm>
              <a:prstGeom prst="roundRect">
                <a:avLst>
                  <a:gd name="adj" fmla="val 5051"/>
                </a:avLst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920220" y="1644488"/>
                <a:ext cx="727980" cy="3240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Unit 2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368800" y="4514688"/>
              <a:ext cx="889000" cy="920912"/>
              <a:chOff x="4940300" y="3816188"/>
              <a:chExt cx="889000" cy="920912"/>
            </a:xfrm>
          </p:grpSpPr>
          <p:sp>
            <p:nvSpPr>
              <p:cNvPr id="65" name="Trapezoid 64"/>
              <p:cNvSpPr/>
              <p:nvPr/>
            </p:nvSpPr>
            <p:spPr>
              <a:xfrm>
                <a:off x="5207000" y="4203700"/>
                <a:ext cx="393700" cy="3302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40300" y="3975100"/>
                <a:ext cx="889000" cy="762000"/>
              </a:xfrm>
              <a:prstGeom prst="roundRect">
                <a:avLst>
                  <a:gd name="adj" fmla="val 5051"/>
                </a:avLst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025120" y="3816188"/>
                <a:ext cx="727980" cy="3240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Unit 5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4940300" y="3016088"/>
              <a:ext cx="1041400" cy="1149512"/>
              <a:chOff x="4940300" y="3016088"/>
              <a:chExt cx="1041400" cy="1149512"/>
            </a:xfrm>
          </p:grpSpPr>
          <p:sp>
            <p:nvSpPr>
              <p:cNvPr id="59" name="Isosceles Triangle 58"/>
              <p:cNvSpPr/>
              <p:nvPr/>
            </p:nvSpPr>
            <p:spPr>
              <a:xfrm>
                <a:off x="5194300" y="3441700"/>
                <a:ext cx="533400" cy="4953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4940300" y="3016088"/>
                <a:ext cx="1041400" cy="1149512"/>
                <a:chOff x="4940300" y="3816188"/>
                <a:chExt cx="1041400" cy="1149512"/>
              </a:xfrm>
            </p:grpSpPr>
            <p:sp>
              <p:nvSpPr>
                <p:cNvPr id="93" name="Rounded Rectangle 92"/>
                <p:cNvSpPr/>
                <p:nvPr/>
              </p:nvSpPr>
              <p:spPr>
                <a:xfrm>
                  <a:off x="4940300" y="3975100"/>
                  <a:ext cx="1041400" cy="990600"/>
                </a:xfrm>
                <a:prstGeom prst="roundRect">
                  <a:avLst>
                    <a:gd name="adj" fmla="val 5051"/>
                  </a:avLst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101320" y="3816188"/>
                  <a:ext cx="727980" cy="32401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Unit 4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8" name="Group 97"/>
            <p:cNvGrpSpPr/>
            <p:nvPr/>
          </p:nvGrpSpPr>
          <p:grpSpPr>
            <a:xfrm>
              <a:off x="3454400" y="3079588"/>
              <a:ext cx="1041400" cy="1149512"/>
              <a:chOff x="3340100" y="3041488"/>
              <a:chExt cx="1041400" cy="1149512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568700" y="3454400"/>
                <a:ext cx="596900" cy="596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3340100" y="3041488"/>
                <a:ext cx="1041400" cy="1149512"/>
                <a:chOff x="4940300" y="3816188"/>
                <a:chExt cx="1041400" cy="1149512"/>
              </a:xfrm>
            </p:grpSpPr>
            <p:sp>
              <p:nvSpPr>
                <p:cNvPr id="96" name="Rounded Rectangle 95"/>
                <p:cNvSpPr/>
                <p:nvPr/>
              </p:nvSpPr>
              <p:spPr>
                <a:xfrm>
                  <a:off x="4940300" y="3975100"/>
                  <a:ext cx="1041400" cy="990600"/>
                </a:xfrm>
                <a:prstGeom prst="roundRect">
                  <a:avLst>
                    <a:gd name="adj" fmla="val 5051"/>
                  </a:avLst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5101320" y="3816188"/>
                  <a:ext cx="727980" cy="32401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Unit 3</a:t>
                  </a:r>
                  <a:endParaRPr lang="en-US" sz="11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8862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0" y="0"/>
            <a:ext cx="9895840" cy="6587412"/>
            <a:chOff x="0" y="0"/>
            <a:chExt cx="9895840" cy="658741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895840" cy="6587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04459" y="192129"/>
              <a:ext cx="4280704" cy="4014940"/>
              <a:chOff x="344424" y="397411"/>
              <a:chExt cx="4280704" cy="401494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027623" y="397411"/>
                <a:ext cx="832340" cy="797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err="1" smtClean="0">
                    <a:solidFill>
                      <a:srgbClr val="000000"/>
                    </a:solidFill>
                  </a:rPr>
                  <a:t>Unstarted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025981" y="1761744"/>
                <a:ext cx="832340" cy="797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Running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54572" y="3128655"/>
                <a:ext cx="832340" cy="797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Stopped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8" idx="4"/>
                <a:endCxn id="20" idx="0"/>
              </p:cNvCxnSpPr>
              <p:nvPr/>
            </p:nvCxnSpPr>
            <p:spPr>
              <a:xfrm rot="16200000" flipH="1">
                <a:off x="2144385" y="2856679"/>
                <a:ext cx="598111" cy="25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028560" y="3157025"/>
                <a:ext cx="832340" cy="797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Wait</a:t>
                </a:r>
              </a:p>
              <a:p>
                <a:pPr algn="ctr"/>
                <a:r>
                  <a:rPr lang="en-US" sz="1100" b="1" dirty="0" err="1" smtClean="0">
                    <a:solidFill>
                      <a:srgbClr val="000000"/>
                    </a:solidFill>
                  </a:rPr>
                  <a:t>SleepJoin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404403" y="1282505"/>
                <a:ext cx="660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/>
                  <a:t>Start()</a:t>
                </a:r>
                <a:endParaRPr lang="en-US" sz="1400" b="1" i="1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675679" y="4104574"/>
                <a:ext cx="9629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/>
                  <a:t>Interrupt()</a:t>
                </a:r>
                <a:endParaRPr lang="en-US" sz="1400" b="1" i="1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68760" y="1654217"/>
                <a:ext cx="7200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/>
                  <a:t>Abort()</a:t>
                </a:r>
                <a:endParaRPr lang="en-US" sz="1400" b="1" i="1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44424" y="3182112"/>
                <a:ext cx="94488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Suspended</a:t>
                </a:r>
              </a:p>
            </p:txBody>
          </p:sp>
          <p:cxnSp>
            <p:nvCxnSpPr>
              <p:cNvPr id="34" name="Straight Arrow Connector 33"/>
              <p:cNvCxnSpPr>
                <a:stCxn id="6" idx="4"/>
                <a:endCxn id="8" idx="0"/>
              </p:cNvCxnSpPr>
              <p:nvPr/>
            </p:nvCxnSpPr>
            <p:spPr>
              <a:xfrm rot="5400000">
                <a:off x="2159391" y="1477341"/>
                <a:ext cx="567163" cy="16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Freeform 44"/>
              <p:cNvSpPr/>
              <p:nvPr/>
            </p:nvSpPr>
            <p:spPr>
              <a:xfrm>
                <a:off x="786384" y="2022348"/>
                <a:ext cx="1234440" cy="1150620"/>
              </a:xfrm>
              <a:custGeom>
                <a:avLst/>
                <a:gdLst>
                  <a:gd name="connsiteX0" fmla="*/ 1234440 w 1234440"/>
                  <a:gd name="connsiteY0" fmla="*/ 117348 h 1150620"/>
                  <a:gd name="connsiteX1" fmla="*/ 201168 w 1234440"/>
                  <a:gd name="connsiteY1" fmla="*/ 172212 h 1150620"/>
                  <a:gd name="connsiteX2" fmla="*/ 27432 w 1234440"/>
                  <a:gd name="connsiteY2" fmla="*/ 115062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4440" h="1150620">
                    <a:moveTo>
                      <a:pt x="1234440" y="117348"/>
                    </a:moveTo>
                    <a:cubicBezTo>
                      <a:pt x="818388" y="58674"/>
                      <a:pt x="402336" y="0"/>
                      <a:pt x="201168" y="172212"/>
                    </a:cubicBezTo>
                    <a:cubicBezTo>
                      <a:pt x="0" y="344424"/>
                      <a:pt x="13716" y="747522"/>
                      <a:pt x="27432" y="1150620"/>
                    </a:cubicBezTo>
                  </a:path>
                </a:pathLst>
              </a:cu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02336" y="1819656"/>
                <a:ext cx="887906" cy="859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Suspend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Requested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183800" y="1797473"/>
                <a:ext cx="9172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/>
                  <a:t>Suspend()</a:t>
                </a:r>
                <a:endParaRPr lang="en-US" sz="1400" b="1" i="1" dirty="0"/>
              </a:p>
            </p:txBody>
          </p:sp>
          <p:cxnSp>
            <p:nvCxnSpPr>
              <p:cNvPr id="48" name="Straight Arrow Connector 47"/>
              <p:cNvCxnSpPr>
                <a:stCxn id="33" idx="7"/>
                <a:endCxn id="8" idx="3"/>
              </p:cNvCxnSpPr>
              <p:nvPr/>
            </p:nvCxnSpPr>
            <p:spPr>
              <a:xfrm rot="5400000" flipH="1" flipV="1">
                <a:off x="1212475" y="2380625"/>
                <a:ext cx="873852" cy="9969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 rot="19058741">
                <a:off x="1272192" y="2800265"/>
                <a:ext cx="9210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/>
                  <a:t>Resume ()</a:t>
                </a:r>
                <a:endParaRPr lang="en-US" sz="1400" b="1" i="1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1024128" y="4123944"/>
                <a:ext cx="1581912" cy="246888"/>
              </a:xfrm>
              <a:prstGeom prst="round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2880360" y="1987296"/>
                <a:ext cx="1298448" cy="1149096"/>
              </a:xfrm>
              <a:custGeom>
                <a:avLst/>
                <a:gdLst>
                  <a:gd name="connsiteX0" fmla="*/ 0 w 1578864"/>
                  <a:gd name="connsiteY0" fmla="*/ 134112 h 1149096"/>
                  <a:gd name="connsiteX1" fmla="*/ 676656 w 1578864"/>
                  <a:gd name="connsiteY1" fmla="*/ 24384 h 1149096"/>
                  <a:gd name="connsiteX2" fmla="*/ 1197864 w 1578864"/>
                  <a:gd name="connsiteY2" fmla="*/ 33528 h 1149096"/>
                  <a:gd name="connsiteX3" fmla="*/ 1517904 w 1578864"/>
                  <a:gd name="connsiteY3" fmla="*/ 225552 h 1149096"/>
                  <a:gd name="connsiteX4" fmla="*/ 1563624 w 1578864"/>
                  <a:gd name="connsiteY4" fmla="*/ 1149096 h 114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864" h="1149096">
                    <a:moveTo>
                      <a:pt x="0" y="134112"/>
                    </a:moveTo>
                    <a:cubicBezTo>
                      <a:pt x="238506" y="87630"/>
                      <a:pt x="477012" y="41148"/>
                      <a:pt x="676656" y="24384"/>
                    </a:cubicBezTo>
                    <a:cubicBezTo>
                      <a:pt x="876300" y="7620"/>
                      <a:pt x="1057656" y="0"/>
                      <a:pt x="1197864" y="33528"/>
                    </a:cubicBezTo>
                    <a:cubicBezTo>
                      <a:pt x="1338072" y="67056"/>
                      <a:pt x="1456944" y="39624"/>
                      <a:pt x="1517904" y="225552"/>
                    </a:cubicBezTo>
                    <a:cubicBezTo>
                      <a:pt x="1578864" y="411480"/>
                      <a:pt x="1571244" y="780288"/>
                      <a:pt x="1563624" y="1149096"/>
                    </a:cubicBezTo>
                  </a:path>
                </a:pathLst>
              </a:cu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737222" y="1706880"/>
                <a:ext cx="887906" cy="859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Abort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Requested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2" name="Straight Arrow Connector 51"/>
              <p:cNvCxnSpPr>
                <a:stCxn id="8" idx="5"/>
                <a:endCxn id="10" idx="1"/>
              </p:cNvCxnSpPr>
              <p:nvPr/>
            </p:nvCxnSpPr>
            <p:spPr>
              <a:xfrm rot="16200000" flipH="1">
                <a:off x="2904833" y="2273765"/>
                <a:ext cx="803227" cy="114003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981460" y="4088631"/>
                <a:ext cx="17256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/>
                  <a:t>Wait()/Sleep()/Join()</a:t>
                </a:r>
                <a:endParaRPr lang="en-US" sz="1400" b="1" i="1" dirty="0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732788" y="2788920"/>
                <a:ext cx="699516" cy="1335024"/>
              </a:xfrm>
              <a:custGeom>
                <a:avLst/>
                <a:gdLst>
                  <a:gd name="connsiteX0" fmla="*/ 41148 w 699516"/>
                  <a:gd name="connsiteY0" fmla="*/ 1335024 h 1335024"/>
                  <a:gd name="connsiteX1" fmla="*/ 41148 w 699516"/>
                  <a:gd name="connsiteY1" fmla="*/ 740664 h 1335024"/>
                  <a:gd name="connsiteX2" fmla="*/ 288036 w 699516"/>
                  <a:gd name="connsiteY2" fmla="*/ 265176 h 1335024"/>
                  <a:gd name="connsiteX3" fmla="*/ 699516 w 699516"/>
                  <a:gd name="connsiteY3" fmla="*/ 0 h 1335024"/>
                  <a:gd name="connsiteX4" fmla="*/ 699516 w 699516"/>
                  <a:gd name="connsiteY4" fmla="*/ 0 h 1335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9516" h="1335024">
                    <a:moveTo>
                      <a:pt x="41148" y="1335024"/>
                    </a:moveTo>
                    <a:cubicBezTo>
                      <a:pt x="20574" y="1126998"/>
                      <a:pt x="0" y="918972"/>
                      <a:pt x="41148" y="740664"/>
                    </a:cubicBezTo>
                    <a:cubicBezTo>
                      <a:pt x="82296" y="562356"/>
                      <a:pt x="178308" y="388620"/>
                      <a:pt x="288036" y="265176"/>
                    </a:cubicBezTo>
                    <a:cubicBezTo>
                      <a:pt x="397764" y="141732"/>
                      <a:pt x="699516" y="0"/>
                      <a:pt x="699516" y="0"/>
                    </a:cubicBezTo>
                    <a:lnTo>
                      <a:pt x="699516" y="0"/>
                    </a:lnTo>
                  </a:path>
                </a:pathLst>
              </a:custGeom>
              <a:noFill/>
              <a:ln w="12700">
                <a:prstDash val="sysDash"/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2633472" y="2523744"/>
                <a:ext cx="667512" cy="1062228"/>
              </a:xfrm>
              <a:custGeom>
                <a:avLst/>
                <a:gdLst>
                  <a:gd name="connsiteX0" fmla="*/ 228600 w 667512"/>
                  <a:gd name="connsiteY0" fmla="*/ 1042416 h 1062228"/>
                  <a:gd name="connsiteX1" fmla="*/ 557784 w 667512"/>
                  <a:gd name="connsiteY1" fmla="*/ 1042416 h 1062228"/>
                  <a:gd name="connsiteX2" fmla="*/ 667512 w 667512"/>
                  <a:gd name="connsiteY2" fmla="*/ 923544 h 1062228"/>
                  <a:gd name="connsiteX3" fmla="*/ 557784 w 667512"/>
                  <a:gd name="connsiteY3" fmla="*/ 658368 h 1062228"/>
                  <a:gd name="connsiteX4" fmla="*/ 228600 w 667512"/>
                  <a:gd name="connsiteY4" fmla="*/ 393192 h 1062228"/>
                  <a:gd name="connsiteX5" fmla="*/ 73152 w 667512"/>
                  <a:gd name="connsiteY5" fmla="*/ 182880 h 1062228"/>
                  <a:gd name="connsiteX6" fmla="*/ 0 w 667512"/>
                  <a:gd name="connsiteY6" fmla="*/ 0 h 106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512" h="1062228">
                    <a:moveTo>
                      <a:pt x="228600" y="1042416"/>
                    </a:moveTo>
                    <a:cubicBezTo>
                      <a:pt x="356616" y="1052322"/>
                      <a:pt x="484632" y="1062228"/>
                      <a:pt x="557784" y="1042416"/>
                    </a:cubicBezTo>
                    <a:cubicBezTo>
                      <a:pt x="630936" y="1022604"/>
                      <a:pt x="667512" y="987552"/>
                      <a:pt x="667512" y="923544"/>
                    </a:cubicBezTo>
                    <a:cubicBezTo>
                      <a:pt x="667512" y="859536"/>
                      <a:pt x="630936" y="746760"/>
                      <a:pt x="557784" y="658368"/>
                    </a:cubicBezTo>
                    <a:cubicBezTo>
                      <a:pt x="484632" y="569976"/>
                      <a:pt x="309372" y="472440"/>
                      <a:pt x="228600" y="393192"/>
                    </a:cubicBezTo>
                    <a:cubicBezTo>
                      <a:pt x="147828" y="313944"/>
                      <a:pt x="111252" y="248412"/>
                      <a:pt x="73152" y="182880"/>
                    </a:cubicBezTo>
                    <a:cubicBezTo>
                      <a:pt x="35052" y="117348"/>
                      <a:pt x="17526" y="58674"/>
                      <a:pt x="0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685288" y="4130040"/>
                <a:ext cx="954024" cy="246888"/>
              </a:xfrm>
              <a:prstGeom prst="round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291840" y="3502152"/>
                <a:ext cx="230124" cy="630936"/>
              </a:xfrm>
              <a:custGeom>
                <a:avLst/>
                <a:gdLst>
                  <a:gd name="connsiteX0" fmla="*/ 173736 w 230124"/>
                  <a:gd name="connsiteY0" fmla="*/ 630936 h 630936"/>
                  <a:gd name="connsiteX1" fmla="*/ 201168 w 230124"/>
                  <a:gd name="connsiteY1" fmla="*/ 347472 h 630936"/>
                  <a:gd name="connsiteX2" fmla="*/ 0 w 230124"/>
                  <a:gd name="connsiteY2" fmla="*/ 0 h 63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124" h="630936">
                    <a:moveTo>
                      <a:pt x="173736" y="630936"/>
                    </a:moveTo>
                    <a:cubicBezTo>
                      <a:pt x="201930" y="541782"/>
                      <a:pt x="230124" y="452628"/>
                      <a:pt x="201168" y="347472"/>
                    </a:cubicBezTo>
                    <a:cubicBezTo>
                      <a:pt x="172212" y="242316"/>
                      <a:pt x="86106" y="121158"/>
                      <a:pt x="0" y="0"/>
                    </a:cubicBezTo>
                  </a:path>
                </a:pathLst>
              </a:custGeom>
              <a:noFill/>
              <a:ln w="12700">
                <a:prstDash val="sysDash"/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2144241">
                <a:off x="2657783" y="2593149"/>
                <a:ext cx="14355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 smtClean="0"/>
                  <a:t>Normal Completion</a:t>
                </a:r>
                <a:endParaRPr lang="en-US" sz="1200" i="1" dirty="0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921906" y="161649"/>
              <a:ext cx="4824884" cy="5968557"/>
              <a:chOff x="4735286" y="310945"/>
              <a:chExt cx="4824884" cy="5968557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921022" y="310945"/>
                <a:ext cx="832340" cy="797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err="1" smtClean="0">
                    <a:solidFill>
                      <a:srgbClr val="000000"/>
                    </a:solidFill>
                  </a:rPr>
                  <a:t>Unstarted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914178" y="1433731"/>
                <a:ext cx="832340" cy="797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Started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193398" y="3791063"/>
                <a:ext cx="832340" cy="797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Running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920190" y="4951161"/>
                <a:ext cx="959417" cy="9030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Completed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190082" y="1436218"/>
                <a:ext cx="832340" cy="797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err="1" smtClean="0">
                    <a:solidFill>
                      <a:srgbClr val="000000"/>
                    </a:solidFill>
                  </a:rPr>
                  <a:t>StagingIn</a:t>
                </a:r>
                <a:endParaRPr lang="en-US" sz="11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192569" y="2571651"/>
                <a:ext cx="832340" cy="797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Queued</a:t>
                </a: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190911" y="5030786"/>
                <a:ext cx="832340" cy="797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Staging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Out</a:t>
                </a: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893028" y="2569780"/>
                <a:ext cx="860713" cy="83589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Aborted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678885" y="1434560"/>
                <a:ext cx="832340" cy="797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Rejected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727830" y="3786916"/>
                <a:ext cx="832340" cy="797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Failed</a:t>
                </a:r>
              </a:p>
            </p:txBody>
          </p:sp>
          <p:cxnSp>
            <p:nvCxnSpPr>
              <p:cNvPr id="73" name="Straight Connector 72"/>
              <p:cNvCxnSpPr>
                <a:stCxn id="62" idx="4"/>
                <a:endCxn id="63" idx="0"/>
              </p:cNvCxnSpPr>
              <p:nvPr/>
            </p:nvCxnSpPr>
            <p:spPr>
              <a:xfrm rot="5400000">
                <a:off x="7170962" y="1267501"/>
                <a:ext cx="325616" cy="6844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7296754" y="1099003"/>
                <a:ext cx="660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/>
                  <a:t>Start()</a:t>
                </a:r>
                <a:endParaRPr lang="en-US" sz="1400" b="1" i="1" dirty="0"/>
              </a:p>
            </p:txBody>
          </p:sp>
          <p:cxnSp>
            <p:nvCxnSpPr>
              <p:cNvPr id="77" name="Straight Arrow Connector 76"/>
              <p:cNvCxnSpPr>
                <a:stCxn id="63" idx="6"/>
                <a:endCxn id="70" idx="2"/>
              </p:cNvCxnSpPr>
              <p:nvPr/>
            </p:nvCxnSpPr>
            <p:spPr>
              <a:xfrm>
                <a:off x="7746518" y="1832316"/>
                <a:ext cx="932367" cy="8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63" idx="5"/>
                <a:endCxn id="71" idx="1"/>
              </p:cNvCxnSpPr>
              <p:nvPr/>
            </p:nvCxnSpPr>
            <p:spPr>
              <a:xfrm rot="16200000" flipH="1">
                <a:off x="7342424" y="2396359"/>
                <a:ext cx="1789501" cy="12250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63" idx="4"/>
                <a:endCxn id="69" idx="0"/>
              </p:cNvCxnSpPr>
              <p:nvPr/>
            </p:nvCxnSpPr>
            <p:spPr>
              <a:xfrm rot="5400000">
                <a:off x="7157428" y="2396859"/>
                <a:ext cx="338879" cy="69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63" idx="2"/>
                <a:endCxn id="66" idx="6"/>
              </p:cNvCxnSpPr>
              <p:nvPr/>
            </p:nvCxnSpPr>
            <p:spPr>
              <a:xfrm rot="10800000" flipV="1">
                <a:off x="6022422" y="1832315"/>
                <a:ext cx="891756" cy="24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66" idx="4"/>
                <a:endCxn id="67" idx="0"/>
              </p:cNvCxnSpPr>
              <p:nvPr/>
            </p:nvCxnSpPr>
            <p:spPr>
              <a:xfrm rot="16200000" flipH="1">
                <a:off x="5438364" y="2401275"/>
                <a:ext cx="338263" cy="24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63" idx="3"/>
                <a:endCxn id="67" idx="7"/>
              </p:cNvCxnSpPr>
              <p:nvPr/>
            </p:nvCxnSpPr>
            <p:spPr>
              <a:xfrm rot="5400000">
                <a:off x="6182426" y="1834749"/>
                <a:ext cx="574236" cy="11330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67" idx="4"/>
                <a:endCxn id="64" idx="0"/>
              </p:cNvCxnSpPr>
              <p:nvPr/>
            </p:nvCxnSpPr>
            <p:spPr>
              <a:xfrm rot="16200000" flipH="1">
                <a:off x="5398032" y="3579527"/>
                <a:ext cx="422242" cy="8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66" idx="5"/>
                <a:endCxn id="69" idx="1"/>
              </p:cNvCxnSpPr>
              <p:nvPr/>
            </p:nvCxnSpPr>
            <p:spPr>
              <a:xfrm rot="16200000" flipH="1">
                <a:off x="6172029" y="1845145"/>
                <a:ext cx="575549" cy="11185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64" idx="7"/>
                <a:endCxn id="69" idx="3"/>
              </p:cNvCxnSpPr>
              <p:nvPr/>
            </p:nvCxnSpPr>
            <p:spPr>
              <a:xfrm rot="5400000" flipH="1" flipV="1">
                <a:off x="6149188" y="3037917"/>
                <a:ext cx="624547" cy="11152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64" idx="6"/>
                <a:endCxn id="71" idx="2"/>
              </p:cNvCxnSpPr>
              <p:nvPr/>
            </p:nvCxnSpPr>
            <p:spPr>
              <a:xfrm flipV="1">
                <a:off x="6025738" y="4185501"/>
                <a:ext cx="2702092" cy="41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stCxn id="68" idx="7"/>
              </p:cNvCxnSpPr>
              <p:nvPr/>
            </p:nvCxnSpPr>
            <p:spPr>
              <a:xfrm rot="5400000" flipH="1" flipV="1">
                <a:off x="5634714" y="3653657"/>
                <a:ext cx="1760517" cy="12272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64" idx="4"/>
                <a:endCxn id="68" idx="0"/>
              </p:cNvCxnSpPr>
              <p:nvPr/>
            </p:nvCxnSpPr>
            <p:spPr>
              <a:xfrm rot="5400000">
                <a:off x="5387049" y="4808266"/>
                <a:ext cx="442553" cy="24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68" idx="6"/>
                <a:endCxn id="65" idx="2"/>
              </p:cNvCxnSpPr>
              <p:nvPr/>
            </p:nvCxnSpPr>
            <p:spPr>
              <a:xfrm flipV="1">
                <a:off x="6023251" y="5402696"/>
                <a:ext cx="896939" cy="266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64" idx="5"/>
                <a:endCxn id="65" idx="1"/>
              </p:cNvCxnSpPr>
              <p:nvPr/>
            </p:nvCxnSpPr>
            <p:spPr>
              <a:xfrm rot="16200000" flipH="1">
                <a:off x="6176308" y="4199027"/>
                <a:ext cx="611922" cy="11568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eform 113"/>
              <p:cNvSpPr/>
              <p:nvPr/>
            </p:nvSpPr>
            <p:spPr>
              <a:xfrm>
                <a:off x="4735286" y="1805474"/>
                <a:ext cx="4486469" cy="4474028"/>
              </a:xfrm>
              <a:custGeom>
                <a:avLst/>
                <a:gdLst>
                  <a:gd name="connsiteX0" fmla="*/ 443204 w 4486469"/>
                  <a:gd name="connsiteY0" fmla="*/ 23326 h 4474028"/>
                  <a:gd name="connsiteX1" fmla="*/ 247261 w 4486469"/>
                  <a:gd name="connsiteY1" fmla="*/ 23326 h 4474028"/>
                  <a:gd name="connsiteX2" fmla="*/ 135294 w 4486469"/>
                  <a:gd name="connsiteY2" fmla="*/ 163285 h 4474028"/>
                  <a:gd name="connsiteX3" fmla="*/ 60649 w 4486469"/>
                  <a:gd name="connsiteY3" fmla="*/ 713791 h 4474028"/>
                  <a:gd name="connsiteX4" fmla="*/ 144624 w 4486469"/>
                  <a:gd name="connsiteY4" fmla="*/ 1926771 h 4474028"/>
                  <a:gd name="connsiteX5" fmla="*/ 97971 w 4486469"/>
                  <a:gd name="connsiteY5" fmla="*/ 3093097 h 4474028"/>
                  <a:gd name="connsiteX6" fmla="*/ 13996 w 4486469"/>
                  <a:gd name="connsiteY6" fmla="*/ 3830216 h 4474028"/>
                  <a:gd name="connsiteX7" fmla="*/ 181947 w 4486469"/>
                  <a:gd name="connsiteY7" fmla="*/ 4212771 h 4474028"/>
                  <a:gd name="connsiteX8" fmla="*/ 779106 w 4486469"/>
                  <a:gd name="connsiteY8" fmla="*/ 4390053 h 4474028"/>
                  <a:gd name="connsiteX9" fmla="*/ 1898779 w 4486469"/>
                  <a:gd name="connsiteY9" fmla="*/ 4240763 h 4474028"/>
                  <a:gd name="connsiteX10" fmla="*/ 2971800 w 4486469"/>
                  <a:gd name="connsiteY10" fmla="*/ 4259424 h 4474028"/>
                  <a:gd name="connsiteX11" fmla="*/ 4044820 w 4486469"/>
                  <a:gd name="connsiteY11" fmla="*/ 4390053 h 4474028"/>
                  <a:gd name="connsiteX12" fmla="*/ 4427375 w 4486469"/>
                  <a:gd name="connsiteY12" fmla="*/ 3755571 h 4474028"/>
                  <a:gd name="connsiteX13" fmla="*/ 4399383 w 4486469"/>
                  <a:gd name="connsiteY13" fmla="*/ 2785187 h 447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86469" h="4474028">
                    <a:moveTo>
                      <a:pt x="443204" y="23326"/>
                    </a:moveTo>
                    <a:cubicBezTo>
                      <a:pt x="370891" y="11663"/>
                      <a:pt x="298579" y="0"/>
                      <a:pt x="247261" y="23326"/>
                    </a:cubicBezTo>
                    <a:cubicBezTo>
                      <a:pt x="195943" y="46652"/>
                      <a:pt x="166396" y="48208"/>
                      <a:pt x="135294" y="163285"/>
                    </a:cubicBezTo>
                    <a:cubicBezTo>
                      <a:pt x="104192" y="278363"/>
                      <a:pt x="59094" y="419877"/>
                      <a:pt x="60649" y="713791"/>
                    </a:cubicBezTo>
                    <a:cubicBezTo>
                      <a:pt x="62204" y="1007705"/>
                      <a:pt x="138404" y="1530220"/>
                      <a:pt x="144624" y="1926771"/>
                    </a:cubicBezTo>
                    <a:cubicBezTo>
                      <a:pt x="150844" y="2323322"/>
                      <a:pt x="119742" y="2775856"/>
                      <a:pt x="97971" y="3093097"/>
                    </a:cubicBezTo>
                    <a:cubicBezTo>
                      <a:pt x="76200" y="3410338"/>
                      <a:pt x="0" y="3643604"/>
                      <a:pt x="13996" y="3830216"/>
                    </a:cubicBezTo>
                    <a:cubicBezTo>
                      <a:pt x="27992" y="4016828"/>
                      <a:pt x="54429" y="4119465"/>
                      <a:pt x="181947" y="4212771"/>
                    </a:cubicBezTo>
                    <a:cubicBezTo>
                      <a:pt x="309465" y="4306077"/>
                      <a:pt x="492967" y="4385388"/>
                      <a:pt x="779106" y="4390053"/>
                    </a:cubicBezTo>
                    <a:cubicBezTo>
                      <a:pt x="1065245" y="4394718"/>
                      <a:pt x="1533330" y="4262534"/>
                      <a:pt x="1898779" y="4240763"/>
                    </a:cubicBezTo>
                    <a:cubicBezTo>
                      <a:pt x="2264228" y="4218992"/>
                      <a:pt x="2614127" y="4234542"/>
                      <a:pt x="2971800" y="4259424"/>
                    </a:cubicBezTo>
                    <a:cubicBezTo>
                      <a:pt x="3329474" y="4284306"/>
                      <a:pt x="3802224" y="4474028"/>
                      <a:pt x="4044820" y="4390053"/>
                    </a:cubicBezTo>
                    <a:cubicBezTo>
                      <a:pt x="4287416" y="4306078"/>
                      <a:pt x="4368281" y="4023049"/>
                      <a:pt x="4427375" y="3755571"/>
                    </a:cubicBezTo>
                    <a:cubicBezTo>
                      <a:pt x="4486469" y="3488093"/>
                      <a:pt x="4442926" y="3136640"/>
                      <a:pt x="4399383" y="2785187"/>
                    </a:cubicBezTo>
                  </a:path>
                </a:pathLst>
              </a:cu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276430" y="6092958"/>
              <a:ext cx="29609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cs typeface="Arial" pitchFamily="34" charset="0"/>
                </a:rPr>
                <a:t>a. </a:t>
              </a:r>
              <a:r>
                <a:rPr lang="en-US" sz="1400" b="1" dirty="0" err="1" smtClean="0">
                  <a:cs typeface="Arial" pitchFamily="34" charset="0"/>
                </a:rPr>
                <a:t>System.Threading.Thread</a:t>
              </a:r>
              <a:r>
                <a:rPr lang="en-US" sz="1400" b="1" dirty="0" smtClean="0">
                  <a:cs typeface="Arial" pitchFamily="34" charset="0"/>
                </a:rPr>
                <a:t> life cycle.</a:t>
              </a:r>
              <a:endParaRPr lang="en-US" sz="1400" b="1" dirty="0"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928237" y="6096062"/>
              <a:ext cx="338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b. </a:t>
              </a:r>
              <a:r>
                <a:rPr lang="en-US" sz="1400" b="1" dirty="0" err="1" smtClean="0"/>
                <a:t>Aneka.Threading.AnekaThread</a:t>
              </a:r>
              <a:r>
                <a:rPr lang="en-US" sz="1400" b="1" dirty="0" smtClean="0"/>
                <a:t> life cycle.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390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278297" y="92766"/>
            <a:ext cx="8587408" cy="6400800"/>
            <a:chOff x="278297" y="92766"/>
            <a:chExt cx="8587408" cy="6400800"/>
          </a:xfrm>
        </p:grpSpPr>
        <p:sp>
          <p:nvSpPr>
            <p:cNvPr id="42" name="Rectangle 41"/>
            <p:cNvSpPr/>
            <p:nvPr/>
          </p:nvSpPr>
          <p:spPr>
            <a:xfrm>
              <a:off x="278297" y="92766"/>
              <a:ext cx="8587408" cy="6400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loud"/>
            <p:cNvSpPr>
              <a:spLocks noChangeAspect="1" noEditPoints="1" noChangeArrowheads="1"/>
            </p:cNvSpPr>
            <p:nvPr/>
          </p:nvSpPr>
          <p:spPr bwMode="auto">
            <a:xfrm rot="863567">
              <a:off x="6149651" y="1994587"/>
              <a:ext cx="2308236" cy="15468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 rot="20296536">
              <a:off x="5400054" y="949327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Cloud"/>
            <p:cNvSpPr>
              <a:spLocks noChangeAspect="1" noEditPoints="1" noChangeArrowheads="1"/>
            </p:cNvSpPr>
            <p:nvPr/>
          </p:nvSpPr>
          <p:spPr bwMode="auto">
            <a:xfrm>
              <a:off x="4942852" y="3089552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Cloud"/>
            <p:cNvSpPr>
              <a:spLocks noChangeAspect="1" noEditPoints="1" noChangeArrowheads="1"/>
            </p:cNvSpPr>
            <p:nvPr/>
          </p:nvSpPr>
          <p:spPr bwMode="auto">
            <a:xfrm rot="1474936">
              <a:off x="4730820" y="1737833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loud"/>
            <p:cNvSpPr>
              <a:spLocks noChangeAspect="1" noEditPoints="1" noChangeArrowheads="1"/>
            </p:cNvSpPr>
            <p:nvPr/>
          </p:nvSpPr>
          <p:spPr bwMode="auto">
            <a:xfrm rot="1474936">
              <a:off x="3783291" y="803554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Cloud"/>
            <p:cNvSpPr>
              <a:spLocks noChangeAspect="1" noEditPoints="1" noChangeArrowheads="1"/>
            </p:cNvSpPr>
            <p:nvPr/>
          </p:nvSpPr>
          <p:spPr bwMode="auto">
            <a:xfrm rot="20296536">
              <a:off x="2279168" y="505379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Cloud"/>
            <p:cNvSpPr>
              <a:spLocks noChangeAspect="1" noEditPoints="1" noChangeArrowheads="1"/>
            </p:cNvSpPr>
            <p:nvPr/>
          </p:nvSpPr>
          <p:spPr bwMode="auto">
            <a:xfrm rot="934925">
              <a:off x="1192489" y="1433031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Cloud"/>
            <p:cNvSpPr>
              <a:spLocks noChangeAspect="1" noEditPoints="1" noChangeArrowheads="1"/>
            </p:cNvSpPr>
            <p:nvPr/>
          </p:nvSpPr>
          <p:spPr bwMode="auto">
            <a:xfrm rot="934925">
              <a:off x="2815881" y="1572179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Cloud"/>
            <p:cNvSpPr>
              <a:spLocks noChangeAspect="1" noEditPoints="1" noChangeArrowheads="1"/>
            </p:cNvSpPr>
            <p:nvPr/>
          </p:nvSpPr>
          <p:spPr bwMode="auto">
            <a:xfrm>
              <a:off x="589518" y="2380562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1053345" y="3387725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Cloud"/>
            <p:cNvSpPr>
              <a:spLocks noChangeAspect="1" noEditPoints="1" noChangeArrowheads="1"/>
            </p:cNvSpPr>
            <p:nvPr/>
          </p:nvSpPr>
          <p:spPr bwMode="auto">
            <a:xfrm>
              <a:off x="3034537" y="3646142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4" name="Picture 2" descr="C:\Documents and Settings\Administrator\Local Settings\Temporary Internet Files\Content.IE5\S5CT05S7\MCj0441523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37178" y="4739303"/>
              <a:ext cx="1873250" cy="1600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75" name="Cloud"/>
            <p:cNvSpPr>
              <a:spLocks noChangeAspect="1" noEditPoints="1" noChangeArrowheads="1"/>
            </p:cNvSpPr>
            <p:nvPr/>
          </p:nvSpPr>
          <p:spPr bwMode="auto">
            <a:xfrm>
              <a:off x="1623185" y="4553913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ounded Rectangle 3"/>
            <p:cNvSpPr/>
            <p:nvPr/>
          </p:nvSpPr>
          <p:spPr>
            <a:xfrm rot="20700365">
              <a:off x="2234571" y="4913279"/>
              <a:ext cx="1224248" cy="321325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2000">
                  <a:schemeClr val="tx2">
                    <a:lumMod val="40000"/>
                    <a:lumOff val="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63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Virtualization</a:t>
              </a:r>
              <a:endParaRPr lang="en-US" sz="1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46173" y="3756993"/>
              <a:ext cx="1424609" cy="351181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 w="1905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IT outsourcing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11965" y="2014333"/>
              <a:ext cx="1298713" cy="34455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Pay  as you go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20323704">
              <a:off x="1364963" y="4373219"/>
              <a:ext cx="1258964" cy="530086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Provisioning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on demand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3"/>
            <p:cNvSpPr/>
            <p:nvPr/>
          </p:nvSpPr>
          <p:spPr>
            <a:xfrm rot="1069683">
              <a:off x="982238" y="3079235"/>
              <a:ext cx="992335" cy="339826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Elasticity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 rot="20585380">
              <a:off x="6851375" y="2676941"/>
              <a:ext cx="1550505" cy="351181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 w="1905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Utility computing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3"/>
            <p:cNvSpPr/>
            <p:nvPr/>
          </p:nvSpPr>
          <p:spPr>
            <a:xfrm rot="20450208">
              <a:off x="1293664" y="3854487"/>
              <a:ext cx="992335" cy="339826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Scalability</a:t>
              </a:r>
              <a:endParaRPr lang="en-US" sz="1400" dirty="0"/>
            </a:p>
          </p:txBody>
        </p:sp>
        <p:sp>
          <p:nvSpPr>
            <p:cNvPr id="17" name="Rounded Rectangle 3"/>
            <p:cNvSpPr/>
            <p:nvPr/>
          </p:nvSpPr>
          <p:spPr>
            <a:xfrm rot="20700365">
              <a:off x="1842673" y="2598328"/>
              <a:ext cx="827756" cy="364167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2000">
                  <a:schemeClr val="tx2">
                    <a:lumMod val="40000"/>
                    <a:lumOff val="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63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IaaS</a:t>
              </a:r>
              <a:endParaRPr lang="en-US" sz="1400" dirty="0"/>
            </a:p>
          </p:txBody>
        </p:sp>
        <p:sp>
          <p:nvSpPr>
            <p:cNvPr id="18" name="Rounded Rectangle 3"/>
            <p:cNvSpPr/>
            <p:nvPr/>
          </p:nvSpPr>
          <p:spPr>
            <a:xfrm rot="20700365">
              <a:off x="3982896" y="1968849"/>
              <a:ext cx="827756" cy="364167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2000">
                  <a:schemeClr val="tx2">
                    <a:lumMod val="40000"/>
                    <a:lumOff val="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63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PaaS</a:t>
              </a:r>
              <a:endParaRPr lang="en-US" sz="1400" dirty="0"/>
            </a:p>
          </p:txBody>
        </p:sp>
        <p:sp>
          <p:nvSpPr>
            <p:cNvPr id="19" name="Rounded Rectangle 3"/>
            <p:cNvSpPr/>
            <p:nvPr/>
          </p:nvSpPr>
          <p:spPr>
            <a:xfrm rot="20700365">
              <a:off x="1637262" y="1345996"/>
              <a:ext cx="827756" cy="364167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2000">
                  <a:schemeClr val="tx2">
                    <a:lumMod val="40000"/>
                    <a:lumOff val="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63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SaaS</a:t>
              </a:r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0061797">
              <a:off x="5453264" y="3597966"/>
              <a:ext cx="1146320" cy="536711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Virtual Datacenters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870565">
              <a:off x="5585790" y="2073968"/>
              <a:ext cx="1570383" cy="34455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Green computing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1500924">
              <a:off x="2776332" y="2047463"/>
              <a:ext cx="1106556" cy="351181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 w="1905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Internet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3"/>
            <p:cNvSpPr/>
            <p:nvPr/>
          </p:nvSpPr>
          <p:spPr>
            <a:xfrm>
              <a:off x="2850794" y="839616"/>
              <a:ext cx="1522424" cy="512105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No capital investments</a:t>
              </a:r>
              <a:endParaRPr lang="en-US" sz="1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194313" y="1411359"/>
              <a:ext cx="1550505" cy="351181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 w="1905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Quality of Service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1053262">
              <a:off x="5340620" y="1099933"/>
              <a:ext cx="1742668" cy="344555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Cloudbusrting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/>
            <p:cNvSpPr/>
            <p:nvPr/>
          </p:nvSpPr>
          <p:spPr>
            <a:xfrm>
              <a:off x="4222394" y="4503844"/>
              <a:ext cx="992335" cy="339826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Security</a:t>
              </a:r>
              <a:endParaRPr lang="en-US" sz="1400" dirty="0"/>
            </a:p>
          </p:txBody>
        </p:sp>
        <p:sp>
          <p:nvSpPr>
            <p:cNvPr id="27" name="Rounded Rectangle 26"/>
            <p:cNvSpPr/>
            <p:nvPr/>
          </p:nvSpPr>
          <p:spPr>
            <a:xfrm rot="645151">
              <a:off x="2704368" y="4127333"/>
              <a:ext cx="1463552" cy="441014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Privacy &amp; Trust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Cloud"/>
            <p:cNvSpPr>
              <a:spLocks noChangeAspect="1" noEditPoints="1" noChangeArrowheads="1"/>
            </p:cNvSpPr>
            <p:nvPr/>
          </p:nvSpPr>
          <p:spPr bwMode="auto">
            <a:xfrm>
              <a:off x="2252663" y="2572717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20770886">
              <a:off x="2140219" y="3067879"/>
              <a:ext cx="1742668" cy="344555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IT outsourcing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Cloud"/>
            <p:cNvSpPr>
              <a:spLocks noChangeAspect="1" noEditPoints="1" noChangeArrowheads="1"/>
            </p:cNvSpPr>
            <p:nvPr/>
          </p:nvSpPr>
          <p:spPr bwMode="auto">
            <a:xfrm>
              <a:off x="3982069" y="2539587"/>
              <a:ext cx="1915146" cy="12834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ounded Rectangle 3"/>
            <p:cNvSpPr/>
            <p:nvPr/>
          </p:nvSpPr>
          <p:spPr>
            <a:xfrm rot="20700365">
              <a:off x="4425901" y="2963234"/>
              <a:ext cx="1466429" cy="543381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2000">
                  <a:schemeClr val="tx2">
                    <a:lumMod val="40000"/>
                    <a:lumOff val="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63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 Level Agreement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863008" y="2551045"/>
              <a:ext cx="1298713" cy="34455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Billing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Cloud"/>
            <p:cNvSpPr>
              <a:spLocks noChangeAspect="1" noEditPoints="1" noChangeArrowheads="1"/>
            </p:cNvSpPr>
            <p:nvPr/>
          </p:nvSpPr>
          <p:spPr bwMode="auto">
            <a:xfrm>
              <a:off x="5314115" y="4487654"/>
              <a:ext cx="2153265" cy="110551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E3FC"/>
                </a:gs>
              </a:gsLst>
              <a:lin ang="4200000" scaled="0"/>
            </a:gra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Cloud Computing?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978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7 – </a:t>
            </a:r>
            <a:r>
              <a:rPr lang="en-AU" dirty="0" smtClean="0"/>
              <a:t>High-Throughput Computing: Task Programming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454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82192" y="1448656"/>
            <a:ext cx="9000163" cy="4479534"/>
            <a:chOff x="82192" y="1448656"/>
            <a:chExt cx="9000163" cy="4479534"/>
          </a:xfrm>
        </p:grpSpPr>
        <p:sp>
          <p:nvSpPr>
            <p:cNvPr id="68" name="Rectangle 67"/>
            <p:cNvSpPr/>
            <p:nvPr/>
          </p:nvSpPr>
          <p:spPr>
            <a:xfrm>
              <a:off x="82192" y="1448656"/>
              <a:ext cx="9000163" cy="4479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22586" y="1588886"/>
              <a:ext cx="8705656" cy="4193754"/>
              <a:chOff x="273956" y="1629982"/>
              <a:chExt cx="8705656" cy="4193754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7654247" y="4123177"/>
                <a:ext cx="1325365" cy="80841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89780" y="1629982"/>
                <a:ext cx="5540526" cy="20584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37334" y="4659146"/>
                <a:ext cx="1645578" cy="75533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7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7715892" y="2446920"/>
                <a:ext cx="452062" cy="954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7880278" y="3605937"/>
                <a:ext cx="519997" cy="1051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04156" y="2065651"/>
                <a:ext cx="869795" cy="875594"/>
              </a:xfrm>
              <a:prstGeom prst="rect">
                <a:avLst/>
              </a:prstGeom>
              <a:noFill/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3811714" y="3946068"/>
                <a:ext cx="1294542" cy="1214116"/>
                <a:chOff x="4232953" y="2004255"/>
                <a:chExt cx="1294542" cy="1214116"/>
              </a:xfrm>
            </p:grpSpPr>
            <p:pic>
              <p:nvPicPr>
                <p:cNvPr id="10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4232953" y="2004255"/>
                  <a:ext cx="481364" cy="1051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4489807" y="2050823"/>
                  <a:ext cx="512270" cy="1051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4767209" y="2123470"/>
                  <a:ext cx="497251" cy="1020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5054882" y="2192029"/>
                  <a:ext cx="472613" cy="1026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13382" y="1909827"/>
                <a:ext cx="869795" cy="875594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Documents and Settings\Administrator\Local Settings\Temporary Internet Files\Content.IE5\0NG589SB\MC900441337[2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3745" y="4082973"/>
                <a:ext cx="638077" cy="638077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Administrator\Local Settings\Temporary Internet Files\Content.IE5\0NG589SB\MC900441337[2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08626" y="3968245"/>
                <a:ext cx="638077" cy="638077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csve\Local Settings\Temporary Internet Files\Content.IE5\4PQ7052J\MC900431576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02060" y="2041679"/>
                <a:ext cx="869795" cy="875594"/>
              </a:xfrm>
              <a:prstGeom prst="rect">
                <a:avLst/>
              </a:prstGeom>
              <a:noFill/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 rot="5400000">
                <a:off x="6842589" y="3739793"/>
                <a:ext cx="308224" cy="1588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4323708" y="3727806"/>
                <a:ext cx="308224" cy="1588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8001857" y="3337389"/>
                <a:ext cx="308224" cy="1588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5947025" y="3851097"/>
                <a:ext cx="308224" cy="1588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5390508" y="1794553"/>
                <a:ext cx="308224" cy="1588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6584023" y="1857910"/>
                <a:ext cx="308224" cy="1588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4332270" y="1917842"/>
                <a:ext cx="308224" cy="1588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7784381" y="2184969"/>
                <a:ext cx="308224" cy="1588"/>
              </a:xfrm>
              <a:prstGeom prst="straightConnector1">
                <a:avLst/>
              </a:prstGeom>
              <a:ln w="3175" cmpd="sng">
                <a:solidFill>
                  <a:srgbClr val="00000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5628525" y="4001600"/>
                <a:ext cx="813371" cy="816980"/>
              </a:xfrm>
              <a:prstGeom prst="roundRect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602858" y="3876597"/>
                <a:ext cx="813371" cy="816980"/>
              </a:xfrm>
              <a:prstGeom prst="roundRect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808360" y="3494740"/>
                <a:ext cx="678094" cy="1159453"/>
              </a:xfrm>
              <a:prstGeom prst="roundRect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643973" y="2332049"/>
                <a:ext cx="606175" cy="965956"/>
              </a:xfrm>
              <a:prstGeom prst="roundRect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298058" y="2015262"/>
                <a:ext cx="904125" cy="882049"/>
              </a:xfrm>
              <a:prstGeom prst="roundRect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186737" y="1941631"/>
                <a:ext cx="904125" cy="781022"/>
              </a:xfrm>
              <a:prstGeom prst="roundRect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4065142" y="2073483"/>
                <a:ext cx="904125" cy="781022"/>
              </a:xfrm>
              <a:prstGeom prst="roundRect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4"/>
              <p:cNvSpPr/>
              <p:nvPr/>
            </p:nvSpPr>
            <p:spPr>
              <a:xfrm>
                <a:off x="4694780" y="3482939"/>
                <a:ext cx="1278342" cy="31239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Middleware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705546" y="3873356"/>
                <a:ext cx="1534275" cy="1109609"/>
              </a:xfrm>
              <a:prstGeom prst="roundRect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4"/>
              <p:cNvSpPr/>
              <p:nvPr/>
            </p:nvSpPr>
            <p:spPr>
              <a:xfrm>
                <a:off x="2432755" y="2186683"/>
                <a:ext cx="762509" cy="42295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Access 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Node(s)</a:t>
                </a:r>
              </a:p>
            </p:txBody>
          </p:sp>
          <p:pic>
            <p:nvPicPr>
              <p:cNvPr id="18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092522" y="1890078"/>
                <a:ext cx="664588" cy="1451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Rectangle 4"/>
              <p:cNvSpPr/>
              <p:nvPr/>
            </p:nvSpPr>
            <p:spPr>
              <a:xfrm>
                <a:off x="5650787" y="5400782"/>
                <a:ext cx="945221" cy="42295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Computing Nodes</a:t>
                </a: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592548" y="4982966"/>
                <a:ext cx="1058239" cy="815084"/>
              </a:xfrm>
              <a:custGeom>
                <a:avLst/>
                <a:gdLst>
                  <a:gd name="connsiteX0" fmla="*/ 1058239 w 1058239"/>
                  <a:gd name="connsiteY0" fmla="*/ 636998 h 815084"/>
                  <a:gd name="connsiteX1" fmla="*/ 852755 w 1058239"/>
                  <a:gd name="connsiteY1" fmla="*/ 678095 h 815084"/>
                  <a:gd name="connsiteX2" fmla="*/ 513708 w 1058239"/>
                  <a:gd name="connsiteY2" fmla="*/ 811659 h 815084"/>
                  <a:gd name="connsiteX3" fmla="*/ 154113 w 1058239"/>
                  <a:gd name="connsiteY3" fmla="*/ 657546 h 815084"/>
                  <a:gd name="connsiteX4" fmla="*/ 0 w 1058239"/>
                  <a:gd name="connsiteY4" fmla="*/ 0 h 81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239" h="815084">
                    <a:moveTo>
                      <a:pt x="1058239" y="636998"/>
                    </a:moveTo>
                    <a:cubicBezTo>
                      <a:pt x="1000874" y="642991"/>
                      <a:pt x="943510" y="648985"/>
                      <a:pt x="852755" y="678095"/>
                    </a:cubicBezTo>
                    <a:cubicBezTo>
                      <a:pt x="762000" y="707205"/>
                      <a:pt x="630148" y="815084"/>
                      <a:pt x="513708" y="811659"/>
                    </a:cubicBezTo>
                    <a:cubicBezTo>
                      <a:pt x="397268" y="808234"/>
                      <a:pt x="239731" y="792823"/>
                      <a:pt x="154113" y="657546"/>
                    </a:cubicBezTo>
                    <a:cubicBezTo>
                      <a:pt x="68495" y="522270"/>
                      <a:pt x="34247" y="261135"/>
                      <a:pt x="0" y="0"/>
                    </a:cubicBezTo>
                  </a:path>
                </a:pathLst>
              </a:custGeom>
              <a:ln>
                <a:solidFill>
                  <a:srgbClr val="000000"/>
                </a:solidFill>
                <a:prstDash val="dash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864832" y="4818580"/>
                <a:ext cx="123289" cy="585627"/>
              </a:xfrm>
              <a:custGeom>
                <a:avLst/>
                <a:gdLst>
                  <a:gd name="connsiteX0" fmla="*/ 94179 w 123289"/>
                  <a:gd name="connsiteY0" fmla="*/ 585627 h 585627"/>
                  <a:gd name="connsiteX1" fmla="*/ 1712 w 123289"/>
                  <a:gd name="connsiteY1" fmla="*/ 287676 h 585627"/>
                  <a:gd name="connsiteX2" fmla="*/ 104453 w 123289"/>
                  <a:gd name="connsiteY2" fmla="*/ 143838 h 585627"/>
                  <a:gd name="connsiteX3" fmla="*/ 114728 w 123289"/>
                  <a:gd name="connsiteY3" fmla="*/ 0 h 585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289" h="585627">
                    <a:moveTo>
                      <a:pt x="94179" y="585627"/>
                    </a:moveTo>
                    <a:cubicBezTo>
                      <a:pt x="47089" y="473467"/>
                      <a:pt x="0" y="361307"/>
                      <a:pt x="1712" y="287676"/>
                    </a:cubicBezTo>
                    <a:cubicBezTo>
                      <a:pt x="3424" y="214045"/>
                      <a:pt x="85617" y="191784"/>
                      <a:pt x="104453" y="143838"/>
                    </a:cubicBezTo>
                    <a:cubicBezTo>
                      <a:pt x="123289" y="95892"/>
                      <a:pt x="119008" y="47946"/>
                      <a:pt x="114728" y="0"/>
                    </a:cubicBezTo>
                  </a:path>
                </a:pathLst>
              </a:custGeom>
              <a:ln>
                <a:solidFill>
                  <a:srgbClr val="000000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6205591" y="4695290"/>
                <a:ext cx="835631" cy="698643"/>
              </a:xfrm>
              <a:custGeom>
                <a:avLst/>
                <a:gdLst>
                  <a:gd name="connsiteX0" fmla="*/ 82193 w 835631"/>
                  <a:gd name="connsiteY0" fmla="*/ 698643 h 698643"/>
                  <a:gd name="connsiteX1" fmla="*/ 20548 w 835631"/>
                  <a:gd name="connsiteY1" fmla="*/ 503434 h 698643"/>
                  <a:gd name="connsiteX2" fmla="*/ 205483 w 835631"/>
                  <a:gd name="connsiteY2" fmla="*/ 318499 h 698643"/>
                  <a:gd name="connsiteX3" fmla="*/ 616449 w 835631"/>
                  <a:gd name="connsiteY3" fmla="*/ 359595 h 698643"/>
                  <a:gd name="connsiteX4" fmla="*/ 801384 w 835631"/>
                  <a:gd name="connsiteY4" fmla="*/ 226031 h 698643"/>
                  <a:gd name="connsiteX5" fmla="*/ 821933 w 835631"/>
                  <a:gd name="connsiteY5" fmla="*/ 0 h 69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5631" h="698643">
                    <a:moveTo>
                      <a:pt x="82193" y="698643"/>
                    </a:moveTo>
                    <a:cubicBezTo>
                      <a:pt x="41096" y="632717"/>
                      <a:pt x="0" y="566791"/>
                      <a:pt x="20548" y="503434"/>
                    </a:cubicBezTo>
                    <a:cubicBezTo>
                      <a:pt x="41096" y="440077"/>
                      <a:pt x="106166" y="342472"/>
                      <a:pt x="205483" y="318499"/>
                    </a:cubicBezTo>
                    <a:cubicBezTo>
                      <a:pt x="304800" y="294526"/>
                      <a:pt x="517132" y="375006"/>
                      <a:pt x="616449" y="359595"/>
                    </a:cubicBezTo>
                    <a:cubicBezTo>
                      <a:pt x="715766" y="344184"/>
                      <a:pt x="767137" y="285964"/>
                      <a:pt x="801384" y="226031"/>
                    </a:cubicBezTo>
                    <a:cubicBezTo>
                      <a:pt x="835631" y="166099"/>
                      <a:pt x="828782" y="83049"/>
                      <a:pt x="821933" y="0"/>
                    </a:cubicBezTo>
                  </a:path>
                </a:pathLst>
              </a:custGeom>
              <a:ln>
                <a:solidFill>
                  <a:srgbClr val="000000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8" descr="C:\Documents and Settings\Administrator\Local Settings\Temporary Internet Files\Content.IE5\YP27MHEV\MCj0431576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2331" y="4171464"/>
                <a:ext cx="1102706" cy="1110057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C:\Documents and Settings\csve\Local Settings\Temporary Internet Files\Content.IE5\4PQ7052J\MC900432623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73956" y="4474537"/>
                <a:ext cx="825378" cy="775556"/>
              </a:xfrm>
              <a:prstGeom prst="rect">
                <a:avLst/>
              </a:prstGeom>
              <a:noFill/>
            </p:spPr>
          </p:pic>
          <p:sp>
            <p:nvSpPr>
              <p:cNvPr id="47" name="Left Arrow 46"/>
              <p:cNvSpPr/>
              <p:nvPr/>
            </p:nvSpPr>
            <p:spPr>
              <a:xfrm rot="8234820">
                <a:off x="1690714" y="3540234"/>
                <a:ext cx="1593519" cy="384886"/>
              </a:xfrm>
              <a:prstGeom prst="leftArrow">
                <a:avLst>
                  <a:gd name="adj1" fmla="val 37438"/>
                  <a:gd name="adj2" fmla="val 45443"/>
                </a:avLst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"/>
              <p:cNvSpPr/>
              <p:nvPr/>
            </p:nvSpPr>
            <p:spPr>
              <a:xfrm>
                <a:off x="708918" y="5224409"/>
                <a:ext cx="955496" cy="26199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Local Node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 rot="19090798">
                <a:off x="1770842" y="3665239"/>
                <a:ext cx="253167" cy="351957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34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19090798">
                <a:off x="1995161" y="3468316"/>
                <a:ext cx="253167" cy="351957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34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19090798">
                <a:off x="2229755" y="3261121"/>
                <a:ext cx="253167" cy="351957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34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19090798">
                <a:off x="2454073" y="3064199"/>
                <a:ext cx="253167" cy="351957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34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4"/>
              <p:cNvSpPr/>
              <p:nvPr/>
            </p:nvSpPr>
            <p:spPr>
              <a:xfrm>
                <a:off x="1407560" y="2542855"/>
                <a:ext cx="614736" cy="241443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Tasks</a:t>
                </a:r>
              </a:p>
            </p:txBody>
          </p:sp>
          <p:cxnSp>
            <p:nvCxnSpPr>
              <p:cNvPr id="55" name="Straight Arrow Connector 54"/>
              <p:cNvCxnSpPr>
                <a:stCxn id="53" idx="2"/>
                <a:endCxn id="49" idx="0"/>
              </p:cNvCxnSpPr>
              <p:nvPr/>
            </p:nvCxnSpPr>
            <p:spPr>
              <a:xfrm rot="16200000" flipH="1">
                <a:off x="1284620" y="3214605"/>
                <a:ext cx="925772" cy="6515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53" idx="2"/>
                <a:endCxn id="50" idx="0"/>
              </p:cNvCxnSpPr>
              <p:nvPr/>
            </p:nvCxnSpPr>
            <p:spPr>
              <a:xfrm rot="16200000" flipH="1">
                <a:off x="1495242" y="3003984"/>
                <a:ext cx="728849" cy="28947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3" idx="2"/>
                <a:endCxn id="51" idx="0"/>
              </p:cNvCxnSpPr>
              <p:nvPr/>
            </p:nvCxnSpPr>
            <p:spPr>
              <a:xfrm rot="16200000" flipH="1">
                <a:off x="1716136" y="2783090"/>
                <a:ext cx="521654" cy="52407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3" idx="2"/>
                <a:endCxn id="52" idx="0"/>
              </p:cNvCxnSpPr>
              <p:nvPr/>
            </p:nvCxnSpPr>
            <p:spPr>
              <a:xfrm rot="16200000" flipH="1">
                <a:off x="1926756" y="2572470"/>
                <a:ext cx="324732" cy="7483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4"/>
              <p:cNvSpPr/>
              <p:nvPr/>
            </p:nvSpPr>
            <p:spPr>
              <a:xfrm>
                <a:off x="7654247" y="4698715"/>
                <a:ext cx="1140432" cy="46918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Remote Environment</a:t>
                </a:r>
              </a:p>
            </p:txBody>
          </p:sp>
          <p:pic>
            <p:nvPicPr>
              <p:cNvPr id="65" name="Picture 3" descr="C:\Documents and Settings\csve\Local Settings\Temporary Internet Files\Content.IE5\8DARKL23\MC900431526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88288" y="4517515"/>
                <a:ext cx="460502" cy="460502"/>
              </a:xfrm>
              <a:prstGeom prst="rect">
                <a:avLst/>
              </a:prstGeom>
              <a:noFill/>
            </p:spPr>
          </p:pic>
          <p:sp>
            <p:nvSpPr>
              <p:cNvPr id="66" name="Rounded Rectangle 65"/>
              <p:cNvSpPr/>
              <p:nvPr/>
            </p:nvSpPr>
            <p:spPr>
              <a:xfrm>
                <a:off x="8534662" y="4151545"/>
                <a:ext cx="253167" cy="351957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34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68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1158844" y="615636"/>
            <a:ext cx="7206558" cy="4662534"/>
            <a:chOff x="1158844" y="615636"/>
            <a:chExt cx="7206558" cy="4662534"/>
          </a:xfrm>
        </p:grpSpPr>
        <p:sp>
          <p:nvSpPr>
            <p:cNvPr id="116" name="Rectangle 115"/>
            <p:cNvSpPr/>
            <p:nvPr/>
          </p:nvSpPr>
          <p:spPr>
            <a:xfrm>
              <a:off x="1158844" y="615636"/>
              <a:ext cx="7206558" cy="4662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960636" y="810288"/>
              <a:ext cx="5540526" cy="20584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982708" y="4185674"/>
              <a:ext cx="2616452" cy="848004"/>
            </a:xfrm>
            <a:prstGeom prst="ellipse">
              <a:avLst/>
            </a:prstGeom>
            <a:solidFill>
              <a:srgbClr val="FFFFFF">
                <a:alpha val="16000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805881" y="4093630"/>
              <a:ext cx="2616452" cy="848004"/>
            </a:xfrm>
            <a:prstGeom prst="ellipse">
              <a:avLst/>
            </a:prstGeom>
            <a:solidFill>
              <a:srgbClr val="FFFFFF">
                <a:alpha val="15294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36624" y="1387186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1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74212" y="1910778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6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039365" y="2063178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4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504518" y="2215578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5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099722" y="1028065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2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41009" y="1678405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7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255548" y="1088420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8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905889" y="1566744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9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269821" y="2189924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3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25927" y="1274015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0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408354" y="2177853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11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782566" y="1393220"/>
              <a:ext cx="321388" cy="323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10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275857" y="4495492"/>
              <a:ext cx="321388" cy="3239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1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93691" y="4113738"/>
              <a:ext cx="321388" cy="3239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2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796432" y="4291788"/>
              <a:ext cx="321388" cy="3239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4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16463" y="4478892"/>
              <a:ext cx="321388" cy="3239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3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16601" y="4196726"/>
              <a:ext cx="321388" cy="3239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0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091076" y="4056399"/>
              <a:ext cx="321388" cy="3239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1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52116" y="4398922"/>
              <a:ext cx="321388" cy="3239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6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57189" y="4460788"/>
              <a:ext cx="321388" cy="3239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4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708221" y="4048854"/>
              <a:ext cx="321388" cy="3239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5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248411" y="4072996"/>
              <a:ext cx="321388" cy="3239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2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488326" y="4457768"/>
              <a:ext cx="321388" cy="3239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3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844431" y="4107700"/>
              <a:ext cx="321388" cy="3239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0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299575" y="2842783"/>
              <a:ext cx="1575303" cy="1086416"/>
              <a:chOff x="2227151" y="2743200"/>
              <a:chExt cx="1575303" cy="108641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946954" y="2880936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7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71096" y="3430179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9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525966" y="3356241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3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479189" y="2965434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0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01546" y="3135942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11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227151" y="2743200"/>
                <a:ext cx="1575303" cy="108641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023146" y="2859390"/>
              <a:ext cx="2337309" cy="1086416"/>
              <a:chOff x="2227151" y="2743200"/>
              <a:chExt cx="2337309" cy="108641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946954" y="2880936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4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69585" y="3383401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2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488243" y="3119343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1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01134" y="2991087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5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227151" y="2743200"/>
                <a:ext cx="2337309" cy="108641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472052" y="3406038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6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868895" y="2888481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8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021295" y="3240057"/>
                <a:ext cx="321388" cy="3239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10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2139636" y="1520982"/>
              <a:ext cx="467762" cy="1593410"/>
            </a:xfrm>
            <a:custGeom>
              <a:avLst/>
              <a:gdLst>
                <a:gd name="connsiteX0" fmla="*/ 404388 w 467762"/>
                <a:gd name="connsiteY0" fmla="*/ 0 h 1593410"/>
                <a:gd name="connsiteX1" fmla="*/ 205212 w 467762"/>
                <a:gd name="connsiteY1" fmla="*/ 162963 h 1593410"/>
                <a:gd name="connsiteX2" fmla="*/ 69410 w 467762"/>
                <a:gd name="connsiteY2" fmla="*/ 389299 h 1593410"/>
                <a:gd name="connsiteX3" fmla="*/ 15089 w 467762"/>
                <a:gd name="connsiteY3" fmla="*/ 869133 h 1593410"/>
                <a:gd name="connsiteX4" fmla="*/ 159944 w 467762"/>
                <a:gd name="connsiteY4" fmla="*/ 1176951 h 1593410"/>
                <a:gd name="connsiteX5" fmla="*/ 467762 w 467762"/>
                <a:gd name="connsiteY5" fmla="*/ 1593410 h 159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62" h="1593410">
                  <a:moveTo>
                    <a:pt x="404388" y="0"/>
                  </a:moveTo>
                  <a:cubicBezTo>
                    <a:pt x="332715" y="49040"/>
                    <a:pt x="261042" y="98080"/>
                    <a:pt x="205212" y="162963"/>
                  </a:cubicBezTo>
                  <a:cubicBezTo>
                    <a:pt x="149382" y="227846"/>
                    <a:pt x="101097" y="271604"/>
                    <a:pt x="69410" y="389299"/>
                  </a:cubicBezTo>
                  <a:cubicBezTo>
                    <a:pt x="37723" y="506994"/>
                    <a:pt x="0" y="737858"/>
                    <a:pt x="15089" y="869133"/>
                  </a:cubicBezTo>
                  <a:cubicBezTo>
                    <a:pt x="30178" y="1000408"/>
                    <a:pt x="84499" y="1056238"/>
                    <a:pt x="159944" y="1176951"/>
                  </a:cubicBezTo>
                  <a:cubicBezTo>
                    <a:pt x="235390" y="1297664"/>
                    <a:pt x="351576" y="1445537"/>
                    <a:pt x="467762" y="1593410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2029485" y="2498756"/>
              <a:ext cx="1302190" cy="1013989"/>
            </a:xfrm>
            <a:custGeom>
              <a:avLst/>
              <a:gdLst>
                <a:gd name="connsiteX0" fmla="*/ 1302190 w 1302190"/>
                <a:gd name="connsiteY0" fmla="*/ 0 h 1013989"/>
                <a:gd name="connsiteX1" fmla="*/ 1066800 w 1302190"/>
                <a:gd name="connsiteY1" fmla="*/ 271604 h 1013989"/>
                <a:gd name="connsiteX2" fmla="*/ 722768 w 1302190"/>
                <a:gd name="connsiteY2" fmla="*/ 262551 h 1013989"/>
                <a:gd name="connsiteX3" fmla="*/ 369683 w 1302190"/>
                <a:gd name="connsiteY3" fmla="*/ 172016 h 1013989"/>
                <a:gd name="connsiteX4" fmla="*/ 98079 w 1302190"/>
                <a:gd name="connsiteY4" fmla="*/ 226337 h 1013989"/>
                <a:gd name="connsiteX5" fmla="*/ 16598 w 1302190"/>
                <a:gd name="connsiteY5" fmla="*/ 461727 h 1013989"/>
                <a:gd name="connsiteX6" fmla="*/ 197667 w 1302190"/>
                <a:gd name="connsiteY6" fmla="*/ 805759 h 1013989"/>
                <a:gd name="connsiteX7" fmla="*/ 460218 w 1302190"/>
                <a:gd name="connsiteY7" fmla="*/ 851026 h 1013989"/>
                <a:gd name="connsiteX8" fmla="*/ 614127 w 1302190"/>
                <a:gd name="connsiteY8" fmla="*/ 1013989 h 101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190" h="1013989">
                  <a:moveTo>
                    <a:pt x="1302190" y="0"/>
                  </a:moveTo>
                  <a:cubicBezTo>
                    <a:pt x="1232780" y="113923"/>
                    <a:pt x="1163370" y="227846"/>
                    <a:pt x="1066800" y="271604"/>
                  </a:cubicBezTo>
                  <a:cubicBezTo>
                    <a:pt x="970230" y="315363"/>
                    <a:pt x="838954" y="279149"/>
                    <a:pt x="722768" y="262551"/>
                  </a:cubicBezTo>
                  <a:cubicBezTo>
                    <a:pt x="606582" y="245953"/>
                    <a:pt x="473798" y="178052"/>
                    <a:pt x="369683" y="172016"/>
                  </a:cubicBezTo>
                  <a:cubicBezTo>
                    <a:pt x="265568" y="165980"/>
                    <a:pt x="156927" y="178052"/>
                    <a:pt x="98079" y="226337"/>
                  </a:cubicBezTo>
                  <a:cubicBezTo>
                    <a:pt x="39232" y="274622"/>
                    <a:pt x="0" y="365157"/>
                    <a:pt x="16598" y="461727"/>
                  </a:cubicBezTo>
                  <a:cubicBezTo>
                    <a:pt x="33196" y="558297"/>
                    <a:pt x="123730" y="740876"/>
                    <a:pt x="197667" y="805759"/>
                  </a:cubicBezTo>
                  <a:cubicBezTo>
                    <a:pt x="271604" y="870642"/>
                    <a:pt x="390808" y="816321"/>
                    <a:pt x="460218" y="851026"/>
                  </a:cubicBezTo>
                  <a:cubicBezTo>
                    <a:pt x="529628" y="885731"/>
                    <a:pt x="571877" y="949860"/>
                    <a:pt x="614127" y="1013989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349782" y="1739774"/>
              <a:ext cx="2553077" cy="2135109"/>
            </a:xfrm>
            <a:custGeom>
              <a:avLst/>
              <a:gdLst>
                <a:gd name="connsiteX0" fmla="*/ 2553077 w 2553077"/>
                <a:gd name="connsiteY0" fmla="*/ 25652 h 2135109"/>
                <a:gd name="connsiteX1" fmla="*/ 2127565 w 2553077"/>
                <a:gd name="connsiteY1" fmla="*/ 89026 h 2135109"/>
                <a:gd name="connsiteX2" fmla="*/ 1530036 w 2553077"/>
                <a:gd name="connsiteY2" fmla="*/ 559806 h 2135109"/>
                <a:gd name="connsiteX3" fmla="*/ 1339913 w 2553077"/>
                <a:gd name="connsiteY3" fmla="*/ 1057747 h 2135109"/>
                <a:gd name="connsiteX4" fmla="*/ 1231271 w 2553077"/>
                <a:gd name="connsiteY4" fmla="*/ 1184495 h 2135109"/>
                <a:gd name="connsiteX5" fmla="*/ 878186 w 2553077"/>
                <a:gd name="connsiteY5" fmla="*/ 1311244 h 2135109"/>
                <a:gd name="connsiteX6" fmla="*/ 697117 w 2553077"/>
                <a:gd name="connsiteY6" fmla="*/ 1628115 h 2135109"/>
                <a:gd name="connsiteX7" fmla="*/ 579422 w 2553077"/>
                <a:gd name="connsiteY7" fmla="*/ 2071735 h 2135109"/>
                <a:gd name="connsiteX8" fmla="*/ 0 w 2553077"/>
                <a:gd name="connsiteY8" fmla="*/ 2008361 h 213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3077" h="2135109">
                  <a:moveTo>
                    <a:pt x="2553077" y="25652"/>
                  </a:moveTo>
                  <a:cubicBezTo>
                    <a:pt x="2425574" y="12826"/>
                    <a:pt x="2298072" y="0"/>
                    <a:pt x="2127565" y="89026"/>
                  </a:cubicBezTo>
                  <a:cubicBezTo>
                    <a:pt x="1957058" y="178052"/>
                    <a:pt x="1661311" y="398353"/>
                    <a:pt x="1530036" y="559806"/>
                  </a:cubicBezTo>
                  <a:cubicBezTo>
                    <a:pt x="1398761" y="721259"/>
                    <a:pt x="1389707" y="953632"/>
                    <a:pt x="1339913" y="1057747"/>
                  </a:cubicBezTo>
                  <a:cubicBezTo>
                    <a:pt x="1290119" y="1161862"/>
                    <a:pt x="1308225" y="1142246"/>
                    <a:pt x="1231271" y="1184495"/>
                  </a:cubicBezTo>
                  <a:cubicBezTo>
                    <a:pt x="1154317" y="1226744"/>
                    <a:pt x="967212" y="1237307"/>
                    <a:pt x="878186" y="1311244"/>
                  </a:cubicBezTo>
                  <a:cubicBezTo>
                    <a:pt x="789160" y="1385181"/>
                    <a:pt x="746911" y="1501367"/>
                    <a:pt x="697117" y="1628115"/>
                  </a:cubicBezTo>
                  <a:cubicBezTo>
                    <a:pt x="647323" y="1754863"/>
                    <a:pt x="695608" y="2008361"/>
                    <a:pt x="579422" y="2071735"/>
                  </a:cubicBezTo>
                  <a:cubicBezTo>
                    <a:pt x="463236" y="2135109"/>
                    <a:pt x="231618" y="2071735"/>
                    <a:pt x="0" y="2008361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3693814" y="2021940"/>
              <a:ext cx="2725093" cy="1318789"/>
            </a:xfrm>
            <a:custGeom>
              <a:avLst/>
              <a:gdLst>
                <a:gd name="connsiteX0" fmla="*/ 2725093 w 2725093"/>
                <a:gd name="connsiteY0" fmla="*/ 268587 h 1318789"/>
                <a:gd name="connsiteX1" fmla="*/ 2525917 w 2725093"/>
                <a:gd name="connsiteY1" fmla="*/ 123731 h 1318789"/>
                <a:gd name="connsiteX2" fmla="*/ 2118511 w 2725093"/>
                <a:gd name="connsiteY2" fmla="*/ 6036 h 1318789"/>
                <a:gd name="connsiteX3" fmla="*/ 1647731 w 2725093"/>
                <a:gd name="connsiteY3" fmla="*/ 87517 h 1318789"/>
                <a:gd name="connsiteX4" fmla="*/ 1321806 w 2725093"/>
                <a:gd name="connsiteY4" fmla="*/ 368175 h 1318789"/>
                <a:gd name="connsiteX5" fmla="*/ 941560 w 2725093"/>
                <a:gd name="connsiteY5" fmla="*/ 467763 h 1318789"/>
                <a:gd name="connsiteX6" fmla="*/ 606582 w 2725093"/>
                <a:gd name="connsiteY6" fmla="*/ 594511 h 1318789"/>
                <a:gd name="connsiteX7" fmla="*/ 334978 w 2725093"/>
                <a:gd name="connsiteY7" fmla="*/ 1074345 h 1318789"/>
                <a:gd name="connsiteX8" fmla="*/ 0 w 2725093"/>
                <a:gd name="connsiteY8" fmla="*/ 1318789 h 13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5093" h="1318789">
                  <a:moveTo>
                    <a:pt x="2725093" y="268587"/>
                  </a:moveTo>
                  <a:cubicBezTo>
                    <a:pt x="2676053" y="218038"/>
                    <a:pt x="2627014" y="167490"/>
                    <a:pt x="2525917" y="123731"/>
                  </a:cubicBezTo>
                  <a:cubicBezTo>
                    <a:pt x="2424820" y="79973"/>
                    <a:pt x="2264875" y="12072"/>
                    <a:pt x="2118511" y="6036"/>
                  </a:cubicBezTo>
                  <a:cubicBezTo>
                    <a:pt x="1972147" y="0"/>
                    <a:pt x="1780515" y="27161"/>
                    <a:pt x="1647731" y="87517"/>
                  </a:cubicBezTo>
                  <a:cubicBezTo>
                    <a:pt x="1514947" y="147874"/>
                    <a:pt x="1439501" y="304801"/>
                    <a:pt x="1321806" y="368175"/>
                  </a:cubicBezTo>
                  <a:cubicBezTo>
                    <a:pt x="1204111" y="431549"/>
                    <a:pt x="1060764" y="430040"/>
                    <a:pt x="941560" y="467763"/>
                  </a:cubicBezTo>
                  <a:cubicBezTo>
                    <a:pt x="822356" y="505486"/>
                    <a:pt x="707679" y="493414"/>
                    <a:pt x="606582" y="594511"/>
                  </a:cubicBezTo>
                  <a:cubicBezTo>
                    <a:pt x="505485" y="695608"/>
                    <a:pt x="436075" y="953632"/>
                    <a:pt x="334978" y="1074345"/>
                  </a:cubicBezTo>
                  <a:cubicBezTo>
                    <a:pt x="233881" y="1195058"/>
                    <a:pt x="116940" y="1256923"/>
                    <a:pt x="0" y="1318789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04515" y="1779006"/>
              <a:ext cx="1439501" cy="1253905"/>
            </a:xfrm>
            <a:custGeom>
              <a:avLst/>
              <a:gdLst>
                <a:gd name="connsiteX0" fmla="*/ 1439501 w 1439501"/>
                <a:gd name="connsiteY0" fmla="*/ 104115 h 1253905"/>
                <a:gd name="connsiteX1" fmla="*/ 1231271 w 1439501"/>
                <a:gd name="connsiteY1" fmla="*/ 149382 h 1253905"/>
                <a:gd name="connsiteX2" fmla="*/ 823865 w 1439501"/>
                <a:gd name="connsiteY2" fmla="*/ 49794 h 1253905"/>
                <a:gd name="connsiteX3" fmla="*/ 434566 w 1439501"/>
                <a:gd name="connsiteY3" fmla="*/ 448146 h 1253905"/>
                <a:gd name="connsiteX4" fmla="*/ 289711 w 1439501"/>
                <a:gd name="connsiteY4" fmla="*/ 946087 h 1253905"/>
                <a:gd name="connsiteX5" fmla="*/ 0 w 1439501"/>
                <a:gd name="connsiteY5" fmla="*/ 1253905 h 125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501" h="1253905">
                  <a:moveTo>
                    <a:pt x="1439501" y="104115"/>
                  </a:moveTo>
                  <a:cubicBezTo>
                    <a:pt x="1386689" y="131275"/>
                    <a:pt x="1333877" y="158435"/>
                    <a:pt x="1231271" y="149382"/>
                  </a:cubicBezTo>
                  <a:cubicBezTo>
                    <a:pt x="1128665" y="140329"/>
                    <a:pt x="956649" y="0"/>
                    <a:pt x="823865" y="49794"/>
                  </a:cubicBezTo>
                  <a:cubicBezTo>
                    <a:pt x="691081" y="99588"/>
                    <a:pt x="523592" y="298764"/>
                    <a:pt x="434566" y="448146"/>
                  </a:cubicBezTo>
                  <a:cubicBezTo>
                    <a:pt x="345540" y="597528"/>
                    <a:pt x="362139" y="811794"/>
                    <a:pt x="289711" y="946087"/>
                  </a:cubicBezTo>
                  <a:cubicBezTo>
                    <a:pt x="217283" y="1080380"/>
                    <a:pt x="108641" y="1167142"/>
                    <a:pt x="0" y="1253905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7088863" y="1629624"/>
              <a:ext cx="674484" cy="1865014"/>
            </a:xfrm>
            <a:custGeom>
              <a:avLst/>
              <a:gdLst>
                <a:gd name="connsiteX0" fmla="*/ 0 w 674484"/>
                <a:gd name="connsiteY0" fmla="*/ 0 h 1865014"/>
                <a:gd name="connsiteX1" fmla="*/ 588476 w 674484"/>
                <a:gd name="connsiteY1" fmla="*/ 425513 h 1865014"/>
                <a:gd name="connsiteX2" fmla="*/ 516048 w 674484"/>
                <a:gd name="connsiteY2" fmla="*/ 1448554 h 1865014"/>
                <a:gd name="connsiteX3" fmla="*/ 63375 w 674484"/>
                <a:gd name="connsiteY3" fmla="*/ 1865014 h 186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484" h="1865014">
                  <a:moveTo>
                    <a:pt x="0" y="0"/>
                  </a:moveTo>
                  <a:cubicBezTo>
                    <a:pt x="251234" y="92043"/>
                    <a:pt x="502468" y="184087"/>
                    <a:pt x="588476" y="425513"/>
                  </a:cubicBezTo>
                  <a:cubicBezTo>
                    <a:pt x="674484" y="666939"/>
                    <a:pt x="603565" y="1208637"/>
                    <a:pt x="516048" y="1448554"/>
                  </a:cubicBezTo>
                  <a:cubicBezTo>
                    <a:pt x="428531" y="1688471"/>
                    <a:pt x="245953" y="1776742"/>
                    <a:pt x="63375" y="1865014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85988" y="992863"/>
              <a:ext cx="1751845" cy="2049101"/>
            </a:xfrm>
            <a:custGeom>
              <a:avLst/>
              <a:gdLst>
                <a:gd name="connsiteX0" fmla="*/ 0 w 1751845"/>
                <a:gd name="connsiteY0" fmla="*/ 211248 h 2049101"/>
                <a:gd name="connsiteX1" fmla="*/ 244444 w 1751845"/>
                <a:gd name="connsiteY1" fmla="*/ 75446 h 2049101"/>
                <a:gd name="connsiteX2" fmla="*/ 579422 w 1751845"/>
                <a:gd name="connsiteY2" fmla="*/ 66392 h 2049101"/>
                <a:gd name="connsiteX3" fmla="*/ 887240 w 1751845"/>
                <a:gd name="connsiteY3" fmla="*/ 473798 h 2049101"/>
                <a:gd name="connsiteX4" fmla="*/ 1167897 w 1751845"/>
                <a:gd name="connsiteY4" fmla="*/ 817830 h 2049101"/>
                <a:gd name="connsiteX5" fmla="*/ 1539089 w 1751845"/>
                <a:gd name="connsiteY5" fmla="*/ 944579 h 2049101"/>
                <a:gd name="connsiteX6" fmla="*/ 1738265 w 1751845"/>
                <a:gd name="connsiteY6" fmla="*/ 1442519 h 2049101"/>
                <a:gd name="connsiteX7" fmla="*/ 1457608 w 1751845"/>
                <a:gd name="connsiteY7" fmla="*/ 1849925 h 2049101"/>
                <a:gd name="connsiteX8" fmla="*/ 1339913 w 1751845"/>
                <a:gd name="connsiteY8" fmla="*/ 2049101 h 204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845" h="2049101">
                  <a:moveTo>
                    <a:pt x="0" y="211248"/>
                  </a:moveTo>
                  <a:cubicBezTo>
                    <a:pt x="73937" y="155418"/>
                    <a:pt x="147874" y="99589"/>
                    <a:pt x="244444" y="75446"/>
                  </a:cubicBezTo>
                  <a:cubicBezTo>
                    <a:pt x="341014" y="51303"/>
                    <a:pt x="472289" y="0"/>
                    <a:pt x="579422" y="66392"/>
                  </a:cubicBezTo>
                  <a:cubicBezTo>
                    <a:pt x="686555" y="132784"/>
                    <a:pt x="789161" y="348558"/>
                    <a:pt x="887240" y="473798"/>
                  </a:cubicBezTo>
                  <a:cubicBezTo>
                    <a:pt x="985319" y="599038"/>
                    <a:pt x="1059256" y="739367"/>
                    <a:pt x="1167897" y="817830"/>
                  </a:cubicBezTo>
                  <a:cubicBezTo>
                    <a:pt x="1276539" y="896294"/>
                    <a:pt x="1444028" y="840464"/>
                    <a:pt x="1539089" y="944579"/>
                  </a:cubicBezTo>
                  <a:cubicBezTo>
                    <a:pt x="1634150" y="1048694"/>
                    <a:pt x="1751845" y="1291628"/>
                    <a:pt x="1738265" y="1442519"/>
                  </a:cubicBezTo>
                  <a:cubicBezTo>
                    <a:pt x="1724685" y="1593410"/>
                    <a:pt x="1524000" y="1748828"/>
                    <a:pt x="1457608" y="1849925"/>
                  </a:cubicBezTo>
                  <a:cubicBezTo>
                    <a:pt x="1391216" y="1951022"/>
                    <a:pt x="1365564" y="2000061"/>
                    <a:pt x="1339913" y="2049101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5830432" y="2340320"/>
              <a:ext cx="461726" cy="774072"/>
            </a:xfrm>
            <a:custGeom>
              <a:avLst/>
              <a:gdLst>
                <a:gd name="connsiteX0" fmla="*/ 0 w 461726"/>
                <a:gd name="connsiteY0" fmla="*/ 13581 h 774072"/>
                <a:gd name="connsiteX1" fmla="*/ 162962 w 461726"/>
                <a:gd name="connsiteY1" fmla="*/ 22634 h 774072"/>
                <a:gd name="connsiteX2" fmla="*/ 325924 w 461726"/>
                <a:gd name="connsiteY2" fmla="*/ 149383 h 774072"/>
                <a:gd name="connsiteX3" fmla="*/ 398352 w 461726"/>
                <a:gd name="connsiteY3" fmla="*/ 529629 h 774072"/>
                <a:gd name="connsiteX4" fmla="*/ 461726 w 461726"/>
                <a:gd name="connsiteY4" fmla="*/ 774072 h 7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726" h="774072">
                  <a:moveTo>
                    <a:pt x="0" y="13581"/>
                  </a:moveTo>
                  <a:cubicBezTo>
                    <a:pt x="54320" y="6790"/>
                    <a:pt x="108641" y="0"/>
                    <a:pt x="162962" y="22634"/>
                  </a:cubicBezTo>
                  <a:cubicBezTo>
                    <a:pt x="217283" y="45268"/>
                    <a:pt x="286692" y="64884"/>
                    <a:pt x="325924" y="149383"/>
                  </a:cubicBezTo>
                  <a:cubicBezTo>
                    <a:pt x="365156" y="233882"/>
                    <a:pt x="375718" y="425514"/>
                    <a:pt x="398352" y="529629"/>
                  </a:cubicBezTo>
                  <a:cubicBezTo>
                    <a:pt x="420986" y="633744"/>
                    <a:pt x="441356" y="703908"/>
                    <a:pt x="461726" y="774072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4363770" y="2281473"/>
              <a:ext cx="1394234" cy="835937"/>
            </a:xfrm>
            <a:custGeom>
              <a:avLst/>
              <a:gdLst>
                <a:gd name="connsiteX0" fmla="*/ 0 w 1394234"/>
                <a:gd name="connsiteY0" fmla="*/ 0 h 835937"/>
                <a:gd name="connsiteX1" fmla="*/ 162963 w 1394234"/>
                <a:gd name="connsiteY1" fmla="*/ 90535 h 835937"/>
                <a:gd name="connsiteX2" fmla="*/ 597529 w 1394234"/>
                <a:gd name="connsiteY2" fmla="*/ 36214 h 835937"/>
                <a:gd name="connsiteX3" fmla="*/ 1086416 w 1394234"/>
                <a:gd name="connsiteY3" fmla="*/ 298765 h 835937"/>
                <a:gd name="connsiteX4" fmla="*/ 1321806 w 1394234"/>
                <a:gd name="connsiteY4" fmla="*/ 751438 h 835937"/>
                <a:gd name="connsiteX5" fmla="*/ 1394234 w 1394234"/>
                <a:gd name="connsiteY5" fmla="*/ 805759 h 83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234" h="835937">
                  <a:moveTo>
                    <a:pt x="0" y="0"/>
                  </a:moveTo>
                  <a:cubicBezTo>
                    <a:pt x="31687" y="42249"/>
                    <a:pt x="63375" y="84499"/>
                    <a:pt x="162963" y="90535"/>
                  </a:cubicBezTo>
                  <a:cubicBezTo>
                    <a:pt x="262551" y="96571"/>
                    <a:pt x="443620" y="1509"/>
                    <a:pt x="597529" y="36214"/>
                  </a:cubicBezTo>
                  <a:cubicBezTo>
                    <a:pt x="751438" y="70919"/>
                    <a:pt x="965703" y="179561"/>
                    <a:pt x="1086416" y="298765"/>
                  </a:cubicBezTo>
                  <a:cubicBezTo>
                    <a:pt x="1207129" y="417969"/>
                    <a:pt x="1270503" y="666939"/>
                    <a:pt x="1321806" y="751438"/>
                  </a:cubicBezTo>
                  <a:cubicBezTo>
                    <a:pt x="1373109" y="835937"/>
                    <a:pt x="1383671" y="820848"/>
                    <a:pt x="1394234" y="805759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4291343" y="1358020"/>
              <a:ext cx="1484768" cy="2444436"/>
            </a:xfrm>
            <a:custGeom>
              <a:avLst/>
              <a:gdLst>
                <a:gd name="connsiteX0" fmla="*/ 0 w 1484768"/>
                <a:gd name="connsiteY0" fmla="*/ 0 h 2444436"/>
                <a:gd name="connsiteX1" fmla="*/ 108641 w 1484768"/>
                <a:gd name="connsiteY1" fmla="*/ 316872 h 2444436"/>
                <a:gd name="connsiteX2" fmla="*/ 316871 w 1484768"/>
                <a:gd name="connsiteY2" fmla="*/ 769545 h 2444436"/>
                <a:gd name="connsiteX3" fmla="*/ 253497 w 1484768"/>
                <a:gd name="connsiteY3" fmla="*/ 1330860 h 2444436"/>
                <a:gd name="connsiteX4" fmla="*/ 90534 w 1484768"/>
                <a:gd name="connsiteY4" fmla="*/ 1855961 h 2444436"/>
                <a:gd name="connsiteX5" fmla="*/ 561314 w 1484768"/>
                <a:gd name="connsiteY5" fmla="*/ 2362955 h 2444436"/>
                <a:gd name="connsiteX6" fmla="*/ 1484768 w 1484768"/>
                <a:gd name="connsiteY6" fmla="*/ 2344848 h 244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768" h="2444436">
                  <a:moveTo>
                    <a:pt x="0" y="0"/>
                  </a:moveTo>
                  <a:cubicBezTo>
                    <a:pt x="27914" y="94307"/>
                    <a:pt x="55829" y="188614"/>
                    <a:pt x="108641" y="316872"/>
                  </a:cubicBezTo>
                  <a:cubicBezTo>
                    <a:pt x="161453" y="445130"/>
                    <a:pt x="292728" y="600547"/>
                    <a:pt x="316871" y="769545"/>
                  </a:cubicBezTo>
                  <a:cubicBezTo>
                    <a:pt x="341014" y="938543"/>
                    <a:pt x="291220" y="1149791"/>
                    <a:pt x="253497" y="1330860"/>
                  </a:cubicBezTo>
                  <a:cubicBezTo>
                    <a:pt x="215774" y="1511929"/>
                    <a:pt x="39231" y="1683945"/>
                    <a:pt x="90534" y="1855961"/>
                  </a:cubicBezTo>
                  <a:cubicBezTo>
                    <a:pt x="141837" y="2027977"/>
                    <a:pt x="328942" y="2281474"/>
                    <a:pt x="561314" y="2362955"/>
                  </a:cubicBezTo>
                  <a:cubicBezTo>
                    <a:pt x="793686" y="2444436"/>
                    <a:pt x="1139227" y="2394642"/>
                    <a:pt x="1484768" y="2344848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309042" y="1720158"/>
              <a:ext cx="2014396" cy="1584357"/>
            </a:xfrm>
            <a:custGeom>
              <a:avLst/>
              <a:gdLst>
                <a:gd name="connsiteX0" fmla="*/ 76954 w 2014396"/>
                <a:gd name="connsiteY0" fmla="*/ 0 h 1584357"/>
                <a:gd name="connsiteX1" fmla="*/ 13580 w 2014396"/>
                <a:gd name="connsiteY1" fmla="*/ 199177 h 1584357"/>
                <a:gd name="connsiteX2" fmla="*/ 158435 w 2014396"/>
                <a:gd name="connsiteY2" fmla="*/ 362139 h 1584357"/>
                <a:gd name="connsiteX3" fmla="*/ 511520 w 2014396"/>
                <a:gd name="connsiteY3" fmla="*/ 470781 h 1584357"/>
                <a:gd name="connsiteX4" fmla="*/ 611108 w 2014396"/>
                <a:gd name="connsiteY4" fmla="*/ 896293 h 1584357"/>
                <a:gd name="connsiteX5" fmla="*/ 692590 w 2014396"/>
                <a:gd name="connsiteY5" fmla="*/ 995882 h 1584357"/>
                <a:gd name="connsiteX6" fmla="*/ 873659 w 2014396"/>
                <a:gd name="connsiteY6" fmla="*/ 923454 h 1584357"/>
                <a:gd name="connsiteX7" fmla="*/ 1099996 w 2014396"/>
                <a:gd name="connsiteY7" fmla="*/ 1195058 h 1584357"/>
                <a:gd name="connsiteX8" fmla="*/ 1652257 w 2014396"/>
                <a:gd name="connsiteY8" fmla="*/ 1285592 h 1584357"/>
                <a:gd name="connsiteX9" fmla="*/ 2014396 w 2014396"/>
                <a:gd name="connsiteY9" fmla="*/ 1584357 h 158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4396" h="1584357">
                  <a:moveTo>
                    <a:pt x="76954" y="0"/>
                  </a:moveTo>
                  <a:cubicBezTo>
                    <a:pt x="38477" y="69410"/>
                    <a:pt x="0" y="138821"/>
                    <a:pt x="13580" y="199177"/>
                  </a:cubicBezTo>
                  <a:cubicBezTo>
                    <a:pt x="27160" y="259534"/>
                    <a:pt x="75445" y="316872"/>
                    <a:pt x="158435" y="362139"/>
                  </a:cubicBezTo>
                  <a:cubicBezTo>
                    <a:pt x="241425" y="407406"/>
                    <a:pt x="436075" y="381755"/>
                    <a:pt x="511520" y="470781"/>
                  </a:cubicBezTo>
                  <a:cubicBezTo>
                    <a:pt x="586965" y="559807"/>
                    <a:pt x="580930" y="808776"/>
                    <a:pt x="611108" y="896293"/>
                  </a:cubicBezTo>
                  <a:cubicBezTo>
                    <a:pt x="641286" y="983810"/>
                    <a:pt x="648832" y="991355"/>
                    <a:pt x="692590" y="995882"/>
                  </a:cubicBezTo>
                  <a:cubicBezTo>
                    <a:pt x="736348" y="1000409"/>
                    <a:pt x="805758" y="890258"/>
                    <a:pt x="873659" y="923454"/>
                  </a:cubicBezTo>
                  <a:cubicBezTo>
                    <a:pt x="941560" y="956650"/>
                    <a:pt x="970230" y="1134702"/>
                    <a:pt x="1099996" y="1195058"/>
                  </a:cubicBezTo>
                  <a:cubicBezTo>
                    <a:pt x="1229762" y="1255414"/>
                    <a:pt x="1499857" y="1220709"/>
                    <a:pt x="1652257" y="1285592"/>
                  </a:cubicBezTo>
                  <a:cubicBezTo>
                    <a:pt x="1804657" y="1350475"/>
                    <a:pt x="1909526" y="1467416"/>
                    <a:pt x="2014396" y="1584357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2483667" y="2227152"/>
              <a:ext cx="3817545" cy="1783533"/>
            </a:xfrm>
            <a:custGeom>
              <a:avLst/>
              <a:gdLst>
                <a:gd name="connsiteX0" fmla="*/ 187105 w 3817545"/>
                <a:gd name="connsiteY0" fmla="*/ 0 h 1783533"/>
                <a:gd name="connsiteX1" fmla="*/ 51303 w 3817545"/>
                <a:gd name="connsiteY1" fmla="*/ 316872 h 1783533"/>
                <a:gd name="connsiteX2" fmla="*/ 494923 w 3817545"/>
                <a:gd name="connsiteY2" fmla="*/ 506995 h 1783533"/>
                <a:gd name="connsiteX3" fmla="*/ 1345949 w 3817545"/>
                <a:gd name="connsiteY3" fmla="*/ 706171 h 1783533"/>
                <a:gd name="connsiteX4" fmla="*/ 1843889 w 3817545"/>
                <a:gd name="connsiteY4" fmla="*/ 1312753 h 1783533"/>
                <a:gd name="connsiteX5" fmla="*/ 2387097 w 3817545"/>
                <a:gd name="connsiteY5" fmla="*/ 1629624 h 1783533"/>
                <a:gd name="connsiteX6" fmla="*/ 3401085 w 3817545"/>
                <a:gd name="connsiteY6" fmla="*/ 1774480 h 1783533"/>
                <a:gd name="connsiteX7" fmla="*/ 3817545 w 3817545"/>
                <a:gd name="connsiteY7" fmla="*/ 1575303 h 178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7545" h="1783533">
                  <a:moveTo>
                    <a:pt x="187105" y="0"/>
                  </a:moveTo>
                  <a:cubicBezTo>
                    <a:pt x="93552" y="116186"/>
                    <a:pt x="0" y="232373"/>
                    <a:pt x="51303" y="316872"/>
                  </a:cubicBezTo>
                  <a:cubicBezTo>
                    <a:pt x="102606" y="401371"/>
                    <a:pt x="279149" y="442112"/>
                    <a:pt x="494923" y="506995"/>
                  </a:cubicBezTo>
                  <a:cubicBezTo>
                    <a:pt x="710697" y="571878"/>
                    <a:pt x="1121121" y="571878"/>
                    <a:pt x="1345949" y="706171"/>
                  </a:cubicBezTo>
                  <a:cubicBezTo>
                    <a:pt x="1570777" y="840464"/>
                    <a:pt x="1670365" y="1158844"/>
                    <a:pt x="1843889" y="1312753"/>
                  </a:cubicBezTo>
                  <a:cubicBezTo>
                    <a:pt x="2017413" y="1466662"/>
                    <a:pt x="2127564" y="1552670"/>
                    <a:pt x="2387097" y="1629624"/>
                  </a:cubicBezTo>
                  <a:cubicBezTo>
                    <a:pt x="2646630" y="1706579"/>
                    <a:pt x="3162677" y="1783533"/>
                    <a:pt x="3401085" y="1774480"/>
                  </a:cubicBezTo>
                  <a:cubicBezTo>
                    <a:pt x="3639493" y="1765427"/>
                    <a:pt x="3728519" y="1670365"/>
                    <a:pt x="3817545" y="1575303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317688" y="3331675"/>
              <a:ext cx="262550" cy="878186"/>
            </a:xfrm>
            <a:custGeom>
              <a:avLst/>
              <a:gdLst>
                <a:gd name="connsiteX0" fmla="*/ 262550 w 262550"/>
                <a:gd name="connsiteY0" fmla="*/ 0 h 878186"/>
                <a:gd name="connsiteX1" fmla="*/ 90534 w 262550"/>
                <a:gd name="connsiteY1" fmla="*/ 190123 h 878186"/>
                <a:gd name="connsiteX2" fmla="*/ 9053 w 262550"/>
                <a:gd name="connsiteY2" fmla="*/ 552262 h 878186"/>
                <a:gd name="connsiteX3" fmla="*/ 36213 w 262550"/>
                <a:gd name="connsiteY3" fmla="*/ 878186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550" h="878186">
                  <a:moveTo>
                    <a:pt x="262550" y="0"/>
                  </a:moveTo>
                  <a:cubicBezTo>
                    <a:pt x="197666" y="49039"/>
                    <a:pt x="132783" y="98079"/>
                    <a:pt x="90534" y="190123"/>
                  </a:cubicBezTo>
                  <a:cubicBezTo>
                    <a:pt x="48285" y="282167"/>
                    <a:pt x="18106" y="437585"/>
                    <a:pt x="9053" y="552262"/>
                  </a:cubicBezTo>
                  <a:cubicBezTo>
                    <a:pt x="0" y="666939"/>
                    <a:pt x="18106" y="772562"/>
                    <a:pt x="36213" y="878186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684760" y="3467477"/>
              <a:ext cx="253497" cy="823866"/>
            </a:xfrm>
            <a:custGeom>
              <a:avLst/>
              <a:gdLst>
                <a:gd name="connsiteX0" fmla="*/ 0 w 253497"/>
                <a:gd name="connsiteY0" fmla="*/ 0 h 823866"/>
                <a:gd name="connsiteX1" fmla="*/ 172016 w 253497"/>
                <a:gd name="connsiteY1" fmla="*/ 226337 h 823866"/>
                <a:gd name="connsiteX2" fmla="*/ 253497 w 253497"/>
                <a:gd name="connsiteY2" fmla="*/ 823866 h 8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97" h="823866">
                  <a:moveTo>
                    <a:pt x="0" y="0"/>
                  </a:moveTo>
                  <a:cubicBezTo>
                    <a:pt x="64883" y="44513"/>
                    <a:pt x="129766" y="89026"/>
                    <a:pt x="172016" y="226337"/>
                  </a:cubicBezTo>
                  <a:cubicBezTo>
                    <a:pt x="214266" y="363648"/>
                    <a:pt x="233881" y="593757"/>
                    <a:pt x="253497" y="823866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2679826" y="3784349"/>
              <a:ext cx="72427" cy="706170"/>
            </a:xfrm>
            <a:custGeom>
              <a:avLst/>
              <a:gdLst>
                <a:gd name="connsiteX0" fmla="*/ 72427 w 72427"/>
                <a:gd name="connsiteY0" fmla="*/ 0 h 706170"/>
                <a:gd name="connsiteX1" fmla="*/ 0 w 72427"/>
                <a:gd name="connsiteY1" fmla="*/ 208229 h 706170"/>
                <a:gd name="connsiteX2" fmla="*/ 72427 w 72427"/>
                <a:gd name="connsiteY2" fmla="*/ 706170 h 70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27" h="706170">
                  <a:moveTo>
                    <a:pt x="72427" y="0"/>
                  </a:moveTo>
                  <a:cubicBezTo>
                    <a:pt x="36213" y="45267"/>
                    <a:pt x="0" y="90534"/>
                    <a:pt x="0" y="208229"/>
                  </a:cubicBezTo>
                  <a:cubicBezTo>
                    <a:pt x="0" y="325924"/>
                    <a:pt x="36213" y="516047"/>
                    <a:pt x="72427" y="706170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2966519" y="3277354"/>
              <a:ext cx="120713" cy="860080"/>
            </a:xfrm>
            <a:custGeom>
              <a:avLst/>
              <a:gdLst>
                <a:gd name="connsiteX0" fmla="*/ 120713 w 120713"/>
                <a:gd name="connsiteY0" fmla="*/ 0 h 860080"/>
                <a:gd name="connsiteX1" fmla="*/ 39231 w 120713"/>
                <a:gd name="connsiteY1" fmla="*/ 235391 h 860080"/>
                <a:gd name="connsiteX2" fmla="*/ 12071 w 120713"/>
                <a:gd name="connsiteY2" fmla="*/ 534155 h 860080"/>
                <a:gd name="connsiteX3" fmla="*/ 111659 w 120713"/>
                <a:gd name="connsiteY3" fmla="*/ 860080 h 8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13" h="860080">
                  <a:moveTo>
                    <a:pt x="120713" y="0"/>
                  </a:moveTo>
                  <a:cubicBezTo>
                    <a:pt x="89025" y="73182"/>
                    <a:pt x="57338" y="146365"/>
                    <a:pt x="39231" y="235391"/>
                  </a:cubicBezTo>
                  <a:cubicBezTo>
                    <a:pt x="21124" y="324417"/>
                    <a:pt x="0" y="430040"/>
                    <a:pt x="12071" y="534155"/>
                  </a:cubicBezTo>
                  <a:cubicBezTo>
                    <a:pt x="24142" y="638270"/>
                    <a:pt x="67900" y="749175"/>
                    <a:pt x="111659" y="860080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95461" y="3829616"/>
              <a:ext cx="144856" cy="679010"/>
            </a:xfrm>
            <a:custGeom>
              <a:avLst/>
              <a:gdLst>
                <a:gd name="connsiteX0" fmla="*/ 0 w 144856"/>
                <a:gd name="connsiteY0" fmla="*/ 0 h 679010"/>
                <a:gd name="connsiteX1" fmla="*/ 99589 w 144856"/>
                <a:gd name="connsiteY1" fmla="*/ 172016 h 679010"/>
                <a:gd name="connsiteX2" fmla="*/ 144856 w 144856"/>
                <a:gd name="connsiteY2" fmla="*/ 679010 h 67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856" h="679010">
                  <a:moveTo>
                    <a:pt x="0" y="0"/>
                  </a:moveTo>
                  <a:cubicBezTo>
                    <a:pt x="37723" y="29424"/>
                    <a:pt x="75446" y="58848"/>
                    <a:pt x="99589" y="172016"/>
                  </a:cubicBezTo>
                  <a:cubicBezTo>
                    <a:pt x="123732" y="285184"/>
                    <a:pt x="134294" y="482097"/>
                    <a:pt x="144856" y="679010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5195180" y="3521798"/>
              <a:ext cx="146365" cy="543208"/>
            </a:xfrm>
            <a:custGeom>
              <a:avLst/>
              <a:gdLst>
                <a:gd name="connsiteX0" fmla="*/ 146365 w 146365"/>
                <a:gd name="connsiteY0" fmla="*/ 0 h 543208"/>
                <a:gd name="connsiteX1" fmla="*/ 19616 w 146365"/>
                <a:gd name="connsiteY1" fmla="*/ 199176 h 543208"/>
                <a:gd name="connsiteX2" fmla="*/ 28670 w 146365"/>
                <a:gd name="connsiteY2" fmla="*/ 543208 h 54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65" h="543208">
                  <a:moveTo>
                    <a:pt x="146365" y="0"/>
                  </a:moveTo>
                  <a:cubicBezTo>
                    <a:pt x="92798" y="54320"/>
                    <a:pt x="39232" y="108641"/>
                    <a:pt x="19616" y="199176"/>
                  </a:cubicBezTo>
                  <a:cubicBezTo>
                    <a:pt x="0" y="289711"/>
                    <a:pt x="14335" y="416459"/>
                    <a:pt x="28670" y="543208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522614" y="3277354"/>
              <a:ext cx="271604" cy="1122630"/>
            </a:xfrm>
            <a:custGeom>
              <a:avLst/>
              <a:gdLst>
                <a:gd name="connsiteX0" fmla="*/ 271604 w 271604"/>
                <a:gd name="connsiteY0" fmla="*/ 0 h 1122630"/>
                <a:gd name="connsiteX1" fmla="*/ 181069 w 271604"/>
                <a:gd name="connsiteY1" fmla="*/ 153909 h 1122630"/>
                <a:gd name="connsiteX2" fmla="*/ 90535 w 271604"/>
                <a:gd name="connsiteY2" fmla="*/ 416460 h 1122630"/>
                <a:gd name="connsiteX3" fmla="*/ 0 w 271604"/>
                <a:gd name="connsiteY3" fmla="*/ 1122630 h 112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04" h="1122630">
                  <a:moveTo>
                    <a:pt x="271604" y="0"/>
                  </a:moveTo>
                  <a:cubicBezTo>
                    <a:pt x="241425" y="42249"/>
                    <a:pt x="211247" y="84499"/>
                    <a:pt x="181069" y="153909"/>
                  </a:cubicBezTo>
                  <a:cubicBezTo>
                    <a:pt x="150891" y="223319"/>
                    <a:pt x="120713" y="255006"/>
                    <a:pt x="90535" y="416460"/>
                  </a:cubicBezTo>
                  <a:cubicBezTo>
                    <a:pt x="60357" y="577914"/>
                    <a:pt x="30178" y="850272"/>
                    <a:pt x="0" y="1122630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819869" y="3811509"/>
              <a:ext cx="46777" cy="253497"/>
            </a:xfrm>
            <a:custGeom>
              <a:avLst/>
              <a:gdLst>
                <a:gd name="connsiteX0" fmla="*/ 46777 w 46777"/>
                <a:gd name="connsiteY0" fmla="*/ 0 h 253497"/>
                <a:gd name="connsiteX1" fmla="*/ 1509 w 46777"/>
                <a:gd name="connsiteY1" fmla="*/ 63374 h 253497"/>
                <a:gd name="connsiteX2" fmla="*/ 37723 w 46777"/>
                <a:gd name="connsiteY2" fmla="*/ 253497 h 25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77" h="253497">
                  <a:moveTo>
                    <a:pt x="46777" y="0"/>
                  </a:moveTo>
                  <a:cubicBezTo>
                    <a:pt x="24897" y="10562"/>
                    <a:pt x="3018" y="21125"/>
                    <a:pt x="1509" y="63374"/>
                  </a:cubicBezTo>
                  <a:cubicBezTo>
                    <a:pt x="0" y="105623"/>
                    <a:pt x="18861" y="179560"/>
                    <a:pt x="37723" y="253497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02036" y="3838669"/>
              <a:ext cx="262550" cy="633743"/>
            </a:xfrm>
            <a:custGeom>
              <a:avLst/>
              <a:gdLst>
                <a:gd name="connsiteX0" fmla="*/ 262550 w 262550"/>
                <a:gd name="connsiteY0" fmla="*/ 0 h 633743"/>
                <a:gd name="connsiteX1" fmla="*/ 181069 w 262550"/>
                <a:gd name="connsiteY1" fmla="*/ 208230 h 633743"/>
                <a:gd name="connsiteX2" fmla="*/ 45267 w 262550"/>
                <a:gd name="connsiteY2" fmla="*/ 316872 h 633743"/>
                <a:gd name="connsiteX3" fmla="*/ 0 w 262550"/>
                <a:gd name="connsiteY3" fmla="*/ 633743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550" h="633743">
                  <a:moveTo>
                    <a:pt x="262550" y="0"/>
                  </a:moveTo>
                  <a:cubicBezTo>
                    <a:pt x="239916" y="77709"/>
                    <a:pt x="217283" y="155418"/>
                    <a:pt x="181069" y="208230"/>
                  </a:cubicBezTo>
                  <a:cubicBezTo>
                    <a:pt x="144855" y="261042"/>
                    <a:pt x="75445" y="245953"/>
                    <a:pt x="45267" y="316872"/>
                  </a:cubicBezTo>
                  <a:cubicBezTo>
                    <a:pt x="15089" y="387791"/>
                    <a:pt x="7544" y="510767"/>
                    <a:pt x="0" y="633743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6509442" y="3340729"/>
              <a:ext cx="168998" cy="778598"/>
            </a:xfrm>
            <a:custGeom>
              <a:avLst/>
              <a:gdLst>
                <a:gd name="connsiteX0" fmla="*/ 0 w 168998"/>
                <a:gd name="connsiteY0" fmla="*/ 0 h 778598"/>
                <a:gd name="connsiteX1" fmla="*/ 72427 w 168998"/>
                <a:gd name="connsiteY1" fmla="*/ 72427 h 778598"/>
                <a:gd name="connsiteX2" fmla="*/ 162962 w 168998"/>
                <a:gd name="connsiteY2" fmla="*/ 280657 h 778598"/>
                <a:gd name="connsiteX3" fmla="*/ 108641 w 168998"/>
                <a:gd name="connsiteY3" fmla="*/ 597528 h 778598"/>
                <a:gd name="connsiteX4" fmla="*/ 9053 w 168998"/>
                <a:gd name="connsiteY4" fmla="*/ 778598 h 77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998" h="778598">
                  <a:moveTo>
                    <a:pt x="0" y="0"/>
                  </a:moveTo>
                  <a:cubicBezTo>
                    <a:pt x="22633" y="12825"/>
                    <a:pt x="45267" y="25651"/>
                    <a:pt x="72427" y="72427"/>
                  </a:cubicBezTo>
                  <a:cubicBezTo>
                    <a:pt x="99587" y="119203"/>
                    <a:pt x="156926" y="193140"/>
                    <a:pt x="162962" y="280657"/>
                  </a:cubicBezTo>
                  <a:cubicBezTo>
                    <a:pt x="168998" y="368174"/>
                    <a:pt x="134292" y="514538"/>
                    <a:pt x="108641" y="597528"/>
                  </a:cubicBezTo>
                  <a:cubicBezTo>
                    <a:pt x="82990" y="680518"/>
                    <a:pt x="46021" y="729558"/>
                    <a:pt x="9053" y="778598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6654297" y="3322622"/>
              <a:ext cx="99588" cy="1140736"/>
            </a:xfrm>
            <a:custGeom>
              <a:avLst/>
              <a:gdLst>
                <a:gd name="connsiteX0" fmla="*/ 99588 w 99588"/>
                <a:gd name="connsiteY0" fmla="*/ 0 h 1140736"/>
                <a:gd name="connsiteX1" fmla="*/ 45267 w 99588"/>
                <a:gd name="connsiteY1" fmla="*/ 208229 h 1140736"/>
                <a:gd name="connsiteX2" fmla="*/ 81481 w 99588"/>
                <a:gd name="connsiteY2" fmla="*/ 398352 h 1140736"/>
                <a:gd name="connsiteX3" fmla="*/ 0 w 99588"/>
                <a:gd name="connsiteY3" fmla="*/ 1140736 h 114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88" h="1140736">
                  <a:moveTo>
                    <a:pt x="99588" y="0"/>
                  </a:moveTo>
                  <a:cubicBezTo>
                    <a:pt x="73936" y="70918"/>
                    <a:pt x="48285" y="141837"/>
                    <a:pt x="45267" y="208229"/>
                  </a:cubicBezTo>
                  <a:cubicBezTo>
                    <a:pt x="42249" y="274621"/>
                    <a:pt x="89025" y="242934"/>
                    <a:pt x="81481" y="398352"/>
                  </a:cubicBezTo>
                  <a:cubicBezTo>
                    <a:pt x="73937" y="553770"/>
                    <a:pt x="36968" y="847253"/>
                    <a:pt x="0" y="1140736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070756" y="3630440"/>
              <a:ext cx="105625" cy="506994"/>
            </a:xfrm>
            <a:custGeom>
              <a:avLst/>
              <a:gdLst>
                <a:gd name="connsiteX0" fmla="*/ 36214 w 105625"/>
                <a:gd name="connsiteY0" fmla="*/ 0 h 506994"/>
                <a:gd name="connsiteX1" fmla="*/ 99589 w 105625"/>
                <a:gd name="connsiteY1" fmla="*/ 190122 h 506994"/>
                <a:gd name="connsiteX2" fmla="*/ 0 w 105625"/>
                <a:gd name="connsiteY2" fmla="*/ 506994 h 50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25" h="506994">
                  <a:moveTo>
                    <a:pt x="36214" y="0"/>
                  </a:moveTo>
                  <a:cubicBezTo>
                    <a:pt x="70919" y="52811"/>
                    <a:pt x="105625" y="105623"/>
                    <a:pt x="99589" y="190122"/>
                  </a:cubicBezTo>
                  <a:cubicBezTo>
                    <a:pt x="93553" y="274621"/>
                    <a:pt x="46776" y="390807"/>
                    <a:pt x="0" y="506994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Rectangle 4"/>
            <p:cNvSpPr/>
            <p:nvPr/>
          </p:nvSpPr>
          <p:spPr>
            <a:xfrm>
              <a:off x="3337373" y="710901"/>
              <a:ext cx="1533391" cy="26199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MPI_COMM_WORLD</a:t>
              </a:r>
            </a:p>
          </p:txBody>
        </p:sp>
        <p:sp>
          <p:nvSpPr>
            <p:cNvPr id="85" name="Rectangle 4"/>
            <p:cNvSpPr/>
            <p:nvPr/>
          </p:nvSpPr>
          <p:spPr>
            <a:xfrm>
              <a:off x="1339913" y="3298683"/>
              <a:ext cx="849517" cy="26199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Group A</a:t>
              </a:r>
            </a:p>
          </p:txBody>
        </p:sp>
        <p:sp>
          <p:nvSpPr>
            <p:cNvPr id="86" name="Rectangle 4"/>
            <p:cNvSpPr/>
            <p:nvPr/>
          </p:nvSpPr>
          <p:spPr>
            <a:xfrm>
              <a:off x="7413279" y="3378655"/>
              <a:ext cx="849517" cy="26199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Group B</a:t>
              </a:r>
            </a:p>
          </p:txBody>
        </p:sp>
        <p:sp>
          <p:nvSpPr>
            <p:cNvPr id="87" name="Rectangle 4"/>
            <p:cNvSpPr/>
            <p:nvPr/>
          </p:nvSpPr>
          <p:spPr>
            <a:xfrm>
              <a:off x="2516858" y="4863422"/>
              <a:ext cx="1327843" cy="26199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Communicator A</a:t>
              </a:r>
            </a:p>
          </p:txBody>
        </p:sp>
        <p:sp>
          <p:nvSpPr>
            <p:cNvPr id="88" name="Rectangle 4"/>
            <p:cNvSpPr/>
            <p:nvPr/>
          </p:nvSpPr>
          <p:spPr>
            <a:xfrm>
              <a:off x="5349084" y="4834752"/>
              <a:ext cx="1327843" cy="26199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Communicator B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3322622" y="4309449"/>
              <a:ext cx="479834" cy="152400"/>
            </a:xfrm>
            <a:custGeom>
              <a:avLst/>
              <a:gdLst>
                <a:gd name="connsiteX0" fmla="*/ 0 w 479834"/>
                <a:gd name="connsiteY0" fmla="*/ 0 h 152400"/>
                <a:gd name="connsiteX1" fmla="*/ 90535 w 479834"/>
                <a:gd name="connsiteY1" fmla="*/ 45267 h 152400"/>
                <a:gd name="connsiteX2" fmla="*/ 280657 w 479834"/>
                <a:gd name="connsiteY2" fmla="*/ 135802 h 152400"/>
                <a:gd name="connsiteX3" fmla="*/ 479834 w 479834"/>
                <a:gd name="connsiteY3" fmla="*/ 14485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834" h="152400">
                  <a:moveTo>
                    <a:pt x="0" y="0"/>
                  </a:moveTo>
                  <a:cubicBezTo>
                    <a:pt x="21879" y="11316"/>
                    <a:pt x="90535" y="45267"/>
                    <a:pt x="90535" y="45267"/>
                  </a:cubicBezTo>
                  <a:cubicBezTo>
                    <a:pt x="137311" y="67901"/>
                    <a:pt x="215774" y="119204"/>
                    <a:pt x="280657" y="135802"/>
                  </a:cubicBezTo>
                  <a:cubicBezTo>
                    <a:pt x="345540" y="152400"/>
                    <a:pt x="412687" y="148628"/>
                    <a:pt x="479834" y="144856"/>
                  </a:cubicBezTo>
                </a:path>
              </a:pathLst>
            </a:custGeom>
            <a:ln w="1905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2975572" y="4399985"/>
              <a:ext cx="328943" cy="242935"/>
            </a:xfrm>
            <a:custGeom>
              <a:avLst/>
              <a:gdLst>
                <a:gd name="connsiteX0" fmla="*/ 84499 w 328943"/>
                <a:gd name="connsiteY0" fmla="*/ 0 h 242935"/>
                <a:gd name="connsiteX1" fmla="*/ 12071 w 328943"/>
                <a:gd name="connsiteY1" fmla="*/ 81481 h 242935"/>
                <a:gd name="connsiteX2" fmla="*/ 156927 w 328943"/>
                <a:gd name="connsiteY2" fmla="*/ 217283 h 242935"/>
                <a:gd name="connsiteX3" fmla="*/ 328943 w 328943"/>
                <a:gd name="connsiteY3" fmla="*/ 235390 h 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943" h="242935">
                  <a:moveTo>
                    <a:pt x="84499" y="0"/>
                  </a:moveTo>
                  <a:cubicBezTo>
                    <a:pt x="42249" y="22633"/>
                    <a:pt x="0" y="45267"/>
                    <a:pt x="12071" y="81481"/>
                  </a:cubicBezTo>
                  <a:cubicBezTo>
                    <a:pt x="24142" y="117695"/>
                    <a:pt x="104115" y="191631"/>
                    <a:pt x="156927" y="217283"/>
                  </a:cubicBezTo>
                  <a:cubicBezTo>
                    <a:pt x="209739" y="242935"/>
                    <a:pt x="269341" y="239162"/>
                    <a:pt x="328943" y="235390"/>
                  </a:cubicBezTo>
                </a:path>
              </a:pathLst>
            </a:custGeom>
            <a:ln w="1905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199991" y="4454305"/>
              <a:ext cx="452673" cy="303291"/>
            </a:xfrm>
            <a:custGeom>
              <a:avLst/>
              <a:gdLst>
                <a:gd name="connsiteX0" fmla="*/ 63374 w 452673"/>
                <a:gd name="connsiteY0" fmla="*/ 0 h 303291"/>
                <a:gd name="connsiteX1" fmla="*/ 0 w 452673"/>
                <a:gd name="connsiteY1" fmla="*/ 90535 h 303291"/>
                <a:gd name="connsiteX2" fmla="*/ 63374 w 452673"/>
                <a:gd name="connsiteY2" fmla="*/ 271604 h 303291"/>
                <a:gd name="connsiteX3" fmla="*/ 353085 w 452673"/>
                <a:gd name="connsiteY3" fmla="*/ 280658 h 303291"/>
                <a:gd name="connsiteX4" fmla="*/ 452673 w 452673"/>
                <a:gd name="connsiteY4" fmla="*/ 235390 h 30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673" h="303291">
                  <a:moveTo>
                    <a:pt x="63374" y="0"/>
                  </a:moveTo>
                  <a:cubicBezTo>
                    <a:pt x="31687" y="22634"/>
                    <a:pt x="0" y="45268"/>
                    <a:pt x="0" y="90535"/>
                  </a:cubicBezTo>
                  <a:cubicBezTo>
                    <a:pt x="0" y="135802"/>
                    <a:pt x="4527" y="239917"/>
                    <a:pt x="63374" y="271604"/>
                  </a:cubicBezTo>
                  <a:cubicBezTo>
                    <a:pt x="122221" y="303291"/>
                    <a:pt x="288202" y="286694"/>
                    <a:pt x="353085" y="280658"/>
                  </a:cubicBezTo>
                  <a:cubicBezTo>
                    <a:pt x="417968" y="274622"/>
                    <a:pt x="435320" y="255006"/>
                    <a:pt x="452673" y="235390"/>
                  </a:cubicBezTo>
                </a:path>
              </a:pathLst>
            </a:custGeom>
            <a:ln w="1905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915215" y="4716855"/>
              <a:ext cx="398353" cy="58848"/>
            </a:xfrm>
            <a:custGeom>
              <a:avLst/>
              <a:gdLst>
                <a:gd name="connsiteX0" fmla="*/ 0 w 398353"/>
                <a:gd name="connsiteY0" fmla="*/ 0 h 58848"/>
                <a:gd name="connsiteX1" fmla="*/ 126749 w 398353"/>
                <a:gd name="connsiteY1" fmla="*/ 54321 h 58848"/>
                <a:gd name="connsiteX2" fmla="*/ 398353 w 398353"/>
                <a:gd name="connsiteY2" fmla="*/ 27160 h 5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353" h="58848">
                  <a:moveTo>
                    <a:pt x="0" y="0"/>
                  </a:moveTo>
                  <a:cubicBezTo>
                    <a:pt x="30178" y="24897"/>
                    <a:pt x="60357" y="49794"/>
                    <a:pt x="126749" y="54321"/>
                  </a:cubicBezTo>
                  <a:cubicBezTo>
                    <a:pt x="193141" y="58848"/>
                    <a:pt x="295747" y="43004"/>
                    <a:pt x="398353" y="27160"/>
                  </a:cubicBezTo>
                </a:path>
              </a:pathLst>
            </a:custGeom>
            <a:ln w="1905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816444" y="4249093"/>
              <a:ext cx="543207" cy="362139"/>
            </a:xfrm>
            <a:custGeom>
              <a:avLst/>
              <a:gdLst>
                <a:gd name="connsiteX0" fmla="*/ 271604 w 543207"/>
                <a:gd name="connsiteY0" fmla="*/ 6036 h 362139"/>
                <a:gd name="connsiteX1" fmla="*/ 81481 w 543207"/>
                <a:gd name="connsiteY1" fmla="*/ 33196 h 362139"/>
                <a:gd name="connsiteX2" fmla="*/ 27160 w 543207"/>
                <a:gd name="connsiteY2" fmla="*/ 205212 h 362139"/>
                <a:gd name="connsiteX3" fmla="*/ 244443 w 543207"/>
                <a:gd name="connsiteY3" fmla="*/ 232372 h 362139"/>
                <a:gd name="connsiteX4" fmla="*/ 371192 w 543207"/>
                <a:gd name="connsiteY4" fmla="*/ 341014 h 362139"/>
                <a:gd name="connsiteX5" fmla="*/ 543207 w 543207"/>
                <a:gd name="connsiteY5" fmla="*/ 359121 h 36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207" h="362139">
                  <a:moveTo>
                    <a:pt x="271604" y="6036"/>
                  </a:moveTo>
                  <a:cubicBezTo>
                    <a:pt x="196913" y="3018"/>
                    <a:pt x="122222" y="0"/>
                    <a:pt x="81481" y="33196"/>
                  </a:cubicBezTo>
                  <a:cubicBezTo>
                    <a:pt x="40740" y="66392"/>
                    <a:pt x="0" y="172016"/>
                    <a:pt x="27160" y="205212"/>
                  </a:cubicBezTo>
                  <a:cubicBezTo>
                    <a:pt x="54320" y="238408"/>
                    <a:pt x="187104" y="209738"/>
                    <a:pt x="244443" y="232372"/>
                  </a:cubicBezTo>
                  <a:cubicBezTo>
                    <a:pt x="301782" y="255006"/>
                    <a:pt x="321398" y="319889"/>
                    <a:pt x="371192" y="341014"/>
                  </a:cubicBezTo>
                  <a:cubicBezTo>
                    <a:pt x="420986" y="362139"/>
                    <a:pt x="482096" y="360630"/>
                    <a:pt x="543207" y="359121"/>
                  </a:cubicBezTo>
                </a:path>
              </a:pathLst>
            </a:custGeom>
            <a:ln w="1905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676523" y="4246076"/>
              <a:ext cx="570368" cy="244443"/>
            </a:xfrm>
            <a:custGeom>
              <a:avLst/>
              <a:gdLst>
                <a:gd name="connsiteX0" fmla="*/ 0 w 570368"/>
                <a:gd name="connsiteY0" fmla="*/ 244443 h 244443"/>
                <a:gd name="connsiteX1" fmla="*/ 144855 w 570368"/>
                <a:gd name="connsiteY1" fmla="*/ 181069 h 244443"/>
                <a:gd name="connsiteX2" fmla="*/ 280657 w 570368"/>
                <a:gd name="connsiteY2" fmla="*/ 181069 h 244443"/>
                <a:gd name="connsiteX3" fmla="*/ 497940 w 570368"/>
                <a:gd name="connsiteY3" fmla="*/ 27160 h 244443"/>
                <a:gd name="connsiteX4" fmla="*/ 570368 w 570368"/>
                <a:gd name="connsiteY4" fmla="*/ 18106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" h="244443">
                  <a:moveTo>
                    <a:pt x="0" y="244443"/>
                  </a:moveTo>
                  <a:cubicBezTo>
                    <a:pt x="49039" y="218037"/>
                    <a:pt x="98079" y="191631"/>
                    <a:pt x="144855" y="181069"/>
                  </a:cubicBezTo>
                  <a:cubicBezTo>
                    <a:pt x="191631" y="170507"/>
                    <a:pt x="221810" y="206721"/>
                    <a:pt x="280657" y="181069"/>
                  </a:cubicBezTo>
                  <a:cubicBezTo>
                    <a:pt x="339505" y="155418"/>
                    <a:pt x="449655" y="54320"/>
                    <a:pt x="497940" y="27160"/>
                  </a:cubicBezTo>
                  <a:cubicBezTo>
                    <a:pt x="546225" y="0"/>
                    <a:pt x="558296" y="9053"/>
                    <a:pt x="570368" y="18106"/>
                  </a:cubicBezTo>
                </a:path>
              </a:pathLst>
            </a:custGeom>
            <a:ln w="1905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808206" y="4144978"/>
              <a:ext cx="760491" cy="445129"/>
            </a:xfrm>
            <a:custGeom>
              <a:avLst/>
              <a:gdLst>
                <a:gd name="connsiteX0" fmla="*/ 362139 w 760491"/>
                <a:gd name="connsiteY0" fmla="*/ 55830 h 445129"/>
                <a:gd name="connsiteX1" fmla="*/ 488887 w 760491"/>
                <a:gd name="connsiteY1" fmla="*/ 1509 h 445129"/>
                <a:gd name="connsiteX2" fmla="*/ 724277 w 760491"/>
                <a:gd name="connsiteY2" fmla="*/ 64883 h 445129"/>
                <a:gd name="connsiteX3" fmla="*/ 706170 w 760491"/>
                <a:gd name="connsiteY3" fmla="*/ 236899 h 445129"/>
                <a:gd name="connsiteX4" fmla="*/ 425513 w 760491"/>
                <a:gd name="connsiteY4" fmla="*/ 408915 h 445129"/>
                <a:gd name="connsiteX5" fmla="*/ 72428 w 760491"/>
                <a:gd name="connsiteY5" fmla="*/ 408915 h 445129"/>
                <a:gd name="connsiteX6" fmla="*/ 0 w 760491"/>
                <a:gd name="connsiteY6" fmla="*/ 445129 h 4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491" h="445129">
                  <a:moveTo>
                    <a:pt x="362139" y="55830"/>
                  </a:moveTo>
                  <a:cubicBezTo>
                    <a:pt x="395335" y="27915"/>
                    <a:pt x="428531" y="0"/>
                    <a:pt x="488887" y="1509"/>
                  </a:cubicBezTo>
                  <a:cubicBezTo>
                    <a:pt x="549243" y="3018"/>
                    <a:pt x="688063" y="25651"/>
                    <a:pt x="724277" y="64883"/>
                  </a:cubicBezTo>
                  <a:cubicBezTo>
                    <a:pt x="760491" y="104115"/>
                    <a:pt x="755964" y="179560"/>
                    <a:pt x="706170" y="236899"/>
                  </a:cubicBezTo>
                  <a:cubicBezTo>
                    <a:pt x="656376" y="294238"/>
                    <a:pt x="531137" y="380246"/>
                    <a:pt x="425513" y="408915"/>
                  </a:cubicBezTo>
                  <a:cubicBezTo>
                    <a:pt x="319889" y="437584"/>
                    <a:pt x="143347" y="402879"/>
                    <a:pt x="72428" y="408915"/>
                  </a:cubicBezTo>
                  <a:cubicBezTo>
                    <a:pt x="1509" y="414951"/>
                    <a:pt x="754" y="430040"/>
                    <a:pt x="0" y="445129"/>
                  </a:cubicBezTo>
                </a:path>
              </a:pathLst>
            </a:custGeom>
            <a:ln w="1905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341951" y="4372824"/>
              <a:ext cx="167489" cy="268586"/>
            </a:xfrm>
            <a:custGeom>
              <a:avLst/>
              <a:gdLst>
                <a:gd name="connsiteX0" fmla="*/ 167489 w 167489"/>
                <a:gd name="connsiteY0" fmla="*/ 253497 h 268586"/>
                <a:gd name="connsiteX1" fmla="*/ 49794 w 167489"/>
                <a:gd name="connsiteY1" fmla="*/ 244443 h 268586"/>
                <a:gd name="connsiteX2" fmla="*/ 4527 w 167489"/>
                <a:gd name="connsiteY2" fmla="*/ 108641 h 268586"/>
                <a:gd name="connsiteX3" fmla="*/ 22634 w 167489"/>
                <a:gd name="connsiteY3" fmla="*/ 0 h 26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489" h="268586">
                  <a:moveTo>
                    <a:pt x="167489" y="253497"/>
                  </a:moveTo>
                  <a:cubicBezTo>
                    <a:pt x="122221" y="261041"/>
                    <a:pt x="76954" y="268586"/>
                    <a:pt x="49794" y="244443"/>
                  </a:cubicBezTo>
                  <a:cubicBezTo>
                    <a:pt x="22634" y="220300"/>
                    <a:pt x="9054" y="149381"/>
                    <a:pt x="4527" y="108641"/>
                  </a:cubicBezTo>
                  <a:cubicBezTo>
                    <a:pt x="0" y="67901"/>
                    <a:pt x="11317" y="33950"/>
                    <a:pt x="22634" y="0"/>
                  </a:cubicBezTo>
                </a:path>
              </a:pathLst>
            </a:custGeom>
            <a:ln w="1905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581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80657" y="923453"/>
            <a:ext cx="4943193" cy="4562947"/>
            <a:chOff x="280657" y="923453"/>
            <a:chExt cx="4943193" cy="4562947"/>
          </a:xfrm>
        </p:grpSpPr>
        <p:sp>
          <p:nvSpPr>
            <p:cNvPr id="22" name="Rectangle 21"/>
            <p:cNvSpPr/>
            <p:nvPr/>
          </p:nvSpPr>
          <p:spPr>
            <a:xfrm>
              <a:off x="280657" y="923453"/>
              <a:ext cx="4943193" cy="4562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668379" y="1155032"/>
              <a:ext cx="2134075" cy="368968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MPI Include File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92442" y="2574755"/>
              <a:ext cx="2100960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MPI Environment Initialization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00463" y="4235113"/>
              <a:ext cx="2074832" cy="364047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MPI Environment Shutdown</a:t>
              </a:r>
            </a:p>
          </p:txBody>
        </p:sp>
        <p:sp>
          <p:nvSpPr>
            <p:cNvPr id="8" name="Left Bracket 7"/>
            <p:cNvSpPr/>
            <p:nvPr/>
          </p:nvSpPr>
          <p:spPr>
            <a:xfrm>
              <a:off x="1494792" y="1058780"/>
              <a:ext cx="109888" cy="962525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60357" y="1596189"/>
              <a:ext cx="2151151" cy="36094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Prototypes declaration</a:t>
              </a:r>
            </a:p>
          </p:txBody>
        </p:sp>
        <p:sp>
          <p:nvSpPr>
            <p:cNvPr id="10" name="Left Bracket 9"/>
            <p:cNvSpPr/>
            <p:nvPr/>
          </p:nvSpPr>
          <p:spPr>
            <a:xfrm>
              <a:off x="1493760" y="2093496"/>
              <a:ext cx="101866" cy="3248525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eft Bracket 10"/>
            <p:cNvSpPr/>
            <p:nvPr/>
          </p:nvSpPr>
          <p:spPr>
            <a:xfrm flipH="1">
              <a:off x="3938256" y="2578252"/>
              <a:ext cx="63375" cy="2048068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699987" y="3014804"/>
              <a:ext cx="2075308" cy="1167897"/>
            </a:xfrm>
            <a:prstGeom prst="roundRect">
              <a:avLst>
                <a:gd name="adj" fmla="val 11241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Do Work and Message Passing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95063" y="2146942"/>
              <a:ext cx="2098339" cy="36094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Do Work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84501" y="4662296"/>
              <a:ext cx="2098339" cy="624928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Do Work</a:t>
              </a:r>
            </a:p>
          </p:txBody>
        </p:sp>
        <p:sp>
          <p:nvSpPr>
            <p:cNvPr id="15" name="Left Bracket 14"/>
            <p:cNvSpPr/>
            <p:nvPr/>
          </p:nvSpPr>
          <p:spPr>
            <a:xfrm flipH="1">
              <a:off x="3936747" y="4677147"/>
              <a:ext cx="64884" cy="610076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eft Bracket 15"/>
            <p:cNvSpPr/>
            <p:nvPr/>
          </p:nvSpPr>
          <p:spPr>
            <a:xfrm flipH="1">
              <a:off x="3935238" y="2136617"/>
              <a:ext cx="66394" cy="378736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078158" y="2195105"/>
              <a:ext cx="991784" cy="222173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Serial Code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85703" y="4873422"/>
              <a:ext cx="991784" cy="222173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Serial Code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84193" y="3305672"/>
              <a:ext cx="991784" cy="44247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Parallel Code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16031" y="3304163"/>
              <a:ext cx="991784" cy="44247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Code Section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14705" y="1316836"/>
              <a:ext cx="991784" cy="44247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Header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Section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534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06325" y="308347"/>
            <a:ext cx="8654902" cy="6475228"/>
            <a:chOff x="106325" y="308347"/>
            <a:chExt cx="8654902" cy="6475228"/>
          </a:xfrm>
        </p:grpSpPr>
        <p:sp>
          <p:nvSpPr>
            <p:cNvPr id="67" name="Rectangle 66"/>
            <p:cNvSpPr/>
            <p:nvPr/>
          </p:nvSpPr>
          <p:spPr>
            <a:xfrm>
              <a:off x="106325" y="308347"/>
              <a:ext cx="8654902" cy="647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144573" y="5215080"/>
              <a:ext cx="5045969" cy="1440021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42605" y="446566"/>
              <a:ext cx="5045969" cy="1991313"/>
            </a:xfrm>
            <a:prstGeom prst="roundRect">
              <a:avLst>
                <a:gd name="adj" fmla="val 398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139479" y="2516966"/>
              <a:ext cx="5045969" cy="2601798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397453" y="1395181"/>
              <a:ext cx="3450377" cy="38633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Workflow Application Modeling  &amp; Definition Tools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44588" y="2238259"/>
              <a:ext cx="1887621" cy="44839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Workflow 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</a:rPr>
                <a:t>Specification</a:t>
              </a:r>
            </a:p>
          </p:txBody>
        </p:sp>
        <p:pic>
          <p:nvPicPr>
            <p:cNvPr id="6" name="Picture 5" descr="text_x_lo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6944" y="2040145"/>
              <a:ext cx="509121" cy="509121"/>
            </a:xfrm>
            <a:prstGeom prst="rect">
              <a:avLst/>
            </a:prstGeom>
          </p:spPr>
        </p:pic>
        <p:pic>
          <p:nvPicPr>
            <p:cNvPr id="7" name="Picture 6" descr="text_x_lo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1462" y="2120971"/>
              <a:ext cx="509121" cy="50912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425921" y="3186254"/>
              <a:ext cx="3403077" cy="1809961"/>
              <a:chOff x="829557" y="3459606"/>
              <a:chExt cx="3403077" cy="180996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829557" y="3563315"/>
                <a:ext cx="3403077" cy="1706252"/>
              </a:xfrm>
              <a:prstGeom prst="roundRect">
                <a:avLst>
                  <a:gd name="adj" fmla="val 3985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940244" y="3881312"/>
                <a:ext cx="3141562" cy="33245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Task + Data Scheduler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940246" y="4257161"/>
                <a:ext cx="954542" cy="418516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Data Movement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940247" y="4714011"/>
                <a:ext cx="963967" cy="414153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Data Provenance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940721" y="4259079"/>
                <a:ext cx="1009874" cy="4165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Dependency Manager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940714" y="4714010"/>
                <a:ext cx="1000448" cy="41415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Runtime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Manager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985863" y="4270325"/>
                <a:ext cx="1095943" cy="40535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Language Interpreter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976437" y="4715932"/>
                <a:ext cx="1114795" cy="41223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Fault Management</a:t>
                </a:r>
              </a:p>
            </p:txBody>
          </p:sp>
          <p:sp>
            <p:nvSpPr>
              <p:cNvPr id="16" name="Rectangle 4"/>
              <p:cNvSpPr/>
              <p:nvPr/>
            </p:nvSpPr>
            <p:spPr>
              <a:xfrm>
                <a:off x="972843" y="3459606"/>
                <a:ext cx="1953306" cy="27532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Workflow Enactment Engine</a:t>
                </a: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2588720" y="5384045"/>
              <a:ext cx="3461238" cy="357533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Middleware Supporting Clusters, Grids, and Clouds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563121" y="6198778"/>
              <a:ext cx="3465572" cy="33710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Distributed Computing Resources</a:t>
              </a:r>
            </a:p>
          </p:txBody>
        </p:sp>
        <p:sp>
          <p:nvSpPr>
            <p:cNvPr id="34" name="Left-Right Arrow 33"/>
            <p:cNvSpPr/>
            <p:nvPr/>
          </p:nvSpPr>
          <p:spPr>
            <a:xfrm rot="5400000">
              <a:off x="3340298" y="2875189"/>
              <a:ext cx="367646" cy="160255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239297" y="5349426"/>
              <a:ext cx="1270019" cy="626068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Interaction with Distributed Resources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566988" y="3317825"/>
              <a:ext cx="1763842" cy="42956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Interaction with Information Services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75006" y="714812"/>
              <a:ext cx="781709" cy="260228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Users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274976" y="1269180"/>
              <a:ext cx="1009523" cy="635034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Workflow Design &amp; Definition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255947" y="3657316"/>
              <a:ext cx="1066258" cy="62246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Workflow Execution &amp; Control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277474" y="1709351"/>
              <a:ext cx="2370668" cy="1479223"/>
              <a:chOff x="5791200" y="1160282"/>
              <a:chExt cx="2370668" cy="147922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876032" y="1265623"/>
                <a:ext cx="2285836" cy="1373882"/>
                <a:chOff x="643632" y="3399205"/>
                <a:chExt cx="2285836" cy="1373882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643632" y="3522134"/>
                  <a:ext cx="2285836" cy="1250953"/>
                </a:xfrm>
                <a:prstGeom prst="roundRect">
                  <a:avLst>
                    <a:gd name="adj" fmla="val 398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825585" y="4008746"/>
                  <a:ext cx="1938389" cy="264716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Resource Info Service</a:t>
                  </a: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825585" y="4322274"/>
                  <a:ext cx="1938389" cy="262272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Application Info Service</a:t>
                  </a:r>
                </a:p>
              </p:txBody>
            </p:sp>
            <p:sp>
              <p:nvSpPr>
                <p:cNvPr id="29" name="Rectangle 4"/>
                <p:cNvSpPr/>
                <p:nvPr/>
              </p:nvSpPr>
              <p:spPr>
                <a:xfrm>
                  <a:off x="1297883" y="3399205"/>
                  <a:ext cx="1462240" cy="27531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Information Services</a:t>
                  </a:r>
                </a:p>
              </p:txBody>
            </p:sp>
          </p:grpSp>
          <p:pic>
            <p:nvPicPr>
              <p:cNvPr id="44" name="Picture 43" descr="info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91200" y="1160282"/>
                <a:ext cx="685014" cy="685014"/>
              </a:xfrm>
              <a:prstGeom prst="rect">
                <a:avLst/>
              </a:prstGeom>
            </p:spPr>
          </p:pic>
        </p:grpSp>
        <p:pic>
          <p:nvPicPr>
            <p:cNvPr id="46" name="Picture 45" descr="gnome_settings_default_application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650301">
              <a:off x="4705402" y="2952375"/>
              <a:ext cx="714012" cy="714012"/>
            </a:xfrm>
            <a:prstGeom prst="rect">
              <a:avLst/>
            </a:prstGeom>
          </p:spPr>
        </p:pic>
        <p:sp>
          <p:nvSpPr>
            <p:cNvPr id="47" name="Left Arrow 46"/>
            <p:cNvSpPr/>
            <p:nvPr/>
          </p:nvSpPr>
          <p:spPr>
            <a:xfrm rot="16200000" flipV="1">
              <a:off x="3330871" y="1934078"/>
              <a:ext cx="359791" cy="168117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Documents and Settings\csve\Local Settings\Temporary Internet Files\Content.IE5\8DARKL23\MC90043262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13621" y="577601"/>
              <a:ext cx="538695" cy="581357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csve\Local Settings\Temporary Internet Files\Content.IE5\4PQ7052J\MC900432621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99843" y="594102"/>
              <a:ext cx="554223" cy="554223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csve\Local Settings\Temporary Internet Files\Content.IE5\KPABW9QF\MC900433959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2224" y="519675"/>
              <a:ext cx="703078" cy="703078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csve\Local Settings\Temporary Internet Files\Content.IE5\C9M7KX6B\MC900433936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45871" y="562206"/>
              <a:ext cx="644599" cy="644599"/>
            </a:xfrm>
            <a:prstGeom prst="rect">
              <a:avLst/>
            </a:prstGeom>
            <a:noFill/>
          </p:spPr>
        </p:pic>
        <p:cxnSp>
          <p:nvCxnSpPr>
            <p:cNvPr id="53" name="Straight Connector 52"/>
            <p:cNvCxnSpPr>
              <a:stCxn id="1026" idx="1"/>
              <a:endCxn id="1027" idx="1"/>
            </p:cNvCxnSpPr>
            <p:nvPr/>
          </p:nvCxnSpPr>
          <p:spPr>
            <a:xfrm>
              <a:off x="2952316" y="868280"/>
              <a:ext cx="847527" cy="293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eft-Right Arrow 53"/>
            <p:cNvSpPr/>
            <p:nvPr/>
          </p:nvSpPr>
          <p:spPr>
            <a:xfrm rot="5400000">
              <a:off x="3832942" y="5015874"/>
              <a:ext cx="367646" cy="160255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loud"/>
            <p:cNvSpPr>
              <a:spLocks noChangeAspect="1" noEditPoints="1" noChangeArrowheads="1"/>
            </p:cNvSpPr>
            <p:nvPr/>
          </p:nvSpPr>
          <p:spPr bwMode="auto">
            <a:xfrm>
              <a:off x="4742152" y="6209408"/>
              <a:ext cx="1286539" cy="37214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5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" name="Picture 2" descr="C:\Documents and Settings\Administrator\Local Settings\Temporary Internet Files\Content.IE5\0NG589SB\MC900441337[2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56596" y="6036656"/>
              <a:ext cx="417304" cy="417304"/>
            </a:xfrm>
            <a:prstGeom prst="rect">
              <a:avLst/>
            </a:prstGeom>
            <a:noFill/>
          </p:spPr>
        </p:pic>
        <p:pic>
          <p:nvPicPr>
            <p:cNvPr id="57" name="Picture 697" descr="MCj04352420000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19750" y="5785165"/>
              <a:ext cx="395019" cy="837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 descr="C:\Documents and Settings\csve\Local Settings\Temporary Internet Files\Content.IE5\4PQ7052J\MC900431576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03592" y="5877780"/>
              <a:ext cx="646298" cy="650607"/>
            </a:xfrm>
            <a:prstGeom prst="rect">
              <a:avLst/>
            </a:prstGeom>
            <a:noFill/>
          </p:spPr>
        </p:pic>
        <p:pic>
          <p:nvPicPr>
            <p:cNvPr id="59" name="Picture 96" descr="MCj04421540000[1]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69098" y="6175944"/>
              <a:ext cx="310739" cy="33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96" descr="MCj04421540000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81257" y="6243284"/>
              <a:ext cx="247556" cy="263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Left-Right Arrow 60"/>
            <p:cNvSpPr/>
            <p:nvPr/>
          </p:nvSpPr>
          <p:spPr>
            <a:xfrm rot="5400000">
              <a:off x="3485609" y="5891290"/>
              <a:ext cx="367646" cy="160255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Left-Right Arrow 61"/>
            <p:cNvSpPr/>
            <p:nvPr/>
          </p:nvSpPr>
          <p:spPr>
            <a:xfrm rot="5400000">
              <a:off x="4073943" y="5894836"/>
              <a:ext cx="367646" cy="160255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eft-Right Arrow 62"/>
            <p:cNvSpPr/>
            <p:nvPr/>
          </p:nvSpPr>
          <p:spPr>
            <a:xfrm rot="8247565">
              <a:off x="5695479" y="3087962"/>
              <a:ext cx="860730" cy="158451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-Right Arrow 63"/>
            <p:cNvSpPr/>
            <p:nvPr/>
          </p:nvSpPr>
          <p:spPr>
            <a:xfrm rot="13384263">
              <a:off x="5613466" y="2109490"/>
              <a:ext cx="1001900" cy="144704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1395" y="2530547"/>
              <a:ext cx="893134" cy="4125434"/>
            </a:xfrm>
            <a:prstGeom prst="rect">
              <a:avLst/>
            </a:prstGeom>
            <a:gradFill>
              <a:gsLst>
                <a:gs pos="69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Run Time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1394" y="435935"/>
              <a:ext cx="896679" cy="2002463"/>
            </a:xfrm>
            <a:prstGeom prst="rect">
              <a:avLst/>
            </a:prstGeom>
            <a:gradFill>
              <a:gsLst>
                <a:gs pos="69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Build Time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764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59489" y="1244009"/>
            <a:ext cx="8825024" cy="4720856"/>
            <a:chOff x="159489" y="1244009"/>
            <a:chExt cx="8825024" cy="4720856"/>
          </a:xfrm>
        </p:grpSpPr>
        <p:sp>
          <p:nvSpPr>
            <p:cNvPr id="72" name="Rectangle 71"/>
            <p:cNvSpPr/>
            <p:nvPr/>
          </p:nvSpPr>
          <p:spPr>
            <a:xfrm>
              <a:off x="159489" y="1244009"/>
              <a:ext cx="8825024" cy="4720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51926" y="4459977"/>
              <a:ext cx="1708956" cy="1314936"/>
              <a:chOff x="222586" y="4130368"/>
              <a:chExt cx="1708956" cy="131493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85964" y="4618050"/>
                <a:ext cx="1645578" cy="75533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5" name="Picture 8" descr="C:\Documents and Settings\Administrator\Local Settings\Temporary Internet Files\Content.IE5\YP27MHEV\MCj0431576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961" y="4130368"/>
                <a:ext cx="1102706" cy="11100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2" descr="C:\Documents and Settings\csve\Local Settings\Temporary Internet Files\Content.IE5\4PQ7052J\MC900432623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22586" y="4433441"/>
                <a:ext cx="825378" cy="775556"/>
              </a:xfrm>
              <a:prstGeom prst="rect">
                <a:avLst/>
              </a:prstGeom>
              <a:noFill/>
            </p:spPr>
          </p:pic>
          <p:sp>
            <p:nvSpPr>
              <p:cNvPr id="7" name="Rectangle 4"/>
              <p:cNvSpPr/>
              <p:nvPr/>
            </p:nvSpPr>
            <p:spPr>
              <a:xfrm>
                <a:off x="657548" y="5183313"/>
                <a:ext cx="955496" cy="26199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Local Node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10135" y="2974147"/>
              <a:ext cx="1741944" cy="1268243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(… more tasks)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4"/>
            <p:cNvSpPr/>
            <p:nvPr/>
          </p:nvSpPr>
          <p:spPr>
            <a:xfrm>
              <a:off x="389527" y="2814096"/>
              <a:ext cx="1290412" cy="2753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AnekaApplication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8226" y="3163451"/>
              <a:ext cx="234786" cy="3240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1770" y="3571033"/>
              <a:ext cx="234786" cy="324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24592" y="3215823"/>
              <a:ext cx="991784" cy="222173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Task1 :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ITask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28136" y="3602140"/>
              <a:ext cx="991784" cy="222173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Task2 :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ITask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052084" y="3593806"/>
              <a:ext cx="287079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2333865" y="2967058"/>
              <a:ext cx="1419427" cy="1541147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51550" y="3175734"/>
              <a:ext cx="1163520" cy="48186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 smtClean="0">
                  <a:solidFill>
                    <a:srgbClr val="000000"/>
                  </a:solidFill>
                </a:rPr>
                <a:t>AnekaTask</a:t>
              </a:r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277500" y="3262691"/>
              <a:ext cx="234786" cy="3240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465727" y="3721539"/>
              <a:ext cx="1163520" cy="48186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 smtClean="0">
                  <a:solidFill>
                    <a:srgbClr val="000000"/>
                  </a:solidFill>
                </a:rPr>
                <a:t>AnekaTask</a:t>
              </a:r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291677" y="3808496"/>
              <a:ext cx="234786" cy="324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Left Arrow 27"/>
            <p:cNvSpPr/>
            <p:nvPr/>
          </p:nvSpPr>
          <p:spPr>
            <a:xfrm rot="10800000" flipV="1">
              <a:off x="3806457" y="3486431"/>
              <a:ext cx="967561" cy="298759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890491" y="3019790"/>
              <a:ext cx="320003" cy="481866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255542" y="3023335"/>
              <a:ext cx="320003" cy="481866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671517" y="2211572"/>
              <a:ext cx="3760101" cy="15417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>
              <a:off x="4768861" y="2963461"/>
              <a:ext cx="1780795" cy="106134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Rectangle 4"/>
            <p:cNvSpPr/>
            <p:nvPr/>
          </p:nvSpPr>
          <p:spPr>
            <a:xfrm>
              <a:off x="4933507" y="3059988"/>
              <a:ext cx="645243" cy="422954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Index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Node</a:t>
              </a:r>
            </a:p>
          </p:txBody>
        </p:sp>
        <p:pic>
          <p:nvPicPr>
            <p:cNvPr id="33" name="Picture 697" descr="MCj043524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476008" y="2763383"/>
              <a:ext cx="664588" cy="145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ounded Rectangle 33"/>
            <p:cNvSpPr/>
            <p:nvPr/>
          </p:nvSpPr>
          <p:spPr>
            <a:xfrm>
              <a:off x="5095335" y="3818334"/>
              <a:ext cx="1103445" cy="40279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Membership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Catalogue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016414" y="1586713"/>
              <a:ext cx="1064869" cy="919795"/>
              <a:chOff x="6633104" y="1512286"/>
              <a:chExt cx="1064869" cy="919795"/>
            </a:xfrm>
          </p:grpSpPr>
          <p:sp>
            <p:nvSpPr>
              <p:cNvPr id="3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633104" y="1797424"/>
                <a:ext cx="1064869" cy="63465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36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7095701" y="1512286"/>
                <a:ext cx="389620" cy="850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6" descr="databas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97517" y="1816435"/>
                <a:ext cx="368558" cy="368558"/>
              </a:xfrm>
              <a:prstGeom prst="rect">
                <a:avLst/>
              </a:prstGeom>
            </p:spPr>
          </p:pic>
          <p:sp>
            <p:nvSpPr>
              <p:cNvPr id="38" name="Rounded Rectangle 37"/>
              <p:cNvSpPr/>
              <p:nvPr/>
            </p:nvSpPr>
            <p:spPr>
              <a:xfrm>
                <a:off x="6640601" y="2200941"/>
                <a:ext cx="1046739" cy="22328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</a:rPr>
                  <a:t>StorageService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690891" y="1898603"/>
              <a:ext cx="1064869" cy="909162"/>
              <a:chOff x="5041765" y="1728482"/>
              <a:chExt cx="1064869" cy="909162"/>
            </a:xfrm>
          </p:grpSpPr>
          <p:sp>
            <p:nvSpPr>
              <p:cNvPr id="3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041765" y="2002987"/>
                <a:ext cx="1064869" cy="63465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0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196018" y="1728482"/>
                <a:ext cx="389620" cy="850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Rounded Rectangle 41"/>
              <p:cNvSpPr/>
              <p:nvPr/>
            </p:nvSpPr>
            <p:spPr>
              <a:xfrm>
                <a:off x="5049262" y="2406504"/>
                <a:ext cx="1046739" cy="22328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</a:rPr>
                  <a:t>TaskScheduler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6" name="Picture 2" descr="C:\Documents and Settings\csve\Local Settings\Temporary Internet Files\Content.IE5\8DARKL23\MC900432664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37224" y="1880633"/>
                <a:ext cx="570171" cy="570171"/>
              </a:xfrm>
              <a:prstGeom prst="rect">
                <a:avLst/>
              </a:prstGeom>
              <a:noFill/>
            </p:spPr>
          </p:pic>
        </p:grpSp>
        <p:sp>
          <p:nvSpPr>
            <p:cNvPr id="46" name="Rounded Rectangle 45"/>
            <p:cNvSpPr/>
            <p:nvPr/>
          </p:nvSpPr>
          <p:spPr>
            <a:xfrm>
              <a:off x="7466397" y="4121889"/>
              <a:ext cx="1046739" cy="36504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TaskExecution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Service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672090" y="3156789"/>
              <a:ext cx="843550" cy="850884"/>
              <a:chOff x="6810314" y="3039831"/>
              <a:chExt cx="843550" cy="850884"/>
            </a:xfrm>
          </p:grpSpPr>
          <p:sp>
            <p:nvSpPr>
              <p:cNvPr id="4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810314" y="3378132"/>
                <a:ext cx="843550" cy="50275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5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6922037" y="3039831"/>
                <a:ext cx="389620" cy="850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 descr="C:\Documents and Settings\csve\Local Settings\Temporary Internet Files\Content.IE5\KPABW9QF\MC900431556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50539" y="3306868"/>
                <a:ext cx="377313" cy="377313"/>
              </a:xfrm>
              <a:prstGeom prst="rect">
                <a:avLst/>
              </a:prstGeom>
              <a:noFill/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7568771" y="2820092"/>
              <a:ext cx="843550" cy="850884"/>
              <a:chOff x="6810314" y="3039831"/>
              <a:chExt cx="843550" cy="850884"/>
            </a:xfrm>
          </p:grpSpPr>
          <p:sp>
            <p:nvSpPr>
              <p:cNvPr id="5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810314" y="3378132"/>
                <a:ext cx="843550" cy="50275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54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6922037" y="3039831"/>
                <a:ext cx="389620" cy="850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" descr="C:\Documents and Settings\csve\Local Settings\Temporary Internet Files\Content.IE5\KPABW9QF\MC900431556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50539" y="3306868"/>
                <a:ext cx="377313" cy="377313"/>
              </a:xfrm>
              <a:prstGeom prst="rect">
                <a:avLst/>
              </a:prstGeom>
              <a:noFill/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7444725" y="1802911"/>
              <a:ext cx="843550" cy="850884"/>
              <a:chOff x="6810314" y="3039831"/>
              <a:chExt cx="843550" cy="850884"/>
            </a:xfrm>
          </p:grpSpPr>
          <p:sp>
            <p:nvSpPr>
              <p:cNvPr id="6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810314" y="3378132"/>
                <a:ext cx="843550" cy="50275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63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6922037" y="3039831"/>
                <a:ext cx="389620" cy="850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3" descr="C:\Documents and Settings\csve\Local Settings\Temporary Internet Files\Content.IE5\KPABW9QF\MC900431556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50539" y="3306868"/>
                <a:ext cx="377313" cy="377313"/>
              </a:xfrm>
              <a:prstGeom prst="rect">
                <a:avLst/>
              </a:prstGeom>
              <a:noFill/>
            </p:spPr>
          </p:pic>
        </p:grpSp>
        <p:sp>
          <p:nvSpPr>
            <p:cNvPr id="67" name="Freeform 66"/>
            <p:cNvSpPr/>
            <p:nvPr/>
          </p:nvSpPr>
          <p:spPr>
            <a:xfrm>
              <a:off x="7123814" y="3848986"/>
              <a:ext cx="340242" cy="538716"/>
            </a:xfrm>
            <a:custGeom>
              <a:avLst/>
              <a:gdLst>
                <a:gd name="connsiteX0" fmla="*/ 340242 w 340242"/>
                <a:gd name="connsiteY0" fmla="*/ 489098 h 538716"/>
                <a:gd name="connsiteX1" fmla="*/ 116958 w 340242"/>
                <a:gd name="connsiteY1" fmla="*/ 457200 h 538716"/>
                <a:gd name="connsiteX2" fmla="*/ 0 w 340242"/>
                <a:gd name="connsiteY2" fmla="*/ 0 h 53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242" h="538716">
                  <a:moveTo>
                    <a:pt x="340242" y="489098"/>
                  </a:moveTo>
                  <a:cubicBezTo>
                    <a:pt x="256953" y="513907"/>
                    <a:pt x="173665" y="538716"/>
                    <a:pt x="116958" y="457200"/>
                  </a:cubicBezTo>
                  <a:cubicBezTo>
                    <a:pt x="60251" y="375684"/>
                    <a:pt x="30125" y="187842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8240233" y="2488019"/>
              <a:ext cx="646813" cy="1883734"/>
            </a:xfrm>
            <a:custGeom>
              <a:avLst/>
              <a:gdLst>
                <a:gd name="connsiteX0" fmla="*/ 276446 w 646813"/>
                <a:gd name="connsiteY0" fmla="*/ 1828800 h 1883734"/>
                <a:gd name="connsiteX1" fmla="*/ 499730 w 646813"/>
                <a:gd name="connsiteY1" fmla="*/ 1786269 h 1883734"/>
                <a:gd name="connsiteX2" fmla="*/ 637953 w 646813"/>
                <a:gd name="connsiteY2" fmla="*/ 1244009 h 1883734"/>
                <a:gd name="connsiteX3" fmla="*/ 446567 w 646813"/>
                <a:gd name="connsiteY3" fmla="*/ 425302 h 1883734"/>
                <a:gd name="connsiteX4" fmla="*/ 0 w 646813"/>
                <a:gd name="connsiteY4" fmla="*/ 0 h 18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813" h="1883734">
                  <a:moveTo>
                    <a:pt x="276446" y="1828800"/>
                  </a:moveTo>
                  <a:cubicBezTo>
                    <a:pt x="357962" y="1856267"/>
                    <a:pt x="439479" y="1883734"/>
                    <a:pt x="499730" y="1786269"/>
                  </a:cubicBezTo>
                  <a:cubicBezTo>
                    <a:pt x="559981" y="1688804"/>
                    <a:pt x="646813" y="1470837"/>
                    <a:pt x="637953" y="1244009"/>
                  </a:cubicBezTo>
                  <a:cubicBezTo>
                    <a:pt x="629093" y="1017181"/>
                    <a:pt x="552892" y="632637"/>
                    <a:pt x="446567" y="425302"/>
                  </a:cubicBezTo>
                  <a:cubicBezTo>
                    <a:pt x="340242" y="217967"/>
                    <a:pt x="170121" y="108983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038214" y="3551274"/>
              <a:ext cx="148856" cy="563526"/>
            </a:xfrm>
            <a:custGeom>
              <a:avLst/>
              <a:gdLst>
                <a:gd name="connsiteX0" fmla="*/ 0 w 148856"/>
                <a:gd name="connsiteY0" fmla="*/ 563526 h 563526"/>
                <a:gd name="connsiteX1" fmla="*/ 31898 w 148856"/>
                <a:gd name="connsiteY1" fmla="*/ 393405 h 563526"/>
                <a:gd name="connsiteX2" fmla="*/ 148856 w 148856"/>
                <a:gd name="connsiteY2" fmla="*/ 0 h 56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856" h="563526">
                  <a:moveTo>
                    <a:pt x="0" y="563526"/>
                  </a:moveTo>
                  <a:cubicBezTo>
                    <a:pt x="3544" y="525426"/>
                    <a:pt x="7089" y="487326"/>
                    <a:pt x="31898" y="393405"/>
                  </a:cubicBezTo>
                  <a:cubicBezTo>
                    <a:pt x="56707" y="299484"/>
                    <a:pt x="102781" y="149742"/>
                    <a:pt x="148856" y="0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Rectangle 4"/>
            <p:cNvSpPr/>
            <p:nvPr/>
          </p:nvSpPr>
          <p:spPr>
            <a:xfrm>
              <a:off x="5847907" y="4357518"/>
              <a:ext cx="1403937" cy="46966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Aneka Cloud</a:t>
              </a:r>
            </a:p>
          </p:txBody>
        </p:sp>
        <p:sp>
          <p:nvSpPr>
            <p:cNvPr id="20" name="Rectangle 4"/>
            <p:cNvSpPr/>
            <p:nvPr/>
          </p:nvSpPr>
          <p:spPr>
            <a:xfrm>
              <a:off x="2434524" y="2796332"/>
              <a:ext cx="1010426" cy="2753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TaskManager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21" name="Picture 20" descr="gnome_settings_default_applications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0195923">
              <a:off x="2931044" y="2436584"/>
              <a:ext cx="524540" cy="52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375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159489" y="1244009"/>
            <a:ext cx="8825024" cy="5275324"/>
            <a:chOff x="159489" y="1244009"/>
            <a:chExt cx="8825024" cy="5275324"/>
          </a:xfrm>
        </p:grpSpPr>
        <p:sp>
          <p:nvSpPr>
            <p:cNvPr id="72" name="Rectangle 71"/>
            <p:cNvSpPr/>
            <p:nvPr/>
          </p:nvSpPr>
          <p:spPr>
            <a:xfrm>
              <a:off x="159489" y="1244009"/>
              <a:ext cx="8825024" cy="5275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rapezoid 83"/>
            <p:cNvSpPr/>
            <p:nvPr/>
          </p:nvSpPr>
          <p:spPr>
            <a:xfrm>
              <a:off x="2432116" y="4317476"/>
              <a:ext cx="1272618" cy="678730"/>
            </a:xfrm>
            <a:prstGeom prst="trapezoid">
              <a:avLst>
                <a:gd name="adj" fmla="val 2083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69"/>
            <p:cNvGrpSpPr/>
            <p:nvPr/>
          </p:nvGrpSpPr>
          <p:grpSpPr>
            <a:xfrm>
              <a:off x="235285" y="1719395"/>
              <a:ext cx="1708956" cy="1314936"/>
              <a:chOff x="222586" y="4130368"/>
              <a:chExt cx="1708956" cy="131493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85964" y="4618050"/>
                <a:ext cx="1645578" cy="75533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8" descr="C:\Documents and Settings\Administrator\Local Settings\Temporary Internet Files\Content.IE5\YP27MHEV\MCj0431576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961" y="4130368"/>
                <a:ext cx="1102706" cy="1110057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C:\Documents and Settings\csve\Local Settings\Temporary Internet Files\Content.IE5\4PQ7052J\MC900432623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22586" y="4433441"/>
                <a:ext cx="825378" cy="775556"/>
              </a:xfrm>
              <a:prstGeom prst="rect">
                <a:avLst/>
              </a:prstGeom>
              <a:noFill/>
            </p:spPr>
          </p:pic>
          <p:sp>
            <p:nvSpPr>
              <p:cNvPr id="7" name="Rectangle 4"/>
              <p:cNvSpPr/>
              <p:nvPr/>
            </p:nvSpPr>
            <p:spPr>
              <a:xfrm>
                <a:off x="534055" y="5183313"/>
                <a:ext cx="1253765" cy="26199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Client Machine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2215299" y="1437824"/>
              <a:ext cx="1414020" cy="211868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File dependencies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718651" y="2765064"/>
              <a:ext cx="4215529" cy="3240469"/>
              <a:chOff x="4671517" y="1586713"/>
              <a:chExt cx="4215529" cy="324046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671517" y="2211572"/>
                <a:ext cx="3760101" cy="15417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768861" y="2963461"/>
                <a:ext cx="1780795" cy="1061346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4"/>
              <p:cNvSpPr/>
              <p:nvPr/>
            </p:nvSpPr>
            <p:spPr>
              <a:xfrm>
                <a:off x="4933507" y="3059988"/>
                <a:ext cx="645243" cy="42295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Index 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Node</a:t>
                </a:r>
              </a:p>
            </p:txBody>
          </p:sp>
          <p:pic>
            <p:nvPicPr>
              <p:cNvPr id="33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476008" y="2763383"/>
                <a:ext cx="664588" cy="1451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5095335" y="3818334"/>
                <a:ext cx="1103445" cy="402791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Membership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Catalogue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47"/>
              <p:cNvGrpSpPr/>
              <p:nvPr/>
            </p:nvGrpSpPr>
            <p:grpSpPr>
              <a:xfrm>
                <a:off x="6016414" y="1586713"/>
                <a:ext cx="1064869" cy="919795"/>
                <a:chOff x="6633104" y="1512286"/>
                <a:chExt cx="1064869" cy="919795"/>
              </a:xfrm>
            </p:grpSpPr>
            <p:sp>
              <p:nvSpPr>
                <p:cNvPr id="3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633104" y="1797424"/>
                  <a:ext cx="1064869" cy="634657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accent1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36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7095701" y="1512286"/>
                  <a:ext cx="389620" cy="8508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36" descr="database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297517" y="1816435"/>
                  <a:ext cx="368558" cy="368558"/>
                </a:xfrm>
                <a:prstGeom prst="rect">
                  <a:avLst/>
                </a:prstGeom>
              </p:spPr>
            </p:pic>
            <p:sp>
              <p:nvSpPr>
                <p:cNvPr id="38" name="Rounded Rectangle 37"/>
                <p:cNvSpPr/>
                <p:nvPr/>
              </p:nvSpPr>
              <p:spPr>
                <a:xfrm>
                  <a:off x="6640601" y="2200941"/>
                  <a:ext cx="1046739" cy="223284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sz="1200" dirty="0" err="1" smtClean="0">
                      <a:solidFill>
                        <a:srgbClr val="000000"/>
                      </a:solidFill>
                    </a:rPr>
                    <a:t>StorageService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" name="Group 48"/>
              <p:cNvGrpSpPr/>
              <p:nvPr/>
            </p:nvGrpSpPr>
            <p:grpSpPr>
              <a:xfrm>
                <a:off x="4690891" y="1898603"/>
                <a:ext cx="1064869" cy="909162"/>
                <a:chOff x="5041765" y="1728482"/>
                <a:chExt cx="1064869" cy="909162"/>
              </a:xfrm>
            </p:grpSpPr>
            <p:sp>
              <p:nvSpPr>
                <p:cNvPr id="3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5041765" y="2002987"/>
                  <a:ext cx="1064869" cy="634657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accent1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40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5196018" y="1728482"/>
                  <a:ext cx="389620" cy="8508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Rounded Rectangle 41"/>
                <p:cNvSpPr/>
                <p:nvPr/>
              </p:nvSpPr>
              <p:spPr>
                <a:xfrm>
                  <a:off x="5049262" y="2406504"/>
                  <a:ext cx="1046739" cy="223284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FFFA8F"/>
                    </a:gs>
                  </a:gsLst>
                  <a:lin ang="5400000" scaled="0"/>
                </a:gradFill>
                <a:ln w="12700">
                  <a:solidFill>
                    <a:srgbClr val="BC8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sz="1200" dirty="0" err="1" smtClean="0">
                      <a:solidFill>
                        <a:srgbClr val="000000"/>
                      </a:solidFill>
                    </a:rPr>
                    <a:t>TaskScheduler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26" name="Picture 2" descr="C:\Documents and Settings\csve\Local Settings\Temporary Internet Files\Content.IE5\8DARKL23\MC900432664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437224" y="1880633"/>
                  <a:ext cx="570171" cy="570171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6" name="Rounded Rectangle 45"/>
              <p:cNvSpPr/>
              <p:nvPr/>
            </p:nvSpPr>
            <p:spPr>
              <a:xfrm>
                <a:off x="7466397" y="4121889"/>
                <a:ext cx="1046739" cy="36504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</a:rPr>
                  <a:t>TaskExecution</a:t>
                </a: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Service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50"/>
              <p:cNvGrpSpPr/>
              <p:nvPr/>
            </p:nvGrpSpPr>
            <p:grpSpPr>
              <a:xfrm>
                <a:off x="6672090" y="3156789"/>
                <a:ext cx="843550" cy="850884"/>
                <a:chOff x="6810314" y="3039831"/>
                <a:chExt cx="843550" cy="850884"/>
              </a:xfrm>
            </p:grpSpPr>
            <p:sp>
              <p:nvSpPr>
                <p:cNvPr id="4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810314" y="3378132"/>
                  <a:ext cx="843550" cy="50275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accent1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45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6922037" y="3039831"/>
                  <a:ext cx="389620" cy="8508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7" name="Picture 3" descr="C:\Documents and Settings\csve\Local Settings\Temporary Internet Files\Content.IE5\KPABW9QF\MC900431556[1]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150539" y="3306868"/>
                  <a:ext cx="377313" cy="37731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" name="Group 51"/>
              <p:cNvGrpSpPr/>
              <p:nvPr/>
            </p:nvGrpSpPr>
            <p:grpSpPr>
              <a:xfrm>
                <a:off x="7568771" y="2820092"/>
                <a:ext cx="843550" cy="850884"/>
                <a:chOff x="6810314" y="3039831"/>
                <a:chExt cx="843550" cy="850884"/>
              </a:xfrm>
            </p:grpSpPr>
            <p:sp>
              <p:nvSpPr>
                <p:cNvPr id="5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810314" y="3378132"/>
                  <a:ext cx="843550" cy="50275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accent1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54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6922037" y="3039831"/>
                  <a:ext cx="389620" cy="8508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3" descr="C:\Documents and Settings\csve\Local Settings\Temporary Internet Files\Content.IE5\KPABW9QF\MC900431556[1]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150539" y="3306868"/>
                  <a:ext cx="377313" cy="37731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9" name="Group 60"/>
              <p:cNvGrpSpPr/>
              <p:nvPr/>
            </p:nvGrpSpPr>
            <p:grpSpPr>
              <a:xfrm>
                <a:off x="7444725" y="1802911"/>
                <a:ext cx="843550" cy="850884"/>
                <a:chOff x="6810314" y="3039831"/>
                <a:chExt cx="843550" cy="850884"/>
              </a:xfrm>
            </p:grpSpPr>
            <p:sp>
              <p:nvSpPr>
                <p:cNvPr id="6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810314" y="3378132"/>
                  <a:ext cx="843550" cy="50275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7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n w="9525">
                  <a:solidFill>
                    <a:schemeClr val="accent1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63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6922037" y="3039831"/>
                  <a:ext cx="389620" cy="8508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Picture 3" descr="C:\Documents and Settings\csve\Local Settings\Temporary Internet Files\Content.IE5\KPABW9QF\MC900431556[1]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150539" y="3306868"/>
                  <a:ext cx="377313" cy="37731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7" name="Freeform 66"/>
              <p:cNvSpPr/>
              <p:nvPr/>
            </p:nvSpPr>
            <p:spPr>
              <a:xfrm>
                <a:off x="7123814" y="3848986"/>
                <a:ext cx="340242" cy="538716"/>
              </a:xfrm>
              <a:custGeom>
                <a:avLst/>
                <a:gdLst>
                  <a:gd name="connsiteX0" fmla="*/ 340242 w 340242"/>
                  <a:gd name="connsiteY0" fmla="*/ 489098 h 538716"/>
                  <a:gd name="connsiteX1" fmla="*/ 116958 w 340242"/>
                  <a:gd name="connsiteY1" fmla="*/ 457200 h 538716"/>
                  <a:gd name="connsiteX2" fmla="*/ 0 w 340242"/>
                  <a:gd name="connsiteY2" fmla="*/ 0 h 53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242" h="538716">
                    <a:moveTo>
                      <a:pt x="340242" y="489098"/>
                    </a:moveTo>
                    <a:cubicBezTo>
                      <a:pt x="256953" y="513907"/>
                      <a:pt x="173665" y="538716"/>
                      <a:pt x="116958" y="457200"/>
                    </a:cubicBezTo>
                    <a:cubicBezTo>
                      <a:pt x="60251" y="375684"/>
                      <a:pt x="30125" y="187842"/>
                      <a:pt x="0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8240233" y="2488019"/>
                <a:ext cx="646813" cy="1883734"/>
              </a:xfrm>
              <a:custGeom>
                <a:avLst/>
                <a:gdLst>
                  <a:gd name="connsiteX0" fmla="*/ 276446 w 646813"/>
                  <a:gd name="connsiteY0" fmla="*/ 1828800 h 1883734"/>
                  <a:gd name="connsiteX1" fmla="*/ 499730 w 646813"/>
                  <a:gd name="connsiteY1" fmla="*/ 1786269 h 1883734"/>
                  <a:gd name="connsiteX2" fmla="*/ 637953 w 646813"/>
                  <a:gd name="connsiteY2" fmla="*/ 1244009 h 1883734"/>
                  <a:gd name="connsiteX3" fmla="*/ 446567 w 646813"/>
                  <a:gd name="connsiteY3" fmla="*/ 425302 h 1883734"/>
                  <a:gd name="connsiteX4" fmla="*/ 0 w 646813"/>
                  <a:gd name="connsiteY4" fmla="*/ 0 h 188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813" h="1883734">
                    <a:moveTo>
                      <a:pt x="276446" y="1828800"/>
                    </a:moveTo>
                    <a:cubicBezTo>
                      <a:pt x="357962" y="1856267"/>
                      <a:pt x="439479" y="1883734"/>
                      <a:pt x="499730" y="1786269"/>
                    </a:cubicBezTo>
                    <a:cubicBezTo>
                      <a:pt x="559981" y="1688804"/>
                      <a:pt x="646813" y="1470837"/>
                      <a:pt x="637953" y="1244009"/>
                    </a:cubicBezTo>
                    <a:cubicBezTo>
                      <a:pt x="629093" y="1017181"/>
                      <a:pt x="552892" y="632637"/>
                      <a:pt x="446567" y="425302"/>
                    </a:cubicBezTo>
                    <a:cubicBezTo>
                      <a:pt x="340242" y="217967"/>
                      <a:pt x="170121" y="108983"/>
                      <a:pt x="0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8038214" y="3551274"/>
                <a:ext cx="148856" cy="563526"/>
              </a:xfrm>
              <a:custGeom>
                <a:avLst/>
                <a:gdLst>
                  <a:gd name="connsiteX0" fmla="*/ 0 w 148856"/>
                  <a:gd name="connsiteY0" fmla="*/ 563526 h 563526"/>
                  <a:gd name="connsiteX1" fmla="*/ 31898 w 148856"/>
                  <a:gd name="connsiteY1" fmla="*/ 393405 h 563526"/>
                  <a:gd name="connsiteX2" fmla="*/ 148856 w 148856"/>
                  <a:gd name="connsiteY2" fmla="*/ 0 h 56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856" h="563526">
                    <a:moveTo>
                      <a:pt x="0" y="563526"/>
                    </a:moveTo>
                    <a:cubicBezTo>
                      <a:pt x="3544" y="525426"/>
                      <a:pt x="7089" y="487326"/>
                      <a:pt x="31898" y="393405"/>
                    </a:cubicBezTo>
                    <a:cubicBezTo>
                      <a:pt x="56707" y="299484"/>
                      <a:pt x="102781" y="149742"/>
                      <a:pt x="148856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4"/>
              <p:cNvSpPr/>
              <p:nvPr/>
            </p:nvSpPr>
            <p:spPr>
              <a:xfrm>
                <a:off x="5847907" y="4357518"/>
                <a:ext cx="1403937" cy="46966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Aneka Cloud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007909" y="2931738"/>
              <a:ext cx="2177593" cy="1574275"/>
              <a:chOff x="2290713" y="3101421"/>
              <a:chExt cx="2177593" cy="1574275"/>
            </a:xfrm>
          </p:grpSpPr>
          <p:sp>
            <p:nvSpPr>
              <p:cNvPr id="6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60022" y="3614731"/>
                <a:ext cx="1308284" cy="77973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8" name="Picture 57" descr="earth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9506" y="3101421"/>
                <a:ext cx="1574275" cy="1574275"/>
              </a:xfrm>
              <a:prstGeom prst="rect">
                <a:avLst/>
              </a:prstGeom>
            </p:spPr>
          </p:pic>
          <p:sp>
            <p:nvSpPr>
              <p:cNvPr id="5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290713" y="3639184"/>
                <a:ext cx="1508289" cy="89893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5" name="Picture 697" descr="MCj0435242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2488676" y="3459395"/>
                <a:ext cx="456946" cy="997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60" descr="gnome_settings_default_applications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242214">
                <a:off x="2722746" y="3412383"/>
                <a:ext cx="686252" cy="686252"/>
              </a:xfrm>
              <a:prstGeom prst="rect">
                <a:avLst/>
              </a:prstGeom>
            </p:spPr>
          </p:pic>
          <p:sp>
            <p:nvSpPr>
              <p:cNvPr id="66" name="Rectangle 4"/>
              <p:cNvSpPr/>
              <p:nvPr/>
            </p:nvSpPr>
            <p:spPr>
              <a:xfrm>
                <a:off x="2839982" y="4253920"/>
                <a:ext cx="1034433" cy="26199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Web Service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422680" y="4523575"/>
              <a:ext cx="1300899" cy="1820664"/>
              <a:chOff x="1338606" y="2289423"/>
              <a:chExt cx="1300899" cy="1820664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338606" y="2289423"/>
                <a:ext cx="1300899" cy="1820664"/>
                <a:chOff x="2422689" y="-189827"/>
                <a:chExt cx="1300899" cy="1820664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2422689" y="273376"/>
                  <a:ext cx="1300899" cy="1357461"/>
                </a:xfrm>
                <a:prstGeom prst="roundRect">
                  <a:avLst>
                    <a:gd name="adj" fmla="val 196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4"/>
                <p:cNvSpPr/>
                <p:nvPr/>
              </p:nvSpPr>
              <p:spPr>
                <a:xfrm>
                  <a:off x="2572087" y="151067"/>
                  <a:ext cx="1010426" cy="27532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>
                      <a:solidFill>
                        <a:srgbClr val="000000"/>
                      </a:solidFill>
                    </a:rPr>
                    <a:t>TaskManager</a:t>
                  </a:r>
                  <a:endParaRPr lang="en-US" sz="1200" dirty="0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1" name="Picture 20" descr="gnome_settings_default_applications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 rot="20195923">
                  <a:off x="2964910" y="-189827"/>
                  <a:ext cx="524540" cy="524540"/>
                </a:xfrm>
                <a:prstGeom prst="rect">
                  <a:avLst/>
                </a:prstGeom>
              </p:spPr>
            </p:pic>
          </p:grpSp>
          <p:sp>
            <p:nvSpPr>
              <p:cNvPr id="24" name="Rounded Rectangle 23"/>
              <p:cNvSpPr/>
              <p:nvPr/>
            </p:nvSpPr>
            <p:spPr>
              <a:xfrm>
                <a:off x="1401334" y="3000291"/>
                <a:ext cx="1163520" cy="48186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err="1" smtClean="0">
                    <a:solidFill>
                      <a:srgbClr val="000000"/>
                    </a:solidFill>
                  </a:rPr>
                  <a:t>AnekaTask</a:t>
                </a:r>
                <a:endParaRPr lang="en-US" sz="11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227284" y="3087248"/>
                <a:ext cx="234786" cy="32401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406084" y="3546096"/>
                <a:ext cx="1163520" cy="48186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err="1" smtClean="0">
                    <a:solidFill>
                      <a:srgbClr val="000000"/>
                    </a:solidFill>
                  </a:rPr>
                  <a:t>AnekaTask</a:t>
                </a:r>
                <a:endParaRPr lang="en-US" sz="11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232034" y="3633053"/>
                <a:ext cx="234786" cy="32401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3795241">
              <a:off x="1871697" y="2546519"/>
              <a:ext cx="893507" cy="557090"/>
              <a:chOff x="1720868" y="4808952"/>
              <a:chExt cx="893507" cy="557090"/>
            </a:xfrm>
          </p:grpSpPr>
          <p:sp>
            <p:nvSpPr>
              <p:cNvPr id="28" name="Left Arrow 27"/>
              <p:cNvSpPr/>
              <p:nvPr/>
            </p:nvSpPr>
            <p:spPr>
              <a:xfrm rot="9001761" flipV="1">
                <a:off x="1814473" y="5067283"/>
                <a:ext cx="799902" cy="298759"/>
              </a:xfrm>
              <a:prstGeom prst="lef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 rot="19852441">
                <a:off x="1720868" y="4808952"/>
                <a:ext cx="511708" cy="326241"/>
                <a:chOff x="1136405" y="4403599"/>
                <a:chExt cx="511708" cy="326241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>
                  <a:off x="1136405" y="4403599"/>
                  <a:ext cx="234786" cy="32401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1413327" y="4405828"/>
                  <a:ext cx="234786" cy="324012"/>
                </a:xfrm>
                <a:prstGeom prst="round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 rot="1677325">
              <a:off x="3799214" y="3042310"/>
              <a:ext cx="1092594" cy="692610"/>
              <a:chOff x="3827494" y="3881295"/>
              <a:chExt cx="1092594" cy="692610"/>
            </a:xfrm>
          </p:grpSpPr>
          <p:sp>
            <p:nvSpPr>
              <p:cNvPr id="73" name="Left Arrow 72"/>
              <p:cNvSpPr/>
              <p:nvPr/>
            </p:nvSpPr>
            <p:spPr>
              <a:xfrm rot="9060787" flipV="1">
                <a:off x="3867215" y="4275146"/>
                <a:ext cx="1052873" cy="298759"/>
              </a:xfrm>
              <a:prstGeom prst="leftArrow">
                <a:avLst/>
              </a:prstGeom>
              <a:gradFill flip="none" rotWithShape="1">
                <a:gsLst>
                  <a:gs pos="0">
                    <a:srgbClr val="FFFA8F"/>
                  </a:gs>
                  <a:gs pos="30000">
                    <a:srgbClr val="FAE75C"/>
                  </a:gs>
                  <a:gs pos="70000">
                    <a:srgbClr val="FFC000"/>
                  </a:gs>
                  <a:gs pos="100000">
                    <a:srgbClr val="F2B800"/>
                  </a:gs>
                </a:gsLst>
                <a:lin ang="5400000" scaled="1"/>
                <a:tileRect/>
              </a:gradFill>
              <a:ln w="12700">
                <a:solidFill>
                  <a:srgbClr val="D6A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 rot="19905522">
                <a:off x="3827494" y="3881295"/>
                <a:ext cx="680815" cy="485411"/>
                <a:chOff x="3959470" y="2872627"/>
                <a:chExt cx="680815" cy="485411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4320282" y="2872627"/>
                  <a:ext cx="320003" cy="481866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100" dirty="0" smtClean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3959470" y="2876172"/>
                  <a:ext cx="320003" cy="481866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1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  <p:sp>
          <p:nvSpPr>
            <p:cNvPr id="87" name="Cloud"/>
            <p:cNvSpPr>
              <a:spLocks noChangeAspect="1" noEditPoints="1" noChangeArrowheads="1"/>
            </p:cNvSpPr>
            <p:nvPr/>
          </p:nvSpPr>
          <p:spPr bwMode="auto">
            <a:xfrm>
              <a:off x="4079720" y="1741047"/>
              <a:ext cx="1064869" cy="63465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5" name="Picture 697" descr="MCj043524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299961" y="1494821"/>
              <a:ext cx="389620" cy="85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697" descr="MCj043524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535631" y="1523102"/>
              <a:ext cx="389620" cy="85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Rectangle 4"/>
            <p:cNvSpPr/>
            <p:nvPr/>
          </p:nvSpPr>
          <p:spPr>
            <a:xfrm>
              <a:off x="4104745" y="2219301"/>
              <a:ext cx="1034433" cy="26199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Remote FTP</a:t>
              </a:r>
            </a:p>
          </p:txBody>
        </p:sp>
        <p:sp>
          <p:nvSpPr>
            <p:cNvPr id="89" name="Left-Right Arrow 88"/>
            <p:cNvSpPr/>
            <p:nvPr/>
          </p:nvSpPr>
          <p:spPr>
            <a:xfrm rot="12683429" flipV="1">
              <a:off x="5083974" y="2383136"/>
              <a:ext cx="1495624" cy="246646"/>
            </a:xfrm>
            <a:prstGeom prst="leftRightArrow">
              <a:avLst>
                <a:gd name="adj1" fmla="val 55725"/>
                <a:gd name="adj2" fmla="val 47186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Left-Right Arrow 89"/>
            <p:cNvSpPr/>
            <p:nvPr/>
          </p:nvSpPr>
          <p:spPr>
            <a:xfrm rot="10800000" flipV="1">
              <a:off x="1918137" y="1979353"/>
              <a:ext cx="2107107" cy="246646"/>
            </a:xfrm>
            <a:prstGeom prst="leftRightArrow">
              <a:avLst>
                <a:gd name="adj1" fmla="val 55725"/>
                <a:gd name="adj2" fmla="val 47186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216870" y="1684492"/>
              <a:ext cx="1414020" cy="211868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Result Files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5770776" y="1986148"/>
              <a:ext cx="1101364" cy="37997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Input/Output</a:t>
              </a:r>
              <a:r>
                <a:rPr lang="en-US" sz="12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Files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894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80657" y="273377"/>
            <a:ext cx="4583443" cy="5109328"/>
            <a:chOff x="280657" y="273377"/>
            <a:chExt cx="4583443" cy="5109328"/>
          </a:xfrm>
        </p:grpSpPr>
        <p:sp>
          <p:nvSpPr>
            <p:cNvPr id="5" name="Rectangle 4"/>
            <p:cNvSpPr/>
            <p:nvPr/>
          </p:nvSpPr>
          <p:spPr>
            <a:xfrm>
              <a:off x="280657" y="273377"/>
              <a:ext cx="4583443" cy="5109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77806" y="1588674"/>
              <a:ext cx="3054532" cy="36896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IJobManager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73588" y="3451466"/>
              <a:ext cx="1446684" cy="37667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TaskManager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81609" y="4470802"/>
              <a:ext cx="3050647" cy="6668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AnekaApplication</a:t>
              </a:r>
              <a:r>
                <a:rPr lang="en-US" sz="1200" dirty="0" smtClean="0">
                  <a:solidFill>
                    <a:srgbClr val="000000"/>
                  </a:solidFill>
                </a:rPr>
                <a:t>&lt;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AnekaTask</a:t>
              </a:r>
              <a:r>
                <a:rPr lang="en-US" sz="1200" dirty="0" smtClean="0">
                  <a:solidFill>
                    <a:srgbClr val="000000"/>
                  </a:solidFill>
                </a:rPr>
                <a:t>,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TaskManager</a:t>
              </a:r>
              <a:r>
                <a:rPr lang="en-US" sz="1200" dirty="0" smtClean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Left Bracket 8"/>
            <p:cNvSpPr/>
            <p:nvPr/>
          </p:nvSpPr>
          <p:spPr>
            <a:xfrm>
              <a:off x="1498862" y="395927"/>
              <a:ext cx="105818" cy="1634806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eft Bracket 10"/>
            <p:cNvSpPr/>
            <p:nvPr/>
          </p:nvSpPr>
          <p:spPr>
            <a:xfrm>
              <a:off x="1498862" y="2583701"/>
              <a:ext cx="96764" cy="1328433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9365" y="968037"/>
              <a:ext cx="1076551" cy="44247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PSM Model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40936" y="2638163"/>
              <a:ext cx="1076551" cy="44247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PSM Model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79376" y="443060"/>
              <a:ext cx="3052961" cy="1054240"/>
            </a:xfrm>
            <a:prstGeom prst="roundRect">
              <a:avLst>
                <a:gd name="adj" fmla="val 9988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PSMJobInfo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838039" y="875892"/>
              <a:ext cx="1385930" cy="24589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PSMCommandInfo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839611" y="604086"/>
              <a:ext cx="1385930" cy="24589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PSMParameterInfo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63057" y="877463"/>
              <a:ext cx="1299516" cy="24589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PSMFileInfo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64626" y="596230"/>
              <a:ext cx="1307374" cy="24589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PSMContext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680949" y="2601809"/>
              <a:ext cx="1439324" cy="763570"/>
            </a:xfrm>
            <a:prstGeom prst="roundRect">
              <a:avLst>
                <a:gd name="adj" fmla="val 9988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AnekaTask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847655" y="2743978"/>
              <a:ext cx="1112362" cy="24589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ITask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1" name="Left Bracket 50"/>
            <p:cNvSpPr/>
            <p:nvPr/>
          </p:nvSpPr>
          <p:spPr>
            <a:xfrm>
              <a:off x="1508289" y="4414081"/>
              <a:ext cx="88908" cy="855522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42507" y="4402550"/>
              <a:ext cx="1076551" cy="819913"/>
            </a:xfrm>
            <a:prstGeom prst="roundRect">
              <a:avLst>
                <a:gd name="adj" fmla="val 13218"/>
              </a:avLst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Aneka</a:t>
              </a:r>
            </a:p>
            <a:p>
              <a:pPr algn="ctr"/>
              <a:r>
                <a:rPr lang="en-US" sz="1400" dirty="0" err="1" smtClean="0">
                  <a:solidFill>
                    <a:srgbClr val="000000"/>
                  </a:solidFill>
                </a:rPr>
                <a:t>ApplicationModel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3" name="Left-Right Arrow 52"/>
            <p:cNvSpPr/>
            <p:nvPr/>
          </p:nvSpPr>
          <p:spPr>
            <a:xfrm rot="16200000" flipV="1">
              <a:off x="2131724" y="2152268"/>
              <a:ext cx="539295" cy="246646"/>
            </a:xfrm>
            <a:prstGeom prst="leftRightArrow">
              <a:avLst>
                <a:gd name="adj1" fmla="val 55725"/>
                <a:gd name="adj2" fmla="val 47186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Left-Right Arrow 53"/>
            <p:cNvSpPr/>
            <p:nvPr/>
          </p:nvSpPr>
          <p:spPr>
            <a:xfrm rot="16200000" flipV="1">
              <a:off x="2133295" y="4029773"/>
              <a:ext cx="539295" cy="246646"/>
            </a:xfrm>
            <a:prstGeom prst="leftRightArrow">
              <a:avLst>
                <a:gd name="adj1" fmla="val 55725"/>
                <a:gd name="adj2" fmla="val 47186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Left-Right Arrow 54"/>
            <p:cNvSpPr/>
            <p:nvPr/>
          </p:nvSpPr>
          <p:spPr>
            <a:xfrm rot="16200000" flipV="1">
              <a:off x="2652556" y="3095733"/>
              <a:ext cx="2385375" cy="246646"/>
            </a:xfrm>
            <a:prstGeom prst="leftRightArrow">
              <a:avLst>
                <a:gd name="adj1" fmla="val 55725"/>
                <a:gd name="adj2" fmla="val 47186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151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75415"/>
            <a:ext cx="9021452" cy="5938885"/>
            <a:chOff x="0" y="75415"/>
            <a:chExt cx="9021452" cy="5938885"/>
          </a:xfrm>
        </p:grpSpPr>
        <p:sp>
          <p:nvSpPr>
            <p:cNvPr id="86" name="Rectangle 85"/>
            <p:cNvSpPr/>
            <p:nvPr/>
          </p:nvSpPr>
          <p:spPr>
            <a:xfrm>
              <a:off x="0" y="75415"/>
              <a:ext cx="9021452" cy="593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49648" y="301648"/>
              <a:ext cx="6392538" cy="5024496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6185" y="169659"/>
              <a:ext cx="1644574" cy="2753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Offspring Environment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88480" y="2612451"/>
              <a:ext cx="1446684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IDistributionEngine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14515" y="2310317"/>
              <a:ext cx="1112362" cy="2458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AppInstance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475" y="587262"/>
              <a:ext cx="1454540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IOffspringPlugin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8046" y="1333554"/>
              <a:ext cx="1454540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DefaultPlugin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>
              <a:stCxn id="12" idx="2"/>
            </p:cNvCxnSpPr>
            <p:nvPr/>
          </p:nvCxnSpPr>
          <p:spPr>
            <a:xfrm rot="5400000">
              <a:off x="1227552" y="1877829"/>
              <a:ext cx="335365" cy="1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67250" y="2045594"/>
              <a:ext cx="155542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727033" y="2195244"/>
              <a:ext cx="28044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358531" y="2335468"/>
              <a:ext cx="1017765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LogPlugin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284027" y="2195244"/>
              <a:ext cx="28044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1762795" y="2335468"/>
              <a:ext cx="1319754" cy="1925430"/>
            </a:xfrm>
            <a:prstGeom prst="roundRect">
              <a:avLst>
                <a:gd name="adj" fmla="val 783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AutoPlugin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913623" y="2660684"/>
              <a:ext cx="1027522" cy="450138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Strategy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Controller</a:t>
              </a:r>
            </a:p>
          </p:txBody>
        </p:sp>
        <p:sp>
          <p:nvSpPr>
            <p:cNvPr id="10" name="Left-Right Arrow 9"/>
            <p:cNvSpPr/>
            <p:nvPr/>
          </p:nvSpPr>
          <p:spPr>
            <a:xfrm rot="10800000" flipV="1">
              <a:off x="3148526" y="2689568"/>
              <a:ext cx="1181583" cy="246646"/>
            </a:xfrm>
            <a:prstGeom prst="leftRightArrow">
              <a:avLst>
                <a:gd name="adj1" fmla="val 55725"/>
                <a:gd name="adj2" fmla="val 47186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847634" y="3708637"/>
              <a:ext cx="1142214" cy="450138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ITaskStrategy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Left-Right Arrow 26"/>
            <p:cNvSpPr/>
            <p:nvPr/>
          </p:nvSpPr>
          <p:spPr>
            <a:xfrm rot="16200000" flipV="1">
              <a:off x="2180239" y="3265075"/>
              <a:ext cx="500649" cy="246646"/>
            </a:xfrm>
            <a:prstGeom prst="leftRightArrow">
              <a:avLst>
                <a:gd name="adj1" fmla="val 55725"/>
                <a:gd name="adj2" fmla="val 47186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21582847">
              <a:off x="2560880" y="3273871"/>
              <a:ext cx="125846" cy="24298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9525">
              <a:solidFill>
                <a:srgbClr val="BC8F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21582847">
              <a:off x="2732135" y="3275442"/>
              <a:ext cx="125846" cy="24298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9525">
              <a:solidFill>
                <a:srgbClr val="BC8F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 rot="21582847">
              <a:off x="3344876" y="2014435"/>
              <a:ext cx="125846" cy="24298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9525">
              <a:solidFill>
                <a:srgbClr val="BC8F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21582847">
              <a:off x="3516131" y="2016006"/>
              <a:ext cx="125846" cy="24298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9525">
              <a:solidFill>
                <a:srgbClr val="BC8F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rot="21582847">
              <a:off x="3883775" y="2014436"/>
              <a:ext cx="125846" cy="24298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9525">
              <a:solidFill>
                <a:srgbClr val="BC8F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21582847">
              <a:off x="4055030" y="2016007"/>
              <a:ext cx="125846" cy="24298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9525">
              <a:solidFill>
                <a:srgbClr val="BC8F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>
              <a:stCxn id="31" idx="3"/>
              <a:endCxn id="32" idx="1"/>
            </p:cNvCxnSpPr>
            <p:nvPr/>
          </p:nvCxnSpPr>
          <p:spPr>
            <a:xfrm flipV="1">
              <a:off x="3641976" y="2136245"/>
              <a:ext cx="241800" cy="942"/>
            </a:xfrm>
            <a:prstGeom prst="line">
              <a:avLst/>
            </a:prstGeom>
            <a:ln>
              <a:solidFill>
                <a:srgbClr val="CC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2296196" y="4992263"/>
              <a:ext cx="237246" cy="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70096" y="5120314"/>
              <a:ext cx="155542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529879" y="5269964"/>
              <a:ext cx="28044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086873" y="5269964"/>
              <a:ext cx="28044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1234894" y="5410188"/>
              <a:ext cx="867266" cy="472126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Workflow Logic 1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791888" y="5411759"/>
              <a:ext cx="867266" cy="472126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Workflow Logic N</a:t>
              </a:r>
            </a:p>
          </p:txBody>
        </p:sp>
        <p:cxnSp>
          <p:nvCxnSpPr>
            <p:cNvPr id="45" name="Straight Connector 44"/>
            <p:cNvCxnSpPr>
              <a:stCxn id="43" idx="3"/>
              <a:endCxn id="44" idx="1"/>
            </p:cNvCxnSpPr>
            <p:nvPr/>
          </p:nvCxnSpPr>
          <p:spPr>
            <a:xfrm>
              <a:off x="2102160" y="5646251"/>
              <a:ext cx="689728" cy="1571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1" idx="2"/>
              <a:endCxn id="12" idx="0"/>
            </p:cNvCxnSpPr>
            <p:nvPr/>
          </p:nvCxnSpPr>
          <p:spPr>
            <a:xfrm rot="16200000" flipH="1">
              <a:off x="1209722" y="1147959"/>
              <a:ext cx="369617" cy="1571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1725088" y="4467498"/>
              <a:ext cx="1395167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TaskStrategyBase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53" name="Straight Connector 52"/>
            <p:cNvCxnSpPr>
              <a:endCxn id="51" idx="0"/>
            </p:cNvCxnSpPr>
            <p:nvPr/>
          </p:nvCxnSpPr>
          <p:spPr>
            <a:xfrm rot="16200000" flipH="1">
              <a:off x="2278337" y="4323163"/>
              <a:ext cx="287450" cy="12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5012688" y="3815482"/>
              <a:ext cx="237246" cy="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770722" y="3943533"/>
              <a:ext cx="171567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633616" y="4093183"/>
              <a:ext cx="28044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350878" y="4093184"/>
              <a:ext cx="28044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3338631" y="4233407"/>
              <a:ext cx="867266" cy="472126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Local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Engine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732256" y="4234977"/>
              <a:ext cx="1643390" cy="949765"/>
            </a:xfrm>
            <a:prstGeom prst="roundRect">
              <a:avLst>
                <a:gd name="adj" fmla="val 891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AnekaEngine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64" name="Straight Connector 63"/>
            <p:cNvCxnSpPr>
              <a:stCxn id="62" idx="3"/>
            </p:cNvCxnSpPr>
            <p:nvPr/>
          </p:nvCxnSpPr>
          <p:spPr>
            <a:xfrm flipV="1">
              <a:off x="4205897" y="4458878"/>
              <a:ext cx="526359" cy="10592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4232620" y="3290717"/>
              <a:ext cx="1772238" cy="376675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DistributionEngineBase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Connector 65"/>
            <p:cNvCxnSpPr>
              <a:stCxn id="6" idx="2"/>
              <a:endCxn id="65" idx="0"/>
            </p:cNvCxnSpPr>
            <p:nvPr/>
          </p:nvCxnSpPr>
          <p:spPr>
            <a:xfrm rot="16200000" flipH="1">
              <a:off x="4964485" y="3136462"/>
              <a:ext cx="301591" cy="6917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loud"/>
            <p:cNvSpPr>
              <a:spLocks noChangeAspect="1" noEditPoints="1" noChangeArrowheads="1"/>
            </p:cNvSpPr>
            <p:nvPr/>
          </p:nvSpPr>
          <p:spPr bwMode="auto">
            <a:xfrm>
              <a:off x="7125562" y="4188950"/>
              <a:ext cx="1780795" cy="106134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Left-Right Arrow 71"/>
            <p:cNvSpPr/>
            <p:nvPr/>
          </p:nvSpPr>
          <p:spPr>
            <a:xfrm rot="10800000" flipV="1">
              <a:off x="6411771" y="4655423"/>
              <a:ext cx="705465" cy="246646"/>
            </a:xfrm>
            <a:prstGeom prst="leftRightArrow">
              <a:avLst>
                <a:gd name="adj1" fmla="val 55725"/>
                <a:gd name="adj2" fmla="val 47186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Rectangle 4"/>
            <p:cNvSpPr/>
            <p:nvPr/>
          </p:nvSpPr>
          <p:spPr>
            <a:xfrm>
              <a:off x="5230436" y="4807911"/>
              <a:ext cx="1010426" cy="2753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TaskManager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83" name="Picture 82" descr="gnome_settings_default_application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195923">
              <a:off x="5623259" y="4467017"/>
              <a:ext cx="524540" cy="524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 descr="eart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1763" y="4157223"/>
              <a:ext cx="820130" cy="820130"/>
            </a:xfrm>
            <a:prstGeom prst="rect">
              <a:avLst/>
            </a:prstGeom>
          </p:spPr>
        </p:pic>
        <p:pic>
          <p:nvPicPr>
            <p:cNvPr id="71" name="Picture 697" descr="MCj043524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832709" y="3988872"/>
              <a:ext cx="664588" cy="145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4"/>
            <p:cNvSpPr/>
            <p:nvPr/>
          </p:nvSpPr>
          <p:spPr>
            <a:xfrm>
              <a:off x="7384477" y="5073956"/>
              <a:ext cx="1269330" cy="337030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Aneka Cloud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594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688259" y="904567"/>
            <a:ext cx="7767484" cy="5692877"/>
            <a:chOff x="688259" y="904567"/>
            <a:chExt cx="7767484" cy="5692877"/>
          </a:xfrm>
        </p:grpSpPr>
        <p:sp>
          <p:nvSpPr>
            <p:cNvPr id="156" name="Rectangle 155"/>
            <p:cNvSpPr/>
            <p:nvPr/>
          </p:nvSpPr>
          <p:spPr>
            <a:xfrm>
              <a:off x="688259" y="904567"/>
              <a:ext cx="7767484" cy="5692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67402" y="1157054"/>
              <a:ext cx="7470353" cy="5312571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25243" y="1025065"/>
              <a:ext cx="1644574" cy="2753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StrategyController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444581" y="1514198"/>
              <a:ext cx="1731237" cy="53091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Control Thread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(Strategy Management)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69667" y="1519114"/>
              <a:ext cx="2689883" cy="53091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A8F"/>
                </a:gs>
              </a:gsLst>
              <a:lin ang="5400000" scaled="0"/>
            </a:gradFill>
            <a:ln w="12700">
              <a:solidFill>
                <a:srgbClr val="BC8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Monitoring Thread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(Feedback from Distribution Engine)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590709" y="2327571"/>
              <a:ext cx="1454540" cy="2583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Init Application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585793" y="2813754"/>
              <a:ext cx="1454540" cy="2583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Init Strategy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588781" y="3433693"/>
              <a:ext cx="1454540" cy="2583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Submit Tasks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588781" y="3910555"/>
              <a:ext cx="1454540" cy="2583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Wait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588781" y="4967505"/>
              <a:ext cx="1454540" cy="2583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Release Strategy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588781" y="5532866"/>
              <a:ext cx="1454540" cy="3959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Shutdown Application</a:t>
              </a:r>
            </a:p>
          </p:txBody>
        </p:sp>
        <p:cxnSp>
          <p:nvCxnSpPr>
            <p:cNvPr id="66" name="Straight Arrow Connector 65"/>
            <p:cNvCxnSpPr>
              <a:stCxn id="59" idx="2"/>
              <a:endCxn id="60" idx="0"/>
            </p:cNvCxnSpPr>
            <p:nvPr/>
          </p:nvCxnSpPr>
          <p:spPr>
            <a:xfrm rot="5400000">
              <a:off x="2201586" y="2697361"/>
              <a:ext cx="227870" cy="4916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0" idx="2"/>
              <a:endCxn id="61" idx="0"/>
            </p:cNvCxnSpPr>
            <p:nvPr/>
          </p:nvCxnSpPr>
          <p:spPr>
            <a:xfrm rot="16200000" flipH="1">
              <a:off x="2133744" y="3251386"/>
              <a:ext cx="361626" cy="29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1" idx="2"/>
              <a:endCxn id="62" idx="0"/>
            </p:cNvCxnSpPr>
            <p:nvPr/>
          </p:nvCxnSpPr>
          <p:spPr>
            <a:xfrm rot="5400000">
              <a:off x="2206777" y="3801280"/>
              <a:ext cx="218549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3" idx="2"/>
              <a:endCxn id="64" idx="0"/>
            </p:cNvCxnSpPr>
            <p:nvPr/>
          </p:nvCxnSpPr>
          <p:spPr>
            <a:xfrm rot="5400000">
              <a:off x="2162527" y="5379342"/>
              <a:ext cx="307048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Diamond 77"/>
            <p:cNvSpPr/>
            <p:nvPr/>
          </p:nvSpPr>
          <p:spPr>
            <a:xfrm>
              <a:off x="2138120" y="4355689"/>
              <a:ext cx="356086" cy="393291"/>
            </a:xfrm>
            <a:prstGeom prst="diamond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62" idx="2"/>
              <a:endCxn id="78" idx="0"/>
            </p:cNvCxnSpPr>
            <p:nvPr/>
          </p:nvCxnSpPr>
          <p:spPr>
            <a:xfrm rot="16200000" flipH="1">
              <a:off x="2222697" y="4262222"/>
              <a:ext cx="186821" cy="11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8" idx="2"/>
              <a:endCxn id="63" idx="0"/>
            </p:cNvCxnSpPr>
            <p:nvPr/>
          </p:nvCxnSpPr>
          <p:spPr>
            <a:xfrm rot="5400000">
              <a:off x="2206845" y="4858186"/>
              <a:ext cx="218525" cy="11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1297859" y="4552335"/>
              <a:ext cx="8259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624350" y="3878826"/>
              <a:ext cx="13470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297858" y="3205319"/>
              <a:ext cx="1028137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930554" y="4680155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Yes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751678" y="4311445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No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48092" y="4321278"/>
              <a:ext cx="824373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Complete or Stop?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Explosion 1 96"/>
            <p:cNvSpPr/>
            <p:nvPr/>
          </p:nvSpPr>
          <p:spPr>
            <a:xfrm>
              <a:off x="4945615" y="2143432"/>
              <a:ext cx="1553497" cy="869643"/>
            </a:xfrm>
            <a:prstGeom prst="irregularSeal1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Task Feedback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>
              <a:off x="5525322" y="3239728"/>
              <a:ext cx="356086" cy="393291"/>
            </a:xfrm>
            <a:prstGeom prst="diamond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99" name="Straight Arrow Connector 98"/>
            <p:cNvCxnSpPr>
              <a:endCxn id="98" idx="0"/>
            </p:cNvCxnSpPr>
            <p:nvPr/>
          </p:nvCxnSpPr>
          <p:spPr>
            <a:xfrm rot="16200000" flipH="1">
              <a:off x="5454770" y="2991132"/>
              <a:ext cx="496525" cy="666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5846805" y="3003243"/>
              <a:ext cx="937443" cy="276999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Task Failed?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140243" y="3920389"/>
              <a:ext cx="1454540" cy="2583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Invoke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OnSuccess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792059" y="3925303"/>
              <a:ext cx="1454540" cy="2583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Invoke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OnFailed</a:t>
              </a:r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10800000">
              <a:off x="4866968" y="3436374"/>
              <a:ext cx="64401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6200000" flipH="1">
              <a:off x="4623946" y="3664643"/>
              <a:ext cx="496525" cy="666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5874775" y="3431458"/>
              <a:ext cx="64401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6200000" flipH="1">
              <a:off x="6270850" y="3679392"/>
              <a:ext cx="496525" cy="666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945803" y="3456039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Yes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79900" y="3431459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No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rot="5400000">
              <a:off x="4439254" y="4616244"/>
              <a:ext cx="85541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Diamond 114"/>
            <p:cNvSpPr/>
            <p:nvPr/>
          </p:nvSpPr>
          <p:spPr>
            <a:xfrm>
              <a:off x="6346315" y="4414684"/>
              <a:ext cx="356086" cy="393291"/>
            </a:xfrm>
            <a:prstGeom prst="diamond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>
              <a:off x="6408163" y="4299147"/>
              <a:ext cx="231065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5400000">
              <a:off x="6403247" y="4923497"/>
              <a:ext cx="231065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4866969" y="5048864"/>
              <a:ext cx="165673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5400000">
              <a:off x="5567505" y="5159470"/>
              <a:ext cx="231065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Diamond 123"/>
            <p:cNvSpPr/>
            <p:nvPr/>
          </p:nvSpPr>
          <p:spPr>
            <a:xfrm>
              <a:off x="5510573" y="5279922"/>
              <a:ext cx="356086" cy="393291"/>
            </a:xfrm>
            <a:prstGeom prst="diamond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69941" y="4315854"/>
              <a:ext cx="937443" cy="276999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New Task?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Explosion 1 125"/>
            <p:cNvSpPr/>
            <p:nvPr/>
          </p:nvSpPr>
          <p:spPr>
            <a:xfrm>
              <a:off x="3279050" y="5127523"/>
              <a:ext cx="1214295" cy="712839"/>
            </a:xfrm>
            <a:prstGeom prst="irregularSeal1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Signal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rot="5400000">
              <a:off x="3245909" y="4673180"/>
              <a:ext cx="1283903" cy="1588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0800000">
              <a:off x="3062749" y="4026309"/>
              <a:ext cx="825909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5935295" y="5235166"/>
              <a:ext cx="937443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Iteration Complete?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 rot="10800000">
              <a:off x="4296698" y="5486399"/>
              <a:ext cx="1199535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5026488" y="5201264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Yes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 rot="5400000">
              <a:off x="5480203" y="5887457"/>
              <a:ext cx="43675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rot="5400000">
              <a:off x="3656319" y="5882542"/>
              <a:ext cx="436755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868997" y="6105832"/>
              <a:ext cx="403613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6137789" y="4328652"/>
              <a:ext cx="352486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>
              <a:off x="6292645" y="2566219"/>
              <a:ext cx="1602659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ounded Rectangle 146"/>
            <p:cNvSpPr/>
            <p:nvPr/>
          </p:nvSpPr>
          <p:spPr>
            <a:xfrm>
              <a:off x="6809703" y="4849536"/>
              <a:ext cx="761138" cy="2583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Submit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46696" y="4763730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No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 rot="10800000">
              <a:off x="6705602" y="4616246"/>
              <a:ext cx="47194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7071840" y="4726851"/>
              <a:ext cx="231065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7575754" y="4980041"/>
              <a:ext cx="329381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6727467" y="433602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Yes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325712" y="5702714"/>
              <a:ext cx="3658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No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821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00789" y="1419726"/>
            <a:ext cx="8650717" cy="4975270"/>
            <a:chOff x="300789" y="1419726"/>
            <a:chExt cx="8650717" cy="4975270"/>
          </a:xfrm>
        </p:grpSpPr>
        <p:sp>
          <p:nvSpPr>
            <p:cNvPr id="47" name="Cloud"/>
            <p:cNvSpPr>
              <a:spLocks noChangeAspect="1" noEditPoints="1" noChangeArrowheads="1"/>
            </p:cNvSpPr>
            <p:nvPr/>
          </p:nvSpPr>
          <p:spPr bwMode="auto">
            <a:xfrm rot="294844">
              <a:off x="1264418" y="5864405"/>
              <a:ext cx="653327" cy="31684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00789" y="1419726"/>
              <a:ext cx="8650717" cy="4975270"/>
              <a:chOff x="300789" y="1419726"/>
              <a:chExt cx="8650717" cy="497527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00789" y="1419726"/>
                <a:ext cx="8650717" cy="4975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9" descr="C:\Documents and Settings\Administrator\Local Settings\Temporary Internet Files\Content.IE5\AD85KTOH\MC900434888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3280" y="4660927"/>
                <a:ext cx="745814" cy="745814"/>
              </a:xfrm>
              <a:prstGeom prst="rect">
                <a:avLst/>
              </a:prstGeom>
              <a:noFill/>
            </p:spPr>
          </p:pic>
          <p:pic>
            <p:nvPicPr>
              <p:cNvPr id="26" name="Picture 10" descr="C:\Documents and Settings\Administrator\Local Settings\Temporary Internet Files\Content.IE5\S5CT05S7\MC900433953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97042" y="3872545"/>
                <a:ext cx="733926" cy="741686"/>
              </a:xfrm>
              <a:prstGeom prst="rect">
                <a:avLst/>
              </a:prstGeom>
              <a:noFill/>
            </p:spPr>
          </p:pic>
          <p:pic>
            <p:nvPicPr>
              <p:cNvPr id="27" name="Picture 11" descr="C:\Documents and Settings\Administrator\Local Settings\Temporary Internet Files\Content.IE5\AD85KTOH\MC900432624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44353" y="3076659"/>
                <a:ext cx="750522" cy="749585"/>
              </a:xfrm>
              <a:prstGeom prst="rect">
                <a:avLst/>
              </a:prstGeom>
              <a:noFill/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2397643" y="3456895"/>
              <a:ext cx="6311037" cy="1331685"/>
              <a:chOff x="1435083" y="3336575"/>
              <a:chExt cx="6311037" cy="1331685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507629" y="3447032"/>
                <a:ext cx="6238491" cy="1221228"/>
              </a:xfrm>
              <a:prstGeom prst="roundRect">
                <a:avLst>
                  <a:gd name="adj" fmla="val 6656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Runtime Environment for Applications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Development and Data Processing Platforms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400" i="1" dirty="0" smtClean="0">
                    <a:solidFill>
                      <a:srgbClr val="000000"/>
                    </a:solidFill>
                  </a:rPr>
                  <a:t>Examples: Windows Azure, </a:t>
                </a:r>
                <a:r>
                  <a:rPr lang="en-US" sz="1400" i="1" dirty="0" err="1" smtClean="0">
                    <a:solidFill>
                      <a:srgbClr val="000000"/>
                    </a:solidFill>
                  </a:rPr>
                  <a:t>Hadoop</a:t>
                </a:r>
                <a:r>
                  <a:rPr lang="en-US" sz="1400" i="1" dirty="0" smtClean="0">
                    <a:solidFill>
                      <a:srgbClr val="000000"/>
                    </a:solidFill>
                  </a:rPr>
                  <a:t>, Google </a:t>
                </a:r>
                <a:r>
                  <a:rPr lang="en-US" sz="1400" i="1" dirty="0" err="1" smtClean="0">
                    <a:solidFill>
                      <a:srgbClr val="000000"/>
                    </a:solidFill>
                  </a:rPr>
                  <a:t>AppEngine</a:t>
                </a:r>
                <a:r>
                  <a:rPr lang="en-US" sz="1400" i="1" dirty="0" smtClean="0">
                    <a:solidFill>
                      <a:srgbClr val="000000"/>
                    </a:solidFill>
                  </a:rPr>
                  <a:t>, Aneka</a:t>
                </a:r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1719150" y="3336575"/>
                <a:ext cx="2161517" cy="30485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Platform as a Service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Cloud"/>
              <p:cNvSpPr>
                <a:spLocks noChangeAspect="1" noEditPoints="1" noChangeArrowheads="1"/>
              </p:cNvSpPr>
              <p:nvPr/>
            </p:nvSpPr>
            <p:spPr bwMode="auto">
              <a:xfrm rot="294844">
                <a:off x="1435083" y="3977190"/>
                <a:ext cx="1262893" cy="61246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1026" name="Picture 2" descr="C:\Documents and Settings\Administrator\Local Settings\Temporary Internet Files\Content.IE5\TNYO33JE\MC900431526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67996" y="3814155"/>
                <a:ext cx="625499" cy="625499"/>
              </a:xfrm>
              <a:prstGeom prst="rect">
                <a:avLst/>
              </a:prstGeom>
              <a:noFill/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618" y="3974881"/>
                <a:ext cx="512950" cy="512950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2480695" y="4928806"/>
              <a:ext cx="6238491" cy="1340066"/>
              <a:chOff x="1518135" y="4808486"/>
              <a:chExt cx="6238491" cy="1340066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518135" y="4918841"/>
                <a:ext cx="6238491" cy="1107380"/>
              </a:xfrm>
              <a:prstGeom prst="roundRect">
                <a:avLst>
                  <a:gd name="adj" fmla="val 6656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Ins="274320" rtlCol="0" anchor="t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Virtualized Servers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Storage and Networking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400" i="1" dirty="0" smtClean="0">
                    <a:solidFill>
                      <a:srgbClr val="000000"/>
                    </a:solidFill>
                  </a:rPr>
                  <a:t>Examples: Amazon EC2, S3, </a:t>
                </a:r>
                <a:r>
                  <a:rPr lang="en-US" sz="1400" i="1" dirty="0" err="1" smtClean="0">
                    <a:solidFill>
                      <a:srgbClr val="000000"/>
                    </a:solidFill>
                  </a:rPr>
                  <a:t>Rightscale</a:t>
                </a:r>
                <a:r>
                  <a:rPr lang="en-US" sz="1400" i="1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sz="1400" i="1" dirty="0" err="1" smtClean="0">
                    <a:solidFill>
                      <a:srgbClr val="000000"/>
                    </a:solidFill>
                  </a:rPr>
                  <a:t>vCloud</a:t>
                </a:r>
                <a:endParaRPr lang="en-US" sz="1400" i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Cloud"/>
              <p:cNvSpPr>
                <a:spLocks noChangeAspect="1" noEditPoints="1" noChangeArrowheads="1"/>
              </p:cNvSpPr>
              <p:nvPr/>
            </p:nvSpPr>
            <p:spPr bwMode="auto">
              <a:xfrm rot="294844">
                <a:off x="1629527" y="5535764"/>
                <a:ext cx="1262893" cy="61246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10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1731440" y="5207428"/>
                <a:ext cx="469793" cy="909592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csve\Local Settings\Temporary Internet Files\Content.IE5\KPABW9QF\MC900435242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2009968" y="5281002"/>
                <a:ext cx="448079" cy="867550"/>
              </a:xfrm>
              <a:prstGeom prst="rect">
                <a:avLst/>
              </a:prstGeom>
              <a:noFill/>
            </p:spPr>
          </p:pic>
          <p:pic>
            <p:nvPicPr>
              <p:cNvPr id="12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32294" y="5597239"/>
                <a:ext cx="414938" cy="442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58799" y="5412290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96" descr="MCj0442154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42860" y="5259412"/>
                <a:ext cx="310739" cy="33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1677113" y="4808486"/>
                <a:ext cx="2197038" cy="30493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Infrastructure as a Service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Cloud"/>
              <p:cNvSpPr>
                <a:spLocks noChangeAspect="1" noEditPoints="1" noChangeArrowheads="1"/>
              </p:cNvSpPr>
              <p:nvPr/>
            </p:nvSpPr>
            <p:spPr bwMode="auto">
              <a:xfrm rot="294844">
                <a:off x="2693179" y="5695755"/>
                <a:ext cx="870116" cy="42198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8626">
                <a:off x="2571922" y="5563253"/>
                <a:ext cx="663679" cy="47758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2665" y="5555000"/>
                <a:ext cx="454303" cy="454303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2136018" y="1580459"/>
              <a:ext cx="6574188" cy="1738309"/>
              <a:chOff x="1161426" y="1460139"/>
              <a:chExt cx="6574188" cy="1738309"/>
            </a:xfrm>
          </p:grpSpPr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1497123" y="1600196"/>
                <a:ext cx="6238491" cy="1598252"/>
              </a:xfrm>
              <a:prstGeom prst="roundRect">
                <a:avLst>
                  <a:gd name="adj" fmla="val 6656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74320" rtlCol="0" anchor="ctr"/>
              <a:lstStyle/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End user applications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Scientific applications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Office automation, Photo editing, 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CRM, and Social Networking</a:t>
                </a:r>
              </a:p>
              <a:p>
                <a:pPr indent="-2857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1400" i="1" dirty="0" smtClean="0">
                    <a:solidFill>
                      <a:srgbClr val="000000"/>
                    </a:solidFill>
                  </a:rPr>
                  <a:t>Examples: Google Documents, </a:t>
                </a:r>
                <a:r>
                  <a:rPr lang="en-US" sz="1400" i="1" dirty="0" err="1" smtClean="0">
                    <a:solidFill>
                      <a:srgbClr val="000000"/>
                    </a:solidFill>
                  </a:rPr>
                  <a:t>Facebook</a:t>
                </a:r>
                <a:r>
                  <a:rPr lang="en-US" sz="1400" i="1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sz="1400" i="1" dirty="0" err="1" smtClean="0">
                    <a:solidFill>
                      <a:srgbClr val="000000"/>
                    </a:solidFill>
                  </a:rPr>
                  <a:t>Flickr</a:t>
                </a:r>
                <a:r>
                  <a:rPr lang="en-US" sz="1400" i="1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sz="1400" i="1" dirty="0" err="1" smtClean="0">
                    <a:solidFill>
                      <a:srgbClr val="000000"/>
                    </a:solidFill>
                  </a:rPr>
                  <a:t>Salesforce</a:t>
                </a:r>
                <a:r>
                  <a:rPr lang="en-US" sz="1400" i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729655" y="1460139"/>
                <a:ext cx="2151012" cy="30850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Software as a Service</a:t>
                </a:r>
              </a:p>
            </p:txBody>
          </p:sp>
          <p:sp>
            <p:nvSpPr>
              <p:cNvPr id="28" name="Cloud"/>
              <p:cNvSpPr>
                <a:spLocks noChangeAspect="1" noEditPoints="1" noChangeArrowheads="1"/>
              </p:cNvSpPr>
              <p:nvPr/>
            </p:nvSpPr>
            <p:spPr bwMode="auto">
              <a:xfrm rot="294844">
                <a:off x="1161426" y="2260309"/>
                <a:ext cx="2222503" cy="82353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2700000" scaled="0"/>
                <a:tileRect/>
              </a:gradFill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en-US"/>
              </a:p>
            </p:txBody>
          </p:sp>
          <p:pic>
            <p:nvPicPr>
              <p:cNvPr id="35" name="Picture 34" descr="flickr_256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75881" y="2029318"/>
                <a:ext cx="810126" cy="810126"/>
              </a:xfrm>
              <a:prstGeom prst="rect">
                <a:avLst/>
              </a:prstGeom>
            </p:spPr>
          </p:pic>
          <p:pic>
            <p:nvPicPr>
              <p:cNvPr id="36" name="Picture 35" descr="Facebook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94850" y="1958739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37" name="Picture 36" descr="Google_Docs_logo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21073591">
                <a:off x="1840837" y="2611847"/>
                <a:ext cx="1373913" cy="299792"/>
              </a:xfrm>
              <a:prstGeom prst="rect">
                <a:avLst/>
              </a:prstGeom>
            </p:spPr>
          </p:pic>
        </p:grpSp>
        <p:cxnSp>
          <p:nvCxnSpPr>
            <p:cNvPr id="43" name="Straight Connector 42"/>
            <p:cNvCxnSpPr/>
            <p:nvPr/>
          </p:nvCxnSpPr>
          <p:spPr>
            <a:xfrm flipV="1">
              <a:off x="1828798" y="1985214"/>
              <a:ext cx="12031" cy="38380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 descr="1306768872_browser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3578" y="5466347"/>
              <a:ext cx="886326" cy="886326"/>
            </a:xfrm>
            <a:prstGeom prst="rect">
              <a:avLst/>
            </a:prstGeom>
          </p:spPr>
        </p:pic>
        <p:sp>
          <p:nvSpPr>
            <p:cNvPr id="44" name="Left-Right Arrow 43"/>
            <p:cNvSpPr/>
            <p:nvPr/>
          </p:nvSpPr>
          <p:spPr>
            <a:xfrm rot="10800000" flipV="1">
              <a:off x="1416523" y="3354619"/>
              <a:ext cx="737126" cy="230796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eft-Right Arrow 44"/>
            <p:cNvSpPr/>
            <p:nvPr/>
          </p:nvSpPr>
          <p:spPr>
            <a:xfrm rot="10800000" flipV="1">
              <a:off x="1424544" y="4553788"/>
              <a:ext cx="737126" cy="230796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444509" y="3841275"/>
              <a:ext cx="703818" cy="594625"/>
              <a:chOff x="289479" y="343838"/>
              <a:chExt cx="703818" cy="594625"/>
            </a:xfrm>
          </p:grpSpPr>
          <p:pic>
            <p:nvPicPr>
              <p:cNvPr id="18" name="Picture 5" descr="C:\Documents and Settings\Administrator\Local Settings\Temporary Internet Files\Content.IE5\S5CT05S7\MC900431631[1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89479" y="343838"/>
                <a:ext cx="594625" cy="594625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Documents and Settings\Administrator\Local Settings\Temporary Internet Files\Content.IE5\S5CT05S7\MCj0442042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20378132">
                <a:off x="649979" y="372350"/>
                <a:ext cx="343318" cy="44132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1354228" y="1600024"/>
              <a:ext cx="979900" cy="5536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Web 2.0 Interfaces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 rot="294844">
              <a:off x="1717602" y="5788207"/>
              <a:ext cx="653327" cy="31684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  <a:tileRect/>
            </a:gra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9180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8 – </a:t>
            </a:r>
            <a:r>
              <a:rPr lang="en-AU" dirty="0" smtClean="0"/>
              <a:t>Data Intensive Computing: Map-Reduce Programming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454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209368" y="462116"/>
            <a:ext cx="6361471" cy="5260258"/>
            <a:chOff x="1209368" y="462116"/>
            <a:chExt cx="6361471" cy="5260258"/>
          </a:xfrm>
        </p:grpSpPr>
        <p:sp>
          <p:nvSpPr>
            <p:cNvPr id="34" name="Rectangle 33"/>
            <p:cNvSpPr/>
            <p:nvPr/>
          </p:nvSpPr>
          <p:spPr>
            <a:xfrm>
              <a:off x="1209368" y="462116"/>
              <a:ext cx="6361471" cy="5260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688728" y="2748522"/>
              <a:ext cx="875866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66957" y="4869994"/>
              <a:ext cx="894736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3217313" y="2748630"/>
              <a:ext cx="2057696" cy="2029847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36154" y="2743714"/>
              <a:ext cx="2057696" cy="2029847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17312" y="658793"/>
              <a:ext cx="2057696" cy="2029847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36152" y="658772"/>
              <a:ext cx="2057696" cy="2029847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712543" y="1415874"/>
              <a:ext cx="1297859" cy="47191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Data/compute 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intensive problems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687963" y="3505190"/>
              <a:ext cx="1297859" cy="47191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Compute 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intensive problems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88793" y="3510104"/>
              <a:ext cx="1297859" cy="47191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Current Problems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544530" y="1401125"/>
              <a:ext cx="1297859" cy="47191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Data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intensive problems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65006" y="671123"/>
              <a:ext cx="1540132" cy="41044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Heterogeneous Formats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Distributed Petabytes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97858" y="2503060"/>
              <a:ext cx="1707280" cy="41044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Complexity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(volume/format/distribution)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65007" y="4227873"/>
              <a:ext cx="1540131" cy="54077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Homogeneous Formats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Non-distributed Megabytes or Gigabytes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17795" y="4975867"/>
              <a:ext cx="1012723" cy="38271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Computational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Complexity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29894" y="4980782"/>
              <a:ext cx="1012723" cy="56461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Model Solvers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Simulations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Simple search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68168" y="4975866"/>
              <a:ext cx="1415846" cy="56461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Statistical Models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Decision support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Knowledge generation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184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1647824" y="1257300"/>
            <a:ext cx="6217981" cy="4381500"/>
            <a:chOff x="1647824" y="1257300"/>
            <a:chExt cx="6217981" cy="4381500"/>
          </a:xfrm>
        </p:grpSpPr>
        <p:grpSp>
          <p:nvGrpSpPr>
            <p:cNvPr id="156" name="Group 155"/>
            <p:cNvGrpSpPr/>
            <p:nvPr/>
          </p:nvGrpSpPr>
          <p:grpSpPr>
            <a:xfrm>
              <a:off x="1647824" y="1257300"/>
              <a:ext cx="6217981" cy="4381500"/>
              <a:chOff x="1647824" y="1257300"/>
              <a:chExt cx="6217981" cy="4381500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1647824" y="1257300"/>
                <a:ext cx="6217981" cy="438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833562" y="1376362"/>
                <a:ext cx="5476875" cy="4105275"/>
                <a:chOff x="1833562" y="1376362"/>
                <a:chExt cx="5476875" cy="4105275"/>
              </a:xfrm>
            </p:grpSpPr>
            <p:pic>
              <p:nvPicPr>
                <p:cNvPr id="4" name="Picture 3" descr="blank-world-map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833562" y="1376362"/>
                  <a:ext cx="5476875" cy="4105275"/>
                </a:xfrm>
                <a:prstGeom prst="rect">
                  <a:avLst/>
                </a:prstGeom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6037006" y="1396181"/>
                  <a:ext cx="1238865" cy="432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3265281" y="4030684"/>
                <a:ext cx="1085850" cy="1004887"/>
                <a:chOff x="3490912" y="3733801"/>
                <a:chExt cx="1085850" cy="1004887"/>
              </a:xfrm>
            </p:grpSpPr>
            <p:pic>
              <p:nvPicPr>
                <p:cNvPr id="7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555676" y="3802058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639250" y="3816807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722824" y="3841387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Rectangle 4"/>
                <p:cNvSpPr/>
                <p:nvPr/>
              </p:nvSpPr>
              <p:spPr>
                <a:xfrm>
                  <a:off x="3800475" y="4559606"/>
                  <a:ext cx="776287" cy="179082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Compute Site</a:t>
                  </a: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490912" y="3733801"/>
                  <a:ext cx="485775" cy="47625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3957638" y="4027467"/>
                  <a:ext cx="365125" cy="530246"/>
                </a:xfrm>
                <a:custGeom>
                  <a:avLst/>
                  <a:gdLst>
                    <a:gd name="connsiteX0" fmla="*/ 357187 w 365125"/>
                    <a:gd name="connsiteY0" fmla="*/ 600075 h 600075"/>
                    <a:gd name="connsiteX1" fmla="*/ 361950 w 365125"/>
                    <a:gd name="connsiteY1" fmla="*/ 466725 h 600075"/>
                    <a:gd name="connsiteX2" fmla="*/ 338137 w 365125"/>
                    <a:gd name="connsiteY2" fmla="*/ 233362 h 600075"/>
                    <a:gd name="connsiteX3" fmla="*/ 200025 w 365125"/>
                    <a:gd name="connsiteY3" fmla="*/ 61912 h 600075"/>
                    <a:gd name="connsiteX4" fmla="*/ 0 w 365125"/>
                    <a:gd name="connsiteY4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125" h="600075">
                      <a:moveTo>
                        <a:pt x="357187" y="600075"/>
                      </a:moveTo>
                      <a:cubicBezTo>
                        <a:pt x="361156" y="563959"/>
                        <a:pt x="365125" y="527844"/>
                        <a:pt x="361950" y="466725"/>
                      </a:cubicBezTo>
                      <a:cubicBezTo>
                        <a:pt x="358775" y="405606"/>
                        <a:pt x="365124" y="300831"/>
                        <a:pt x="338137" y="233362"/>
                      </a:cubicBezTo>
                      <a:cubicBezTo>
                        <a:pt x="311150" y="165893"/>
                        <a:pt x="256381" y="100806"/>
                        <a:pt x="200025" y="61912"/>
                      </a:cubicBezTo>
                      <a:cubicBezTo>
                        <a:pt x="143669" y="23018"/>
                        <a:pt x="71834" y="11509"/>
                        <a:pt x="0" y="0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026" name="Picture 2" descr="C:\Documents and Settings\csve\Local Settings\Temporary Internet Files\Content.IE5\KPABW9QF\MC900090029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5138" y="3221948"/>
                <a:ext cx="265145" cy="223979"/>
              </a:xfrm>
              <a:prstGeom prst="rect">
                <a:avLst/>
              </a:prstGeom>
              <a:noFill/>
            </p:spPr>
          </p:pic>
          <p:sp>
            <p:nvSpPr>
              <p:cNvPr id="21" name="Oval 20"/>
              <p:cNvSpPr/>
              <p:nvPr/>
            </p:nvSpPr>
            <p:spPr>
              <a:xfrm>
                <a:off x="2933700" y="3148013"/>
                <a:ext cx="385762" cy="36671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4"/>
              <p:cNvSpPr/>
              <p:nvPr/>
            </p:nvSpPr>
            <p:spPr>
              <a:xfrm>
                <a:off x="2386013" y="3821419"/>
                <a:ext cx="700088" cy="17908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rgbClr val="000000"/>
                    </a:solidFill>
                  </a:rPr>
                  <a:t>Instrument</a:t>
                </a: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655888" y="3362325"/>
                <a:ext cx="282575" cy="457200"/>
              </a:xfrm>
              <a:custGeom>
                <a:avLst/>
                <a:gdLst>
                  <a:gd name="connsiteX0" fmla="*/ 6350 w 282575"/>
                  <a:gd name="connsiteY0" fmla="*/ 457200 h 457200"/>
                  <a:gd name="connsiteX1" fmla="*/ 15875 w 282575"/>
                  <a:gd name="connsiteY1" fmla="*/ 280988 h 457200"/>
                  <a:gd name="connsiteX2" fmla="*/ 101600 w 282575"/>
                  <a:gd name="connsiteY2" fmla="*/ 119063 h 457200"/>
                  <a:gd name="connsiteX3" fmla="*/ 282575 w 282575"/>
                  <a:gd name="connsiteY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575" h="457200">
                    <a:moveTo>
                      <a:pt x="6350" y="457200"/>
                    </a:moveTo>
                    <a:cubicBezTo>
                      <a:pt x="3175" y="397272"/>
                      <a:pt x="0" y="337344"/>
                      <a:pt x="15875" y="280988"/>
                    </a:cubicBezTo>
                    <a:cubicBezTo>
                      <a:pt x="31750" y="224632"/>
                      <a:pt x="57150" y="165894"/>
                      <a:pt x="101600" y="119063"/>
                    </a:cubicBezTo>
                    <a:cubicBezTo>
                      <a:pt x="146050" y="72232"/>
                      <a:pt x="214312" y="36116"/>
                      <a:pt x="282575" y="0"/>
                    </a:cubicBezTo>
                  </a:path>
                </a:pathLst>
              </a:custGeom>
              <a:ln w="12700"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857377" y="2724153"/>
                <a:ext cx="1147761" cy="457196"/>
                <a:chOff x="1909762" y="2790828"/>
                <a:chExt cx="1147761" cy="457196"/>
              </a:xfrm>
            </p:grpSpPr>
            <p:pic>
              <p:nvPicPr>
                <p:cNvPr id="1027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19388" y="2852738"/>
                  <a:ext cx="166688" cy="16668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14639" y="2838450"/>
                  <a:ext cx="190499" cy="1904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62249" y="2933700"/>
                  <a:ext cx="190499" cy="190499"/>
                </a:xfrm>
                <a:prstGeom prst="rect">
                  <a:avLst/>
                </a:prstGeom>
                <a:noFill/>
              </p:spPr>
            </p:pic>
            <p:sp>
              <p:nvSpPr>
                <p:cNvPr id="27" name="Oval 26"/>
                <p:cNvSpPr/>
                <p:nvPr/>
              </p:nvSpPr>
              <p:spPr>
                <a:xfrm>
                  <a:off x="2671761" y="2790828"/>
                  <a:ext cx="385762" cy="36671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3793278">
                  <a:off x="2274888" y="2757487"/>
                  <a:ext cx="282575" cy="457200"/>
                </a:xfrm>
                <a:custGeom>
                  <a:avLst/>
                  <a:gdLst>
                    <a:gd name="connsiteX0" fmla="*/ 6350 w 282575"/>
                    <a:gd name="connsiteY0" fmla="*/ 457200 h 457200"/>
                    <a:gd name="connsiteX1" fmla="*/ 15875 w 282575"/>
                    <a:gd name="connsiteY1" fmla="*/ 280988 h 457200"/>
                    <a:gd name="connsiteX2" fmla="*/ 101600 w 282575"/>
                    <a:gd name="connsiteY2" fmla="*/ 119063 h 457200"/>
                    <a:gd name="connsiteX3" fmla="*/ 282575 w 282575"/>
                    <a:gd name="connsiteY3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575" h="457200">
                      <a:moveTo>
                        <a:pt x="6350" y="457200"/>
                      </a:moveTo>
                      <a:cubicBezTo>
                        <a:pt x="3175" y="397272"/>
                        <a:pt x="0" y="337344"/>
                        <a:pt x="15875" y="280988"/>
                      </a:cubicBezTo>
                      <a:cubicBezTo>
                        <a:pt x="31750" y="224632"/>
                        <a:pt x="57150" y="165894"/>
                        <a:pt x="101600" y="119063"/>
                      </a:cubicBezTo>
                      <a:cubicBezTo>
                        <a:pt x="146050" y="72232"/>
                        <a:pt x="214312" y="36116"/>
                        <a:pt x="282575" y="0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4"/>
                <p:cNvSpPr/>
                <p:nvPr/>
              </p:nvSpPr>
              <p:spPr>
                <a:xfrm>
                  <a:off x="1909762" y="2973693"/>
                  <a:ext cx="595313" cy="274331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Storage Facility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304126" y="4083259"/>
                <a:ext cx="1147761" cy="457196"/>
                <a:chOff x="1909762" y="2790828"/>
                <a:chExt cx="1147761" cy="457196"/>
              </a:xfrm>
            </p:grpSpPr>
            <p:pic>
              <p:nvPicPr>
                <p:cNvPr id="32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19388" y="2852738"/>
                  <a:ext cx="166688" cy="16668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14639" y="2838450"/>
                  <a:ext cx="190499" cy="1904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62249" y="2933700"/>
                  <a:ext cx="190499" cy="190499"/>
                </a:xfrm>
                <a:prstGeom prst="rect">
                  <a:avLst/>
                </a:prstGeom>
                <a:noFill/>
              </p:spPr>
            </p:pic>
            <p:sp>
              <p:nvSpPr>
                <p:cNvPr id="35" name="Oval 34"/>
                <p:cNvSpPr/>
                <p:nvPr/>
              </p:nvSpPr>
              <p:spPr>
                <a:xfrm>
                  <a:off x="2671761" y="2790828"/>
                  <a:ext cx="385762" cy="36671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3793278">
                  <a:off x="2274888" y="2757487"/>
                  <a:ext cx="282575" cy="457200"/>
                </a:xfrm>
                <a:custGeom>
                  <a:avLst/>
                  <a:gdLst>
                    <a:gd name="connsiteX0" fmla="*/ 6350 w 282575"/>
                    <a:gd name="connsiteY0" fmla="*/ 457200 h 457200"/>
                    <a:gd name="connsiteX1" fmla="*/ 15875 w 282575"/>
                    <a:gd name="connsiteY1" fmla="*/ 280988 h 457200"/>
                    <a:gd name="connsiteX2" fmla="*/ 101600 w 282575"/>
                    <a:gd name="connsiteY2" fmla="*/ 119063 h 457200"/>
                    <a:gd name="connsiteX3" fmla="*/ 282575 w 282575"/>
                    <a:gd name="connsiteY3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575" h="457200">
                      <a:moveTo>
                        <a:pt x="6350" y="457200"/>
                      </a:moveTo>
                      <a:cubicBezTo>
                        <a:pt x="3175" y="397272"/>
                        <a:pt x="0" y="337344"/>
                        <a:pt x="15875" y="280988"/>
                      </a:cubicBezTo>
                      <a:cubicBezTo>
                        <a:pt x="31750" y="224632"/>
                        <a:pt x="57150" y="165894"/>
                        <a:pt x="101600" y="119063"/>
                      </a:cubicBezTo>
                      <a:cubicBezTo>
                        <a:pt x="146050" y="72232"/>
                        <a:pt x="214312" y="36116"/>
                        <a:pt x="282575" y="0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Rectangle 4"/>
                <p:cNvSpPr/>
                <p:nvPr/>
              </p:nvSpPr>
              <p:spPr>
                <a:xfrm>
                  <a:off x="1909762" y="2973693"/>
                  <a:ext cx="595313" cy="274331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Storage Facility</a:t>
                  </a: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239551" y="2627417"/>
                <a:ext cx="1109601" cy="636752"/>
                <a:chOff x="3490912" y="3733801"/>
                <a:chExt cx="1109601" cy="636752"/>
              </a:xfrm>
            </p:grpSpPr>
            <p:pic>
              <p:nvPicPr>
                <p:cNvPr id="47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555676" y="3802058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639250" y="3816807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722824" y="3841387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" name="Rectangle 4"/>
                <p:cNvSpPr/>
                <p:nvPr/>
              </p:nvSpPr>
              <p:spPr>
                <a:xfrm>
                  <a:off x="3824226" y="4191471"/>
                  <a:ext cx="776287" cy="179082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Compute Site</a:t>
                  </a: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490912" y="3733801"/>
                  <a:ext cx="485775" cy="47625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3976688" y="3957639"/>
                  <a:ext cx="365125" cy="236330"/>
                </a:xfrm>
                <a:custGeom>
                  <a:avLst/>
                  <a:gdLst>
                    <a:gd name="connsiteX0" fmla="*/ 357187 w 365125"/>
                    <a:gd name="connsiteY0" fmla="*/ 600075 h 600075"/>
                    <a:gd name="connsiteX1" fmla="*/ 361950 w 365125"/>
                    <a:gd name="connsiteY1" fmla="*/ 466725 h 600075"/>
                    <a:gd name="connsiteX2" fmla="*/ 338137 w 365125"/>
                    <a:gd name="connsiteY2" fmla="*/ 233362 h 600075"/>
                    <a:gd name="connsiteX3" fmla="*/ 200025 w 365125"/>
                    <a:gd name="connsiteY3" fmla="*/ 61912 h 600075"/>
                    <a:gd name="connsiteX4" fmla="*/ 0 w 365125"/>
                    <a:gd name="connsiteY4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125" h="600075">
                      <a:moveTo>
                        <a:pt x="357187" y="600075"/>
                      </a:moveTo>
                      <a:cubicBezTo>
                        <a:pt x="361156" y="563959"/>
                        <a:pt x="365125" y="527844"/>
                        <a:pt x="361950" y="466725"/>
                      </a:cubicBezTo>
                      <a:cubicBezTo>
                        <a:pt x="358775" y="405606"/>
                        <a:pt x="365124" y="300831"/>
                        <a:pt x="338137" y="233362"/>
                      </a:cubicBezTo>
                      <a:cubicBezTo>
                        <a:pt x="311150" y="165893"/>
                        <a:pt x="256381" y="100806"/>
                        <a:pt x="200025" y="61912"/>
                      </a:cubicBezTo>
                      <a:cubicBezTo>
                        <a:pt x="143669" y="23018"/>
                        <a:pt x="71834" y="11509"/>
                        <a:pt x="0" y="0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4388303" y="3727863"/>
                <a:ext cx="781854" cy="731755"/>
                <a:chOff x="3194833" y="3733801"/>
                <a:chExt cx="781854" cy="731755"/>
              </a:xfrm>
            </p:grpSpPr>
            <p:pic>
              <p:nvPicPr>
                <p:cNvPr id="68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555676" y="3802058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639250" y="3816807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0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722824" y="3841387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" name="Oval 70"/>
                <p:cNvSpPr/>
                <p:nvPr/>
              </p:nvSpPr>
              <p:spPr>
                <a:xfrm>
                  <a:off x="3490912" y="3733801"/>
                  <a:ext cx="485775" cy="476250"/>
                </a:xfrm>
                <a:prstGeom prst="ellipse">
                  <a:avLst/>
                </a:pr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flipH="1">
                  <a:off x="3269672" y="4100142"/>
                  <a:ext cx="291379" cy="309561"/>
                </a:xfrm>
                <a:custGeom>
                  <a:avLst/>
                  <a:gdLst>
                    <a:gd name="connsiteX0" fmla="*/ 357187 w 365125"/>
                    <a:gd name="connsiteY0" fmla="*/ 600075 h 600075"/>
                    <a:gd name="connsiteX1" fmla="*/ 361950 w 365125"/>
                    <a:gd name="connsiteY1" fmla="*/ 466725 h 600075"/>
                    <a:gd name="connsiteX2" fmla="*/ 338137 w 365125"/>
                    <a:gd name="connsiteY2" fmla="*/ 233362 h 600075"/>
                    <a:gd name="connsiteX3" fmla="*/ 200025 w 365125"/>
                    <a:gd name="connsiteY3" fmla="*/ 61912 h 600075"/>
                    <a:gd name="connsiteX4" fmla="*/ 0 w 365125"/>
                    <a:gd name="connsiteY4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125" h="600075">
                      <a:moveTo>
                        <a:pt x="357187" y="600075"/>
                      </a:moveTo>
                      <a:cubicBezTo>
                        <a:pt x="361156" y="563959"/>
                        <a:pt x="365125" y="527844"/>
                        <a:pt x="361950" y="466725"/>
                      </a:cubicBezTo>
                      <a:cubicBezTo>
                        <a:pt x="358775" y="405606"/>
                        <a:pt x="365124" y="300831"/>
                        <a:pt x="338137" y="233362"/>
                      </a:cubicBezTo>
                      <a:cubicBezTo>
                        <a:pt x="311150" y="165893"/>
                        <a:pt x="256381" y="100806"/>
                        <a:pt x="200025" y="61912"/>
                      </a:cubicBezTo>
                      <a:cubicBezTo>
                        <a:pt x="143669" y="23018"/>
                        <a:pt x="71834" y="11509"/>
                        <a:pt x="0" y="0"/>
                      </a:cubicBezTo>
                    </a:path>
                  </a:pathLst>
                </a:custGeom>
                <a:ln w="12700">
                  <a:solidFill>
                    <a:srgbClr val="0070C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4"/>
                <p:cNvSpPr/>
                <p:nvPr/>
              </p:nvSpPr>
              <p:spPr>
                <a:xfrm>
                  <a:off x="3194833" y="4286474"/>
                  <a:ext cx="776287" cy="179082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Compute Site</a:t>
                  </a: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6695272" y="4372446"/>
                <a:ext cx="1000124" cy="498170"/>
                <a:chOff x="4405313" y="2759381"/>
                <a:chExt cx="1000124" cy="498170"/>
              </a:xfrm>
            </p:grpSpPr>
            <p:grpSp>
              <p:nvGrpSpPr>
                <p:cNvPr id="76" name="Group 15"/>
                <p:cNvGrpSpPr/>
                <p:nvPr/>
              </p:nvGrpSpPr>
              <p:grpSpPr>
                <a:xfrm flipH="1">
                  <a:off x="4451782" y="2944507"/>
                  <a:ext cx="315478" cy="232082"/>
                  <a:chOff x="603586" y="4130368"/>
                  <a:chExt cx="371575" cy="255895"/>
                </a:xfrm>
              </p:grpSpPr>
              <p:pic>
                <p:nvPicPr>
                  <p:cNvPr id="80" name="Picture 8" descr="C:\Documents and Settings\Administrator\Local Settings\Temporary Internet Files\Content.IE5\YP27MHEV\MCj04315760000[1]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720961" y="4130368"/>
                    <a:ext cx="254200" cy="25589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1" name="Picture 2" descr="C:\Documents and Settings\csve\Local Settings\Temporary Internet Files\Content.IE5\4PQ7052J\MC900432623[1]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03586" y="4204841"/>
                    <a:ext cx="190269" cy="178784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77" name="Oval 76"/>
                <p:cNvSpPr/>
                <p:nvPr/>
              </p:nvSpPr>
              <p:spPr>
                <a:xfrm>
                  <a:off x="4405313" y="2890838"/>
                  <a:ext cx="366713" cy="366713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tangle 4"/>
                <p:cNvSpPr/>
                <p:nvPr/>
              </p:nvSpPr>
              <p:spPr>
                <a:xfrm>
                  <a:off x="4833938" y="2759381"/>
                  <a:ext cx="571499" cy="179082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Scientist</a:t>
                  </a:r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4767263" y="2938463"/>
                  <a:ext cx="389731" cy="180975"/>
                </a:xfrm>
                <a:custGeom>
                  <a:avLst/>
                  <a:gdLst>
                    <a:gd name="connsiteX0" fmla="*/ 366712 w 389731"/>
                    <a:gd name="connsiteY0" fmla="*/ 0 h 180975"/>
                    <a:gd name="connsiteX1" fmla="*/ 366712 w 389731"/>
                    <a:gd name="connsiteY1" fmla="*/ 95250 h 180975"/>
                    <a:gd name="connsiteX2" fmla="*/ 228600 w 389731"/>
                    <a:gd name="connsiteY2" fmla="*/ 161925 h 180975"/>
                    <a:gd name="connsiteX3" fmla="*/ 0 w 389731"/>
                    <a:gd name="connsiteY3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731" h="180975">
                      <a:moveTo>
                        <a:pt x="366712" y="0"/>
                      </a:moveTo>
                      <a:cubicBezTo>
                        <a:pt x="378221" y="34131"/>
                        <a:pt x="389731" y="68263"/>
                        <a:pt x="366712" y="95250"/>
                      </a:cubicBezTo>
                      <a:cubicBezTo>
                        <a:pt x="343693" y="122238"/>
                        <a:pt x="289719" y="147638"/>
                        <a:pt x="228600" y="161925"/>
                      </a:cubicBezTo>
                      <a:cubicBezTo>
                        <a:pt x="167481" y="176213"/>
                        <a:pt x="83740" y="178594"/>
                        <a:pt x="0" y="180975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82" name="Picture 81" descr="rss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705225" y="2181225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3" name="Oval 82"/>
              <p:cNvSpPr/>
              <p:nvPr/>
            </p:nvSpPr>
            <p:spPr>
              <a:xfrm>
                <a:off x="3629024" y="2157409"/>
                <a:ext cx="542926" cy="53816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4"/>
              <p:cNvSpPr/>
              <p:nvPr/>
            </p:nvSpPr>
            <p:spPr>
              <a:xfrm>
                <a:off x="2314575" y="2016430"/>
                <a:ext cx="690562" cy="140981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rgbClr val="000000"/>
                    </a:solidFill>
                  </a:rPr>
                  <a:t>Instrument</a:t>
                </a:r>
              </a:p>
            </p:txBody>
          </p:sp>
          <p:sp>
            <p:nvSpPr>
              <p:cNvPr id="85" name="Freeform 84"/>
              <p:cNvSpPr/>
              <p:nvPr/>
            </p:nvSpPr>
            <p:spPr>
              <a:xfrm rot="4488842">
                <a:off x="3167852" y="1785935"/>
                <a:ext cx="397699" cy="670956"/>
              </a:xfrm>
              <a:custGeom>
                <a:avLst/>
                <a:gdLst>
                  <a:gd name="connsiteX0" fmla="*/ 6350 w 282575"/>
                  <a:gd name="connsiteY0" fmla="*/ 457200 h 457200"/>
                  <a:gd name="connsiteX1" fmla="*/ 15875 w 282575"/>
                  <a:gd name="connsiteY1" fmla="*/ 280988 h 457200"/>
                  <a:gd name="connsiteX2" fmla="*/ 101600 w 282575"/>
                  <a:gd name="connsiteY2" fmla="*/ 119063 h 457200"/>
                  <a:gd name="connsiteX3" fmla="*/ 282575 w 282575"/>
                  <a:gd name="connsiteY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575" h="457200">
                    <a:moveTo>
                      <a:pt x="6350" y="457200"/>
                    </a:moveTo>
                    <a:cubicBezTo>
                      <a:pt x="3175" y="397272"/>
                      <a:pt x="0" y="337344"/>
                      <a:pt x="15875" y="280988"/>
                    </a:cubicBezTo>
                    <a:cubicBezTo>
                      <a:pt x="31750" y="224632"/>
                      <a:pt x="57150" y="165894"/>
                      <a:pt x="101600" y="119063"/>
                    </a:cubicBezTo>
                    <a:cubicBezTo>
                      <a:pt x="146050" y="72232"/>
                      <a:pt x="214312" y="36116"/>
                      <a:pt x="282575" y="0"/>
                    </a:cubicBezTo>
                  </a:path>
                </a:pathLst>
              </a:custGeom>
              <a:ln w="12700">
                <a:solidFill>
                  <a:srgbClr val="0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4" name="Straight Connector 93"/>
              <p:cNvCxnSpPr>
                <a:stCxn id="11" idx="6"/>
                <a:endCxn id="71" idx="2"/>
              </p:cNvCxnSpPr>
              <p:nvPr/>
            </p:nvCxnSpPr>
            <p:spPr>
              <a:xfrm flipV="1">
                <a:off x="3751056" y="3965988"/>
                <a:ext cx="933326" cy="302821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1" idx="0"/>
                <a:endCxn id="51" idx="4"/>
              </p:cNvCxnSpPr>
              <p:nvPr/>
            </p:nvCxnSpPr>
            <p:spPr>
              <a:xfrm rot="16200000" flipV="1">
                <a:off x="3031796" y="3554311"/>
                <a:ext cx="927017" cy="2573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51" idx="7"/>
                <a:endCxn id="83" idx="3"/>
              </p:cNvCxnSpPr>
              <p:nvPr/>
            </p:nvCxnSpPr>
            <p:spPr>
              <a:xfrm rot="5400000" flipH="1" flipV="1">
                <a:off x="3641159" y="2629787"/>
                <a:ext cx="80403" cy="54348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51" idx="2"/>
                <a:endCxn id="27" idx="6"/>
              </p:cNvCxnSpPr>
              <p:nvPr/>
            </p:nvCxnSpPr>
            <p:spPr>
              <a:xfrm rot="10800000" flipV="1">
                <a:off x="3005139" y="2865541"/>
                <a:ext cx="234413" cy="41967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21" idx="2"/>
                <a:endCxn id="27" idx="4"/>
              </p:cNvCxnSpPr>
              <p:nvPr/>
            </p:nvCxnSpPr>
            <p:spPr>
              <a:xfrm rot="10800000">
                <a:off x="2812258" y="3090865"/>
                <a:ext cx="121443" cy="240504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83" idx="2"/>
                <a:endCxn id="27" idx="7"/>
              </p:cNvCxnSpPr>
              <p:nvPr/>
            </p:nvCxnSpPr>
            <p:spPr>
              <a:xfrm rot="10800000" flipV="1">
                <a:off x="2948644" y="2426489"/>
                <a:ext cx="680380" cy="351367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64" idx="4"/>
                <a:endCxn id="71" idx="0"/>
              </p:cNvCxnSpPr>
              <p:nvPr/>
            </p:nvCxnSpPr>
            <p:spPr>
              <a:xfrm rot="5400000">
                <a:off x="4842057" y="3633032"/>
                <a:ext cx="180045" cy="9617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64" idx="6"/>
                <a:endCxn id="58" idx="2"/>
              </p:cNvCxnSpPr>
              <p:nvPr/>
            </p:nvCxnSpPr>
            <p:spPr>
              <a:xfrm flipV="1">
                <a:off x="5129768" y="3184197"/>
                <a:ext cx="791627" cy="180265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58" idx="7"/>
                <a:endCxn id="42" idx="3"/>
              </p:cNvCxnSpPr>
              <p:nvPr/>
            </p:nvCxnSpPr>
            <p:spPr>
              <a:xfrm rot="5400000" flipH="1" flipV="1">
                <a:off x="6297518" y="2777183"/>
                <a:ext cx="277147" cy="20012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64" idx="7"/>
                <a:endCxn id="90" idx="3"/>
              </p:cNvCxnSpPr>
              <p:nvPr/>
            </p:nvCxnSpPr>
            <p:spPr>
              <a:xfrm rot="5400000" flipH="1" flipV="1">
                <a:off x="4968752" y="2579708"/>
                <a:ext cx="759624" cy="55058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35" idx="1"/>
                <a:endCxn id="71" idx="6"/>
              </p:cNvCxnSpPr>
              <p:nvPr/>
            </p:nvCxnSpPr>
            <p:spPr>
              <a:xfrm rot="16200000" flipV="1">
                <a:off x="5560901" y="3575245"/>
                <a:ext cx="170975" cy="95246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42" idx="4"/>
                <a:endCxn id="35" idx="7"/>
              </p:cNvCxnSpPr>
              <p:nvPr/>
            </p:nvCxnSpPr>
            <p:spPr>
              <a:xfrm rot="5400000">
                <a:off x="5861672" y="3326095"/>
                <a:ext cx="1344589" cy="27714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42" idx="1"/>
                <a:endCxn id="90" idx="6"/>
              </p:cNvCxnSpPr>
              <p:nvPr/>
            </p:nvCxnSpPr>
            <p:spPr>
              <a:xfrm rot="16200000" flipV="1">
                <a:off x="6177721" y="2120935"/>
                <a:ext cx="133832" cy="58303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/>
              <p:cNvGrpSpPr/>
              <p:nvPr/>
            </p:nvGrpSpPr>
            <p:grpSpPr>
              <a:xfrm>
                <a:off x="4386263" y="2730806"/>
                <a:ext cx="1000124" cy="498170"/>
                <a:chOff x="4405313" y="2759381"/>
                <a:chExt cx="1000124" cy="49817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 flipH="1">
                  <a:off x="4451785" y="2944507"/>
                  <a:ext cx="315477" cy="232082"/>
                  <a:chOff x="603586" y="4130368"/>
                  <a:chExt cx="371575" cy="255895"/>
                </a:xfrm>
              </p:grpSpPr>
              <p:pic>
                <p:nvPicPr>
                  <p:cNvPr id="14" name="Picture 8" descr="C:\Documents and Settings\Administrator\Local Settings\Temporary Internet Files\Content.IE5\YP27MHEV\MCj04315760000[1]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720961" y="4130368"/>
                    <a:ext cx="254200" cy="25589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" name="Picture 2" descr="C:\Documents and Settings\csve\Local Settings\Temporary Internet Files\Content.IE5\4PQ7052J\MC900432623[1]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03586" y="4204841"/>
                    <a:ext cx="190269" cy="178784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7" name="Oval 16"/>
                <p:cNvSpPr/>
                <p:nvPr/>
              </p:nvSpPr>
              <p:spPr>
                <a:xfrm>
                  <a:off x="4405313" y="2890838"/>
                  <a:ext cx="366713" cy="366713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Rectangle 4"/>
                <p:cNvSpPr/>
                <p:nvPr/>
              </p:nvSpPr>
              <p:spPr>
                <a:xfrm>
                  <a:off x="4833938" y="2759381"/>
                  <a:ext cx="571499" cy="179082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Scientist</a:t>
                  </a: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4767263" y="2938463"/>
                  <a:ext cx="389731" cy="180975"/>
                </a:xfrm>
                <a:custGeom>
                  <a:avLst/>
                  <a:gdLst>
                    <a:gd name="connsiteX0" fmla="*/ 366712 w 389731"/>
                    <a:gd name="connsiteY0" fmla="*/ 0 h 180975"/>
                    <a:gd name="connsiteX1" fmla="*/ 366712 w 389731"/>
                    <a:gd name="connsiteY1" fmla="*/ 95250 h 180975"/>
                    <a:gd name="connsiteX2" fmla="*/ 228600 w 389731"/>
                    <a:gd name="connsiteY2" fmla="*/ 161925 h 180975"/>
                    <a:gd name="connsiteX3" fmla="*/ 0 w 389731"/>
                    <a:gd name="connsiteY3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731" h="180975">
                      <a:moveTo>
                        <a:pt x="366712" y="0"/>
                      </a:moveTo>
                      <a:cubicBezTo>
                        <a:pt x="378221" y="34131"/>
                        <a:pt x="389731" y="68263"/>
                        <a:pt x="366712" y="95250"/>
                      </a:cubicBezTo>
                      <a:cubicBezTo>
                        <a:pt x="343693" y="122238"/>
                        <a:pt x="289719" y="147638"/>
                        <a:pt x="228600" y="161925"/>
                      </a:cubicBezTo>
                      <a:cubicBezTo>
                        <a:pt x="167481" y="176213"/>
                        <a:pt x="83740" y="178594"/>
                        <a:pt x="0" y="180975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28" name="Straight Connector 127"/>
              <p:cNvCxnSpPr>
                <a:stCxn id="58" idx="4"/>
                <a:endCxn id="35" idx="0"/>
              </p:cNvCxnSpPr>
              <p:nvPr/>
            </p:nvCxnSpPr>
            <p:spPr>
              <a:xfrm rot="16200000" flipH="1">
                <a:off x="5881176" y="3705428"/>
                <a:ext cx="660937" cy="94723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90" idx="4"/>
                <a:endCxn id="58" idx="1"/>
              </p:cNvCxnSpPr>
              <p:nvPr/>
            </p:nvCxnSpPr>
            <p:spPr>
              <a:xfrm rot="16200000" flipH="1">
                <a:off x="5632925" y="2656206"/>
                <a:ext cx="486927" cy="232294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6479658" y="1871108"/>
                <a:ext cx="1072178" cy="921266"/>
                <a:chOff x="2671761" y="2236274"/>
                <a:chExt cx="1072178" cy="921266"/>
              </a:xfrm>
            </p:grpSpPr>
            <p:pic>
              <p:nvPicPr>
                <p:cNvPr id="39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19388" y="2852738"/>
                  <a:ext cx="166688" cy="16668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14639" y="2838450"/>
                  <a:ext cx="190499" cy="1904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62249" y="2933700"/>
                  <a:ext cx="190499" cy="190499"/>
                </a:xfrm>
                <a:prstGeom prst="rect">
                  <a:avLst/>
                </a:prstGeom>
                <a:noFill/>
              </p:spPr>
            </p:pic>
            <p:sp>
              <p:nvSpPr>
                <p:cNvPr id="42" name="Oval 41"/>
                <p:cNvSpPr/>
                <p:nvPr/>
              </p:nvSpPr>
              <p:spPr>
                <a:xfrm>
                  <a:off x="2671761" y="2790828"/>
                  <a:ext cx="385762" cy="36671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11662808">
                  <a:off x="3081133" y="2472351"/>
                  <a:ext cx="282575" cy="457200"/>
                </a:xfrm>
                <a:custGeom>
                  <a:avLst/>
                  <a:gdLst>
                    <a:gd name="connsiteX0" fmla="*/ 6350 w 282575"/>
                    <a:gd name="connsiteY0" fmla="*/ 457200 h 457200"/>
                    <a:gd name="connsiteX1" fmla="*/ 15875 w 282575"/>
                    <a:gd name="connsiteY1" fmla="*/ 280988 h 457200"/>
                    <a:gd name="connsiteX2" fmla="*/ 101600 w 282575"/>
                    <a:gd name="connsiteY2" fmla="*/ 119063 h 457200"/>
                    <a:gd name="connsiteX3" fmla="*/ 282575 w 282575"/>
                    <a:gd name="connsiteY3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575" h="457200">
                      <a:moveTo>
                        <a:pt x="6350" y="457200"/>
                      </a:moveTo>
                      <a:cubicBezTo>
                        <a:pt x="3175" y="397272"/>
                        <a:pt x="0" y="337344"/>
                        <a:pt x="15875" y="280988"/>
                      </a:cubicBezTo>
                      <a:cubicBezTo>
                        <a:pt x="31750" y="224632"/>
                        <a:pt x="57150" y="165894"/>
                        <a:pt x="101600" y="119063"/>
                      </a:cubicBezTo>
                      <a:cubicBezTo>
                        <a:pt x="146050" y="72232"/>
                        <a:pt x="214312" y="36116"/>
                        <a:pt x="282575" y="0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Rectangle 4"/>
                <p:cNvSpPr/>
                <p:nvPr/>
              </p:nvSpPr>
              <p:spPr>
                <a:xfrm>
                  <a:off x="3148626" y="2236274"/>
                  <a:ext cx="595313" cy="274331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Storage Facility</a:t>
                  </a:r>
                </a:p>
              </p:txBody>
            </p:sp>
          </p:grpSp>
          <p:cxnSp>
            <p:nvCxnSpPr>
              <p:cNvPr id="132" name="Straight Connector 131"/>
              <p:cNvCxnSpPr>
                <a:stCxn id="17" idx="5"/>
                <a:endCxn id="64" idx="1"/>
              </p:cNvCxnSpPr>
              <p:nvPr/>
            </p:nvCxnSpPr>
            <p:spPr>
              <a:xfrm rot="16200000" flipH="1">
                <a:off x="4720117" y="3154427"/>
                <a:ext cx="59538" cy="101228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35" idx="5"/>
                <a:endCxn id="77" idx="1"/>
              </p:cNvCxnSpPr>
              <p:nvPr/>
            </p:nvCxnSpPr>
            <p:spPr>
              <a:xfrm rot="16200000" flipH="1">
                <a:off x="6491514" y="4300145"/>
                <a:ext cx="161340" cy="353583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42" idx="5"/>
                <a:endCxn id="77" idx="0"/>
              </p:cNvCxnSpPr>
              <p:nvPr/>
            </p:nvCxnSpPr>
            <p:spPr>
              <a:xfrm rot="16200000" flipH="1">
                <a:off x="5961161" y="3586434"/>
                <a:ext cx="1765233" cy="69703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83" idx="6"/>
                <a:endCxn id="90" idx="3"/>
              </p:cNvCxnSpPr>
              <p:nvPr/>
            </p:nvCxnSpPr>
            <p:spPr>
              <a:xfrm>
                <a:off x="4171950" y="2426490"/>
                <a:ext cx="1451904" cy="4869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/>
              <p:cNvGrpSpPr/>
              <p:nvPr/>
            </p:nvGrpSpPr>
            <p:grpSpPr>
              <a:xfrm>
                <a:off x="4933181" y="1597792"/>
                <a:ext cx="1019941" cy="931098"/>
                <a:chOff x="2037582" y="2226442"/>
                <a:chExt cx="1019941" cy="931098"/>
              </a:xfrm>
            </p:grpSpPr>
            <p:pic>
              <p:nvPicPr>
                <p:cNvPr id="87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19388" y="2852738"/>
                  <a:ext cx="166688" cy="16668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8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14639" y="2838450"/>
                  <a:ext cx="190499" cy="1904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89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62249" y="2933700"/>
                  <a:ext cx="190499" cy="190499"/>
                </a:xfrm>
                <a:prstGeom prst="rect">
                  <a:avLst/>
                </a:prstGeom>
                <a:noFill/>
              </p:spPr>
            </p:pic>
            <p:sp>
              <p:nvSpPr>
                <p:cNvPr id="90" name="Oval 89"/>
                <p:cNvSpPr/>
                <p:nvPr/>
              </p:nvSpPr>
              <p:spPr>
                <a:xfrm>
                  <a:off x="2671761" y="2790828"/>
                  <a:ext cx="385762" cy="36671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 rot="6908611">
                  <a:off x="2569856" y="2344533"/>
                  <a:ext cx="282575" cy="457200"/>
                </a:xfrm>
                <a:custGeom>
                  <a:avLst/>
                  <a:gdLst>
                    <a:gd name="connsiteX0" fmla="*/ 6350 w 282575"/>
                    <a:gd name="connsiteY0" fmla="*/ 457200 h 457200"/>
                    <a:gd name="connsiteX1" fmla="*/ 15875 w 282575"/>
                    <a:gd name="connsiteY1" fmla="*/ 280988 h 457200"/>
                    <a:gd name="connsiteX2" fmla="*/ 101600 w 282575"/>
                    <a:gd name="connsiteY2" fmla="*/ 119063 h 457200"/>
                    <a:gd name="connsiteX3" fmla="*/ 282575 w 282575"/>
                    <a:gd name="connsiteY3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575" h="457200">
                      <a:moveTo>
                        <a:pt x="6350" y="457200"/>
                      </a:moveTo>
                      <a:cubicBezTo>
                        <a:pt x="3175" y="397272"/>
                        <a:pt x="0" y="337344"/>
                        <a:pt x="15875" y="280988"/>
                      </a:cubicBezTo>
                      <a:cubicBezTo>
                        <a:pt x="31750" y="224632"/>
                        <a:pt x="57150" y="165894"/>
                        <a:pt x="101600" y="119063"/>
                      </a:cubicBezTo>
                      <a:cubicBezTo>
                        <a:pt x="146050" y="72232"/>
                        <a:pt x="214312" y="36116"/>
                        <a:pt x="282575" y="0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Rectangle 4"/>
                <p:cNvSpPr/>
                <p:nvPr/>
              </p:nvSpPr>
              <p:spPr>
                <a:xfrm>
                  <a:off x="2037582" y="2226442"/>
                  <a:ext cx="595313" cy="274331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Storage Facility</a:t>
                  </a:r>
                </a:p>
              </p:txBody>
            </p:sp>
          </p:grpSp>
          <p:cxnSp>
            <p:nvCxnSpPr>
              <p:cNvPr id="143" name="Straight Connector 142"/>
              <p:cNvCxnSpPr>
                <a:stCxn id="17" idx="3"/>
                <a:endCxn id="11" idx="7"/>
              </p:cNvCxnSpPr>
              <p:nvPr/>
            </p:nvCxnSpPr>
            <p:spPr>
              <a:xfrm rot="5400000">
                <a:off x="3597364" y="3257825"/>
                <a:ext cx="925157" cy="760051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59"/>
              <p:cNvGrpSpPr/>
              <p:nvPr/>
            </p:nvGrpSpPr>
            <p:grpSpPr>
              <a:xfrm>
                <a:off x="4041001" y="3181106"/>
                <a:ext cx="1088767" cy="634178"/>
                <a:chOff x="1968756" y="2790828"/>
                <a:chExt cx="1088767" cy="634178"/>
              </a:xfrm>
            </p:grpSpPr>
            <p:pic>
              <p:nvPicPr>
                <p:cNvPr id="61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19388" y="2852738"/>
                  <a:ext cx="166688" cy="16668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14639" y="2838450"/>
                  <a:ext cx="190499" cy="1904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" name="Picture 3" descr="C:\Users\Christian\Documents\433-652\2010\Images\database_dis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62249" y="2933700"/>
                  <a:ext cx="190499" cy="190499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Oval 63"/>
                <p:cNvSpPr/>
                <p:nvPr/>
              </p:nvSpPr>
              <p:spPr>
                <a:xfrm>
                  <a:off x="2671761" y="2790828"/>
                  <a:ext cx="385762" cy="36671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 rot="2220140">
                  <a:off x="2284721" y="2836144"/>
                  <a:ext cx="282575" cy="457200"/>
                </a:xfrm>
                <a:custGeom>
                  <a:avLst/>
                  <a:gdLst>
                    <a:gd name="connsiteX0" fmla="*/ 6350 w 282575"/>
                    <a:gd name="connsiteY0" fmla="*/ 457200 h 457200"/>
                    <a:gd name="connsiteX1" fmla="*/ 15875 w 282575"/>
                    <a:gd name="connsiteY1" fmla="*/ 280988 h 457200"/>
                    <a:gd name="connsiteX2" fmla="*/ 101600 w 282575"/>
                    <a:gd name="connsiteY2" fmla="*/ 119063 h 457200"/>
                    <a:gd name="connsiteX3" fmla="*/ 282575 w 282575"/>
                    <a:gd name="connsiteY3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575" h="457200">
                      <a:moveTo>
                        <a:pt x="6350" y="457200"/>
                      </a:moveTo>
                      <a:cubicBezTo>
                        <a:pt x="3175" y="397272"/>
                        <a:pt x="0" y="337344"/>
                        <a:pt x="15875" y="280988"/>
                      </a:cubicBezTo>
                      <a:cubicBezTo>
                        <a:pt x="31750" y="224632"/>
                        <a:pt x="57150" y="165894"/>
                        <a:pt x="101600" y="119063"/>
                      </a:cubicBezTo>
                      <a:cubicBezTo>
                        <a:pt x="146050" y="72232"/>
                        <a:pt x="214312" y="36116"/>
                        <a:pt x="282575" y="0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Rectangle 4"/>
                <p:cNvSpPr/>
                <p:nvPr/>
              </p:nvSpPr>
              <p:spPr>
                <a:xfrm>
                  <a:off x="1968756" y="3150675"/>
                  <a:ext cx="595313" cy="274331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Storage Facility</a:t>
                  </a:r>
                </a:p>
              </p:txBody>
            </p:sp>
          </p:grpSp>
          <p:cxnSp>
            <p:nvCxnSpPr>
              <p:cNvPr id="146" name="Straight Connector 145"/>
              <p:cNvCxnSpPr>
                <a:stCxn id="17" idx="4"/>
                <a:endCxn id="71" idx="1"/>
              </p:cNvCxnSpPr>
              <p:nvPr/>
            </p:nvCxnSpPr>
            <p:spPr>
              <a:xfrm rot="16200000" flipH="1">
                <a:off x="4378255" y="3420341"/>
                <a:ext cx="568632" cy="18590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5376860" y="1907815"/>
                <a:ext cx="1382509" cy="1268775"/>
                <a:chOff x="5376860" y="1907815"/>
                <a:chExt cx="1382509" cy="1268775"/>
              </a:xfrm>
            </p:grpSpPr>
            <p:pic>
              <p:nvPicPr>
                <p:cNvPr id="148" name="Picture 147" descr="info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5419725" y="2847975"/>
                  <a:ext cx="314325" cy="314325"/>
                </a:xfrm>
                <a:prstGeom prst="rect">
                  <a:avLst/>
                </a:prstGeom>
              </p:spPr>
            </p:pic>
            <p:sp>
              <p:nvSpPr>
                <p:cNvPr id="149" name="Oval 148"/>
                <p:cNvSpPr/>
                <p:nvPr/>
              </p:nvSpPr>
              <p:spPr>
                <a:xfrm>
                  <a:off x="5376860" y="2809878"/>
                  <a:ext cx="385762" cy="36671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0" name="Rectangle 4"/>
                <p:cNvSpPr/>
                <p:nvPr/>
              </p:nvSpPr>
              <p:spPr>
                <a:xfrm>
                  <a:off x="6035470" y="1907815"/>
                  <a:ext cx="723899" cy="274331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Information &amp; Discovery</a:t>
                  </a:r>
                </a:p>
              </p:txBody>
            </p:sp>
          </p:grpSp>
          <p:cxnSp>
            <p:nvCxnSpPr>
              <p:cNvPr id="154" name="Straight Connector 153"/>
              <p:cNvCxnSpPr>
                <a:stCxn id="17" idx="6"/>
                <a:endCxn id="149" idx="2"/>
              </p:cNvCxnSpPr>
              <p:nvPr/>
            </p:nvCxnSpPr>
            <p:spPr>
              <a:xfrm flipV="1">
                <a:off x="4752976" y="2993234"/>
                <a:ext cx="623884" cy="52386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/>
              <p:cNvSpPr/>
              <p:nvPr/>
            </p:nvSpPr>
            <p:spPr>
              <a:xfrm>
                <a:off x="5506065" y="3175819"/>
                <a:ext cx="1317522" cy="1337187"/>
              </a:xfrm>
              <a:custGeom>
                <a:avLst/>
                <a:gdLst>
                  <a:gd name="connsiteX0" fmla="*/ 1317522 w 1317522"/>
                  <a:gd name="connsiteY0" fmla="*/ 1337187 h 1337187"/>
                  <a:gd name="connsiteX1" fmla="*/ 1199535 w 1317522"/>
                  <a:gd name="connsiteY1" fmla="*/ 894736 h 1337187"/>
                  <a:gd name="connsiteX2" fmla="*/ 865238 w 1317522"/>
                  <a:gd name="connsiteY2" fmla="*/ 599768 h 1337187"/>
                  <a:gd name="connsiteX3" fmla="*/ 137651 w 1317522"/>
                  <a:gd name="connsiteY3" fmla="*/ 216310 h 1337187"/>
                  <a:gd name="connsiteX4" fmla="*/ 39329 w 1317522"/>
                  <a:gd name="connsiteY4" fmla="*/ 0 h 133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7522" h="1337187">
                    <a:moveTo>
                      <a:pt x="1317522" y="1337187"/>
                    </a:moveTo>
                    <a:cubicBezTo>
                      <a:pt x="1296219" y="1177413"/>
                      <a:pt x="1274916" y="1017639"/>
                      <a:pt x="1199535" y="894736"/>
                    </a:cubicBezTo>
                    <a:cubicBezTo>
                      <a:pt x="1124154" y="771833"/>
                      <a:pt x="1042219" y="712839"/>
                      <a:pt x="865238" y="599768"/>
                    </a:cubicBezTo>
                    <a:cubicBezTo>
                      <a:pt x="688257" y="486697"/>
                      <a:pt x="275302" y="316271"/>
                      <a:pt x="137651" y="216310"/>
                    </a:cubicBezTo>
                    <a:cubicBezTo>
                      <a:pt x="0" y="116349"/>
                      <a:pt x="19664" y="58174"/>
                      <a:pt x="39329" y="0"/>
                    </a:cubicBezTo>
                  </a:path>
                </a:pathLst>
              </a:custGeom>
              <a:ln w="19050">
                <a:solidFill>
                  <a:srgbClr val="000000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625316" y="2946072"/>
                <a:ext cx="781854" cy="731755"/>
                <a:chOff x="3194833" y="3733801"/>
                <a:chExt cx="781854" cy="731755"/>
              </a:xfrm>
            </p:grpSpPr>
            <p:pic>
              <p:nvPicPr>
                <p:cNvPr id="54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555676" y="3802058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639250" y="3816807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697" descr="MCj04352420000[1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722824" y="3841387"/>
                  <a:ext cx="176971" cy="386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8" name="Oval 57"/>
                <p:cNvSpPr/>
                <p:nvPr/>
              </p:nvSpPr>
              <p:spPr>
                <a:xfrm>
                  <a:off x="3490912" y="3733801"/>
                  <a:ext cx="485775" cy="47625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flipH="1">
                  <a:off x="3269672" y="4100142"/>
                  <a:ext cx="291379" cy="309561"/>
                </a:xfrm>
                <a:custGeom>
                  <a:avLst/>
                  <a:gdLst>
                    <a:gd name="connsiteX0" fmla="*/ 357187 w 365125"/>
                    <a:gd name="connsiteY0" fmla="*/ 600075 h 600075"/>
                    <a:gd name="connsiteX1" fmla="*/ 361950 w 365125"/>
                    <a:gd name="connsiteY1" fmla="*/ 466725 h 600075"/>
                    <a:gd name="connsiteX2" fmla="*/ 338137 w 365125"/>
                    <a:gd name="connsiteY2" fmla="*/ 233362 h 600075"/>
                    <a:gd name="connsiteX3" fmla="*/ 200025 w 365125"/>
                    <a:gd name="connsiteY3" fmla="*/ 61912 h 600075"/>
                    <a:gd name="connsiteX4" fmla="*/ 0 w 365125"/>
                    <a:gd name="connsiteY4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125" h="600075">
                      <a:moveTo>
                        <a:pt x="357187" y="600075"/>
                      </a:moveTo>
                      <a:cubicBezTo>
                        <a:pt x="361156" y="563959"/>
                        <a:pt x="365125" y="527844"/>
                        <a:pt x="361950" y="466725"/>
                      </a:cubicBezTo>
                      <a:cubicBezTo>
                        <a:pt x="358775" y="405606"/>
                        <a:pt x="365124" y="300831"/>
                        <a:pt x="338137" y="233362"/>
                      </a:cubicBezTo>
                      <a:cubicBezTo>
                        <a:pt x="311150" y="165893"/>
                        <a:pt x="256381" y="100806"/>
                        <a:pt x="200025" y="61912"/>
                      </a:cubicBezTo>
                      <a:cubicBezTo>
                        <a:pt x="143669" y="23018"/>
                        <a:pt x="71834" y="11509"/>
                        <a:pt x="0" y="0"/>
                      </a:cubicBezTo>
                    </a:path>
                  </a:pathLst>
                </a:custGeom>
                <a:ln w="12700">
                  <a:solidFill>
                    <a:srgbClr val="0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tangle 4"/>
                <p:cNvSpPr/>
                <p:nvPr/>
              </p:nvSpPr>
              <p:spPr>
                <a:xfrm>
                  <a:off x="3194833" y="4286474"/>
                  <a:ext cx="776287" cy="179082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000000"/>
                      </a:solidFill>
                    </a:rPr>
                    <a:t>Compute Site</a:t>
                  </a:r>
                </a:p>
              </p:txBody>
            </p:sp>
          </p:grpSp>
        </p:grpSp>
        <p:sp>
          <p:nvSpPr>
            <p:cNvPr id="157" name="Freeform 156"/>
            <p:cNvSpPr/>
            <p:nvPr/>
          </p:nvSpPr>
          <p:spPr>
            <a:xfrm>
              <a:off x="5761703" y="2182761"/>
              <a:ext cx="680065" cy="757084"/>
            </a:xfrm>
            <a:custGeom>
              <a:avLst/>
              <a:gdLst>
                <a:gd name="connsiteX0" fmla="*/ 639097 w 680065"/>
                <a:gd name="connsiteY0" fmla="*/ 0 h 757084"/>
                <a:gd name="connsiteX1" fmla="*/ 639097 w 680065"/>
                <a:gd name="connsiteY1" fmla="*/ 314633 h 757084"/>
                <a:gd name="connsiteX2" fmla="*/ 393291 w 680065"/>
                <a:gd name="connsiteY2" fmla="*/ 570271 h 757084"/>
                <a:gd name="connsiteX3" fmla="*/ 0 w 680065"/>
                <a:gd name="connsiteY3" fmla="*/ 757084 h 7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065" h="757084">
                  <a:moveTo>
                    <a:pt x="639097" y="0"/>
                  </a:moveTo>
                  <a:cubicBezTo>
                    <a:pt x="659581" y="109794"/>
                    <a:pt x="680065" y="219588"/>
                    <a:pt x="639097" y="314633"/>
                  </a:cubicBezTo>
                  <a:cubicBezTo>
                    <a:pt x="598129" y="409678"/>
                    <a:pt x="499807" y="496529"/>
                    <a:pt x="393291" y="570271"/>
                  </a:cubicBezTo>
                  <a:cubicBezTo>
                    <a:pt x="286775" y="644013"/>
                    <a:pt x="143387" y="700548"/>
                    <a:pt x="0" y="757084"/>
                  </a:cubicBezTo>
                </a:path>
              </a:pathLst>
            </a:custGeom>
            <a:ln w="12700">
              <a:solidFill>
                <a:srgbClr val="0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617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235976" y="953729"/>
            <a:ext cx="8278761" cy="5476567"/>
            <a:chOff x="235976" y="953729"/>
            <a:chExt cx="8278761" cy="5476567"/>
          </a:xfrm>
        </p:grpSpPr>
        <p:sp>
          <p:nvSpPr>
            <p:cNvPr id="107" name="Rectangle 106"/>
            <p:cNvSpPr/>
            <p:nvPr/>
          </p:nvSpPr>
          <p:spPr>
            <a:xfrm>
              <a:off x="235976" y="953729"/>
              <a:ext cx="8278761" cy="547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627606" y="2129344"/>
              <a:ext cx="6332561" cy="37667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62443" y="4298251"/>
              <a:ext cx="2130765" cy="1298748"/>
              <a:chOff x="1721435" y="4150771"/>
              <a:chExt cx="2130765" cy="129874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721435" y="4476756"/>
                <a:ext cx="2130765" cy="8094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20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756594" y="4150771"/>
                <a:ext cx="648072" cy="1152127"/>
              </a:xfrm>
              <a:prstGeom prst="rect">
                <a:avLst/>
              </a:prstGeom>
              <a:noFill/>
            </p:spPr>
          </p:pic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2009266" y="5145890"/>
                <a:ext cx="1077684" cy="30362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Storage Peer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6" name="Picture 15" descr="stethoscop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83542" y="4662138"/>
                <a:ext cx="456063" cy="456063"/>
              </a:xfrm>
              <a:prstGeom prst="rect">
                <a:avLst/>
              </a:prstGeom>
            </p:spPr>
          </p:pic>
          <p:pic>
            <p:nvPicPr>
              <p:cNvPr id="17" name="Picture 16" descr="database_dis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73284" y="4633056"/>
                <a:ext cx="478972" cy="478972"/>
              </a:xfrm>
              <a:prstGeom prst="rect">
                <a:avLst/>
              </a:prstGeom>
              <a:noFill/>
              <a:ln w="19050">
                <a:solidFill>
                  <a:srgbClr val="BC8F00"/>
                </a:solidFill>
              </a:ln>
              <a:effectLst/>
            </p:spPr>
          </p:pic>
          <p:pic>
            <p:nvPicPr>
              <p:cNvPr id="18" name="Picture 17" descr="gnome_settings_default_application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V="1">
                <a:off x="2805872" y="4448322"/>
                <a:ext cx="514066" cy="514066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6772812" y="1170039"/>
              <a:ext cx="1328968" cy="1464273"/>
              <a:chOff x="7274257" y="1592826"/>
              <a:chExt cx="1328968" cy="1464273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7274257" y="2033516"/>
                <a:ext cx="857534" cy="1023583"/>
              </a:xfrm>
              <a:custGeom>
                <a:avLst/>
                <a:gdLst>
                  <a:gd name="connsiteX0" fmla="*/ 0 w 857534"/>
                  <a:gd name="connsiteY0" fmla="*/ 1023583 h 1023583"/>
                  <a:gd name="connsiteX1" fmla="*/ 436728 w 857534"/>
                  <a:gd name="connsiteY1" fmla="*/ 928048 h 1023583"/>
                  <a:gd name="connsiteX2" fmla="*/ 791570 w 857534"/>
                  <a:gd name="connsiteY2" fmla="*/ 545911 h 1023583"/>
                  <a:gd name="connsiteX3" fmla="*/ 832513 w 857534"/>
                  <a:gd name="connsiteY3" fmla="*/ 0 h 102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534" h="1023583">
                    <a:moveTo>
                      <a:pt x="0" y="1023583"/>
                    </a:moveTo>
                    <a:cubicBezTo>
                      <a:pt x="152400" y="1015621"/>
                      <a:pt x="304800" y="1007660"/>
                      <a:pt x="436728" y="928048"/>
                    </a:cubicBezTo>
                    <a:cubicBezTo>
                      <a:pt x="568656" y="848436"/>
                      <a:pt x="725606" y="700586"/>
                      <a:pt x="791570" y="545911"/>
                    </a:cubicBezTo>
                    <a:cubicBezTo>
                      <a:pt x="857534" y="391236"/>
                      <a:pt x="845023" y="195618"/>
                      <a:pt x="832513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 bwMode="auto">
              <a:xfrm>
                <a:off x="7443018" y="1592826"/>
                <a:ext cx="1160207" cy="45661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Key Ring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01654" y="3750292"/>
              <a:ext cx="2404270" cy="1506290"/>
              <a:chOff x="357115" y="4243966"/>
              <a:chExt cx="2404270" cy="150629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242770" y="5231641"/>
                <a:ext cx="518615" cy="518615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.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rot="5400000">
                <a:off x="2181128" y="4913439"/>
                <a:ext cx="62828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tailEnd type="stealt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088109" y="4599296"/>
                <a:ext cx="409433" cy="0"/>
              </a:xfrm>
              <a:prstGeom prst="lin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Rounded Rectangle 12"/>
              <p:cNvSpPr/>
              <p:nvPr/>
            </p:nvSpPr>
            <p:spPr bwMode="auto">
              <a:xfrm>
                <a:off x="357115" y="4243966"/>
                <a:ext cx="1712955" cy="54867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Pluggable Storage Engine (BDB, 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MySQL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179057" y="3843551"/>
              <a:ext cx="1766569" cy="1449425"/>
              <a:chOff x="3507477" y="4296282"/>
              <a:chExt cx="1766569" cy="144942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507478" y="5227092"/>
                <a:ext cx="518615" cy="518615"/>
              </a:xfrm>
              <a:prstGeom prst="roundRect">
                <a:avLst/>
              </a:prstGeom>
              <a:noFill/>
              <a:ln w="19050">
                <a:solidFill>
                  <a:srgbClr val="BC8F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rot="16200000" flipH="1">
                <a:off x="3574338" y="5023756"/>
                <a:ext cx="391726" cy="68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tailEnd type="stealt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ounded Rectangle 7"/>
              <p:cNvSpPr/>
              <p:nvPr/>
            </p:nvSpPr>
            <p:spPr bwMode="auto">
              <a:xfrm>
                <a:off x="3507477" y="4296282"/>
                <a:ext cx="1766569" cy="54867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Failure and Membership</a:t>
                </a:r>
              </a:p>
              <a:p>
                <a:pPr algn="ctr">
                  <a:defRPr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Detection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077407" y="1982758"/>
              <a:ext cx="2130765" cy="1298748"/>
              <a:chOff x="1721435" y="4150771"/>
              <a:chExt cx="2130765" cy="1298748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721435" y="4476756"/>
                <a:ext cx="2130765" cy="8094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73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756594" y="4150771"/>
                <a:ext cx="648072" cy="1152127"/>
              </a:xfrm>
              <a:prstGeom prst="rect">
                <a:avLst/>
              </a:prstGeom>
              <a:noFill/>
            </p:spPr>
          </p:pic>
          <p:sp>
            <p:nvSpPr>
              <p:cNvPr id="74" name="Text Box 5"/>
              <p:cNvSpPr txBox="1">
                <a:spLocks noChangeArrowheads="1"/>
              </p:cNvSpPr>
              <p:nvPr/>
            </p:nvSpPr>
            <p:spPr bwMode="auto">
              <a:xfrm>
                <a:off x="2009266" y="5145890"/>
                <a:ext cx="1077684" cy="30362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Storage Peer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75" name="Picture 74" descr="stethoscop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83542" y="4662138"/>
                <a:ext cx="456063" cy="456063"/>
              </a:xfrm>
              <a:prstGeom prst="rect">
                <a:avLst/>
              </a:prstGeom>
            </p:spPr>
          </p:pic>
          <p:pic>
            <p:nvPicPr>
              <p:cNvPr id="76" name="Picture 75" descr="database_dis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73284" y="4633056"/>
                <a:ext cx="478972" cy="478972"/>
              </a:xfrm>
              <a:prstGeom prst="rect">
                <a:avLst/>
              </a:prstGeom>
            </p:spPr>
          </p:pic>
          <p:pic>
            <p:nvPicPr>
              <p:cNvPr id="77" name="Picture 76" descr="gnome_settings_default_application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V="1">
                <a:off x="2805872" y="4448322"/>
                <a:ext cx="514066" cy="514066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077407" y="3470183"/>
              <a:ext cx="1185814" cy="1647646"/>
              <a:chOff x="2136399" y="3322703"/>
              <a:chExt cx="1185814" cy="1647646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2803598" y="4451734"/>
                <a:ext cx="518615" cy="518615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rot="5400000">
                <a:off x="2538364" y="3943600"/>
                <a:ext cx="95355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tailEnd type="stealt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5" name="Rounded Rectangle 64"/>
              <p:cNvSpPr/>
              <p:nvPr/>
            </p:nvSpPr>
            <p:spPr bwMode="auto">
              <a:xfrm>
                <a:off x="2136399" y="3322703"/>
                <a:ext cx="1132765" cy="54867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A8F"/>
                  </a:gs>
                </a:gsLst>
                <a:lin ang="5400000" scaled="0"/>
              </a:gradFill>
              <a:ln w="12700">
                <a:solidFill>
                  <a:srgbClr val="BC8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Request </a:t>
                </a:r>
              </a:p>
              <a:p>
                <a:pPr algn="ctr">
                  <a:defRPr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Coordinator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501058" y="1633713"/>
              <a:ext cx="2130765" cy="1298748"/>
              <a:chOff x="1721435" y="4150771"/>
              <a:chExt cx="2130765" cy="1298748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721435" y="4476756"/>
                <a:ext cx="2130765" cy="8094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81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756594" y="4150771"/>
                <a:ext cx="648072" cy="1152127"/>
              </a:xfrm>
              <a:prstGeom prst="rect">
                <a:avLst/>
              </a:prstGeom>
              <a:noFill/>
            </p:spPr>
          </p:pic>
          <p:sp>
            <p:nvSpPr>
              <p:cNvPr id="82" name="Text Box 5"/>
              <p:cNvSpPr txBox="1">
                <a:spLocks noChangeArrowheads="1"/>
              </p:cNvSpPr>
              <p:nvPr/>
            </p:nvSpPr>
            <p:spPr bwMode="auto">
              <a:xfrm>
                <a:off x="2009266" y="5145890"/>
                <a:ext cx="1077684" cy="30362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Storage Peer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83" name="Picture 82" descr="stethoscop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83542" y="4662138"/>
                <a:ext cx="456063" cy="456063"/>
              </a:xfrm>
              <a:prstGeom prst="rect">
                <a:avLst/>
              </a:prstGeom>
            </p:spPr>
          </p:pic>
          <p:pic>
            <p:nvPicPr>
              <p:cNvPr id="84" name="Picture 83" descr="database_dis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73284" y="4633056"/>
                <a:ext cx="478972" cy="478972"/>
              </a:xfrm>
              <a:prstGeom prst="rect">
                <a:avLst/>
              </a:prstGeom>
            </p:spPr>
          </p:pic>
          <p:pic>
            <p:nvPicPr>
              <p:cNvPr id="85" name="Picture 84" descr="gnome_settings_default_application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V="1">
                <a:off x="2805872" y="4448322"/>
                <a:ext cx="514066" cy="514066"/>
              </a:xfrm>
              <a:prstGeom prst="rect">
                <a:avLst/>
              </a:prstGeom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6216787" y="2710345"/>
              <a:ext cx="2130765" cy="1298748"/>
              <a:chOff x="1721435" y="4150771"/>
              <a:chExt cx="2130765" cy="1298748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1721435" y="4476756"/>
                <a:ext cx="2130765" cy="8094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88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756594" y="4150771"/>
                <a:ext cx="648072" cy="1152127"/>
              </a:xfrm>
              <a:prstGeom prst="rect">
                <a:avLst/>
              </a:prstGeom>
              <a:noFill/>
            </p:spPr>
          </p:pic>
          <p:sp>
            <p:nvSpPr>
              <p:cNvPr id="89" name="Text Box 5"/>
              <p:cNvSpPr txBox="1">
                <a:spLocks noChangeArrowheads="1"/>
              </p:cNvSpPr>
              <p:nvPr/>
            </p:nvSpPr>
            <p:spPr bwMode="auto">
              <a:xfrm>
                <a:off x="2009266" y="5145890"/>
                <a:ext cx="1077684" cy="30362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Storage Peer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0" name="Picture 89" descr="stethoscop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83542" y="4662138"/>
                <a:ext cx="456063" cy="456063"/>
              </a:xfrm>
              <a:prstGeom prst="rect">
                <a:avLst/>
              </a:prstGeom>
            </p:spPr>
          </p:pic>
          <p:pic>
            <p:nvPicPr>
              <p:cNvPr id="91" name="Picture 90" descr="database_dis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73284" y="4633056"/>
                <a:ext cx="478972" cy="478972"/>
              </a:xfrm>
              <a:prstGeom prst="rect">
                <a:avLst/>
              </a:prstGeom>
            </p:spPr>
          </p:pic>
          <p:pic>
            <p:nvPicPr>
              <p:cNvPr id="92" name="Picture 91" descr="gnome_settings_default_application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V="1">
                <a:off x="2805872" y="4448322"/>
                <a:ext cx="514066" cy="514066"/>
              </a:xfrm>
              <a:prstGeom prst="rect">
                <a:avLst/>
              </a:prstGeom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6005393" y="4209764"/>
              <a:ext cx="2130765" cy="1298748"/>
              <a:chOff x="1721435" y="4150771"/>
              <a:chExt cx="2130765" cy="1298748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1721435" y="4476756"/>
                <a:ext cx="2130765" cy="8094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95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756594" y="4150771"/>
                <a:ext cx="648072" cy="1152127"/>
              </a:xfrm>
              <a:prstGeom prst="rect">
                <a:avLst/>
              </a:prstGeom>
              <a:noFill/>
            </p:spPr>
          </p:pic>
          <p:sp>
            <p:nvSpPr>
              <p:cNvPr id="96" name="Text Box 5"/>
              <p:cNvSpPr txBox="1">
                <a:spLocks noChangeArrowheads="1"/>
              </p:cNvSpPr>
              <p:nvPr/>
            </p:nvSpPr>
            <p:spPr bwMode="auto">
              <a:xfrm>
                <a:off x="2009266" y="5145890"/>
                <a:ext cx="1077684" cy="30362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Storage Peer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7" name="Picture 96" descr="stethoscop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83542" y="4662138"/>
                <a:ext cx="456063" cy="456063"/>
              </a:xfrm>
              <a:prstGeom prst="rect">
                <a:avLst/>
              </a:prstGeom>
            </p:spPr>
          </p:pic>
          <p:pic>
            <p:nvPicPr>
              <p:cNvPr id="98" name="Picture 97" descr="database_dis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73284" y="4633056"/>
                <a:ext cx="478972" cy="478972"/>
              </a:xfrm>
              <a:prstGeom prst="rect">
                <a:avLst/>
              </a:prstGeom>
            </p:spPr>
          </p:pic>
          <p:pic>
            <p:nvPicPr>
              <p:cNvPr id="99" name="Picture 98" descr="gnome_settings_default_application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V="1">
                <a:off x="2805872" y="4448322"/>
                <a:ext cx="514066" cy="514066"/>
              </a:xfrm>
              <a:prstGeom prst="rect">
                <a:avLst/>
              </a:prstGeom>
            </p:spPr>
          </p:pic>
        </p:grpSp>
        <p:grpSp>
          <p:nvGrpSpPr>
            <p:cNvPr id="100" name="Group 99"/>
            <p:cNvGrpSpPr/>
            <p:nvPr/>
          </p:nvGrpSpPr>
          <p:grpSpPr>
            <a:xfrm>
              <a:off x="3965199" y="4971764"/>
              <a:ext cx="2130765" cy="1298748"/>
              <a:chOff x="1721435" y="4150771"/>
              <a:chExt cx="2130765" cy="1298748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721435" y="4476756"/>
                <a:ext cx="2130765" cy="8094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756594" y="4150771"/>
                <a:ext cx="648072" cy="1152127"/>
              </a:xfrm>
              <a:prstGeom prst="rect">
                <a:avLst/>
              </a:prstGeom>
              <a:noFill/>
            </p:spPr>
          </p:pic>
          <p:sp>
            <p:nvSpPr>
              <p:cNvPr id="103" name="Text Box 5"/>
              <p:cNvSpPr txBox="1">
                <a:spLocks noChangeArrowheads="1"/>
              </p:cNvSpPr>
              <p:nvPr/>
            </p:nvSpPr>
            <p:spPr bwMode="auto">
              <a:xfrm>
                <a:off x="2009266" y="5145890"/>
                <a:ext cx="1077684" cy="30362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Storage Peer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4" name="Picture 103" descr="stethoscop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83542" y="4662138"/>
                <a:ext cx="456063" cy="456063"/>
              </a:xfrm>
              <a:prstGeom prst="rect">
                <a:avLst/>
              </a:prstGeom>
            </p:spPr>
          </p:pic>
          <p:pic>
            <p:nvPicPr>
              <p:cNvPr id="105" name="Picture 104" descr="database_dis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73284" y="4633056"/>
                <a:ext cx="478972" cy="478972"/>
              </a:xfrm>
              <a:prstGeom prst="rect">
                <a:avLst/>
              </a:prstGeom>
            </p:spPr>
          </p:pic>
          <p:pic>
            <p:nvPicPr>
              <p:cNvPr id="106" name="Picture 105" descr="gnome_settings_default_application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V="1">
                <a:off x="2805872" y="4448322"/>
                <a:ext cx="514066" cy="5140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18533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877824" y="1255776"/>
            <a:ext cx="7266432" cy="5169408"/>
            <a:chOff x="877824" y="1255776"/>
            <a:chExt cx="7266432" cy="5169408"/>
          </a:xfrm>
        </p:grpSpPr>
        <p:sp>
          <p:nvSpPr>
            <p:cNvPr id="124" name="Rectangle 123"/>
            <p:cNvSpPr/>
            <p:nvPr/>
          </p:nvSpPr>
          <p:spPr>
            <a:xfrm>
              <a:off x="877824" y="1255776"/>
              <a:ext cx="7266432" cy="516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434137" y="4085519"/>
              <a:ext cx="6332561" cy="2009519"/>
            </a:xfrm>
            <a:prstGeom prst="ellipse">
              <a:avLst/>
            </a:prstGeom>
            <a:solidFill>
              <a:schemeClr val="bg1">
                <a:lumMod val="8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415849" y="3043103"/>
              <a:ext cx="6332561" cy="2009519"/>
            </a:xfrm>
            <a:prstGeom prst="ellipse">
              <a:avLst/>
            </a:prstGeom>
            <a:solidFill>
              <a:schemeClr val="bg1">
                <a:lumMod val="8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79538" y="1658112"/>
              <a:ext cx="1233683" cy="943470"/>
              <a:chOff x="2279538" y="1938528"/>
              <a:chExt cx="1233683" cy="94347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79538" y="2308744"/>
                <a:ext cx="1233683" cy="453707"/>
              </a:xfrm>
              <a:prstGeom prst="ellipse">
                <a:avLst/>
              </a:prstGeom>
              <a:solidFill>
                <a:schemeClr val="bg1">
                  <a:lumMod val="75000"/>
                  <a:alpha val="3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6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407522" y="1938528"/>
                <a:ext cx="446999" cy="929399"/>
              </a:xfrm>
              <a:prstGeom prst="rect">
                <a:avLst/>
              </a:prstGeom>
              <a:noFill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854524" y="2086449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95064" y="2138056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35604" y="2177471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357537" y="2642903"/>
                <a:ext cx="1077684" cy="23909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Tablet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965287" y="1464111"/>
              <a:ext cx="1233683" cy="943470"/>
              <a:chOff x="2279538" y="1938528"/>
              <a:chExt cx="1233683" cy="94347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279538" y="2308744"/>
                <a:ext cx="1233683" cy="453707"/>
              </a:xfrm>
              <a:prstGeom prst="ellipse">
                <a:avLst/>
              </a:prstGeom>
              <a:solidFill>
                <a:schemeClr val="bg1">
                  <a:lumMod val="75000"/>
                  <a:alpha val="3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407522" y="1938528"/>
                <a:ext cx="446999" cy="929399"/>
              </a:xfrm>
              <a:prstGeom prst="rect">
                <a:avLst/>
              </a:prstGeom>
              <a:noFill/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2854524" y="2086449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795064" y="2138056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35604" y="2177471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2357537" y="2642903"/>
                <a:ext cx="1077684" cy="23909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Tablet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629495" y="1619199"/>
              <a:ext cx="1233683" cy="943470"/>
              <a:chOff x="2279538" y="1938528"/>
              <a:chExt cx="1233683" cy="94347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279538" y="2308744"/>
                <a:ext cx="1233683" cy="453707"/>
              </a:xfrm>
              <a:prstGeom prst="ellipse">
                <a:avLst/>
              </a:prstGeom>
              <a:solidFill>
                <a:schemeClr val="bg1">
                  <a:lumMod val="75000"/>
                  <a:alpha val="3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407522" y="1938528"/>
                <a:ext cx="446999" cy="929399"/>
              </a:xfrm>
              <a:prstGeom prst="rect">
                <a:avLst/>
              </a:prstGeom>
              <a:noFill/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854524" y="2086449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795064" y="2138056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35604" y="2177471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2357537" y="2642903"/>
                <a:ext cx="1077684" cy="23909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Tablet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635006" y="2717757"/>
              <a:ext cx="1233683" cy="943470"/>
              <a:chOff x="2279538" y="1938528"/>
              <a:chExt cx="1233683" cy="94347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279538" y="2308744"/>
                <a:ext cx="1233683" cy="453707"/>
              </a:xfrm>
              <a:prstGeom prst="ellipse">
                <a:avLst/>
              </a:prstGeom>
              <a:solidFill>
                <a:schemeClr val="bg1">
                  <a:lumMod val="75000"/>
                  <a:alpha val="3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28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407522" y="1938528"/>
                <a:ext cx="446999" cy="929399"/>
              </a:xfrm>
              <a:prstGeom prst="rect">
                <a:avLst/>
              </a:prstGeom>
              <a:noFill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2854524" y="2086449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795064" y="2138056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735604" y="2177471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2357537" y="2642903"/>
                <a:ext cx="1077684" cy="23909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Tablet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082026" y="3272052"/>
              <a:ext cx="1233683" cy="943470"/>
              <a:chOff x="2279538" y="1938528"/>
              <a:chExt cx="1233683" cy="94347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279538" y="2308744"/>
                <a:ext cx="1233683" cy="453707"/>
              </a:xfrm>
              <a:prstGeom prst="ellipse">
                <a:avLst/>
              </a:prstGeom>
              <a:solidFill>
                <a:schemeClr val="bg1">
                  <a:lumMod val="75000"/>
                  <a:alpha val="3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35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407522" y="1938528"/>
                <a:ext cx="446999" cy="929399"/>
              </a:xfrm>
              <a:prstGeom prst="rect">
                <a:avLst/>
              </a:prstGeom>
              <a:noFill/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2854524" y="2086449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795064" y="2138056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735604" y="2177471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2357537" y="2642903"/>
                <a:ext cx="1077684" cy="23909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Tablet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174516" y="3255798"/>
              <a:ext cx="1233683" cy="943470"/>
              <a:chOff x="2279538" y="1938528"/>
              <a:chExt cx="1233683" cy="94347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279538" y="2308744"/>
                <a:ext cx="1233683" cy="453707"/>
              </a:xfrm>
              <a:prstGeom prst="ellipse">
                <a:avLst/>
              </a:prstGeom>
              <a:solidFill>
                <a:schemeClr val="bg1">
                  <a:lumMod val="75000"/>
                  <a:alpha val="35000"/>
                </a:schemeClr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2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407522" y="1938528"/>
                <a:ext cx="446999" cy="929399"/>
              </a:xfrm>
              <a:prstGeom prst="rect">
                <a:avLst/>
              </a:prstGeom>
              <a:noFill/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2854524" y="2086449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795064" y="2138056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735604" y="2177471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ext Box 5"/>
              <p:cNvSpPr txBox="1">
                <a:spLocks noChangeArrowheads="1"/>
              </p:cNvSpPr>
              <p:nvPr/>
            </p:nvSpPr>
            <p:spPr bwMode="auto">
              <a:xfrm>
                <a:off x="2357537" y="2642903"/>
                <a:ext cx="1077684" cy="23909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Tablet Server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1212852" y="3032996"/>
              <a:ext cx="1233683" cy="453707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 w="127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49" name="Picture 3" descr="C:\Documents and Settings\csve\Local Settings\Temporary Internet Files\Content.IE5\4PQ7052J\MC90043524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340836" y="2662780"/>
              <a:ext cx="446999" cy="929399"/>
            </a:xfrm>
            <a:prstGeom prst="rect">
              <a:avLst/>
            </a:prstGeom>
            <a:noFill/>
          </p:spPr>
        </p:pic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1290851" y="3367155"/>
              <a:ext cx="1077684" cy="23909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FFFF99"/>
                </a:gs>
              </a:gsLst>
              <a:lin ang="5400000" scaled="0"/>
            </a:gradFill>
            <a:ln w="127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Master Server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83389" y="2890038"/>
              <a:ext cx="438912" cy="365760"/>
            </a:xfrm>
            <a:prstGeom prst="rect">
              <a:avLst/>
            </a:prstGeom>
            <a:gradFill>
              <a:gsLst>
                <a:gs pos="0">
                  <a:srgbClr val="ECECEC"/>
                </a:gs>
                <a:gs pos="51000">
                  <a:schemeClr val="bg1"/>
                </a:gs>
              </a:gsLst>
              <a:lin ang="5400000" scaled="0"/>
            </a:gradFill>
            <a:ln w="12700"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55" name="Picture 54" descr="stethoscop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2472" y="2866397"/>
              <a:ext cx="456063" cy="456063"/>
            </a:xfrm>
            <a:prstGeom prst="rect">
              <a:avLst/>
            </a:prstGeom>
          </p:spPr>
        </p:pic>
        <p:sp>
          <p:nvSpPr>
            <p:cNvPr id="56" name="Left Arrow 55"/>
            <p:cNvSpPr/>
            <p:nvPr/>
          </p:nvSpPr>
          <p:spPr>
            <a:xfrm rot="16200000" flipV="1">
              <a:off x="2595086" y="2835932"/>
              <a:ext cx="659027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Left Arrow 56"/>
            <p:cNvSpPr/>
            <p:nvPr/>
          </p:nvSpPr>
          <p:spPr>
            <a:xfrm rot="16200000" flipV="1">
              <a:off x="4221376" y="2656057"/>
              <a:ext cx="659027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Left Arrow 57"/>
            <p:cNvSpPr/>
            <p:nvPr/>
          </p:nvSpPr>
          <p:spPr>
            <a:xfrm rot="16200000" flipV="1">
              <a:off x="5908195" y="2814694"/>
              <a:ext cx="659027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Left Arrow 58"/>
            <p:cNvSpPr/>
            <p:nvPr/>
          </p:nvSpPr>
          <p:spPr>
            <a:xfrm rot="16200000" flipV="1">
              <a:off x="1500179" y="3868117"/>
              <a:ext cx="659027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Left Arrow 59"/>
            <p:cNvSpPr/>
            <p:nvPr/>
          </p:nvSpPr>
          <p:spPr>
            <a:xfrm rot="16200000" flipV="1">
              <a:off x="3520524" y="4441800"/>
              <a:ext cx="659027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Left Arrow 60"/>
            <p:cNvSpPr/>
            <p:nvPr/>
          </p:nvSpPr>
          <p:spPr>
            <a:xfrm rot="16200000" flipV="1">
              <a:off x="5369353" y="4441799"/>
              <a:ext cx="659027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eft Arrow 61"/>
            <p:cNvSpPr/>
            <p:nvPr/>
          </p:nvSpPr>
          <p:spPr>
            <a:xfrm rot="16200000" flipV="1">
              <a:off x="6922333" y="3874009"/>
              <a:ext cx="659027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Text Box 5"/>
            <p:cNvSpPr txBox="1">
              <a:spLocks noChangeArrowheads="1"/>
            </p:cNvSpPr>
            <p:nvPr/>
          </p:nvSpPr>
          <p:spPr bwMode="auto">
            <a:xfrm>
              <a:off x="4153434" y="4875324"/>
              <a:ext cx="1154222" cy="32046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Chubby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4188414" y="5934807"/>
              <a:ext cx="1154222" cy="32046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GFS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610237" y="4826426"/>
              <a:ext cx="438912" cy="365760"/>
              <a:chOff x="1610237" y="4907397"/>
              <a:chExt cx="438912" cy="36576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610237" y="4907397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680313" y="4972050"/>
                <a:ext cx="29876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683389" y="5035554"/>
                <a:ext cx="29876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681702" y="5099058"/>
                <a:ext cx="29876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680015" y="5162562"/>
                <a:ext cx="29876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 Box 5"/>
            <p:cNvSpPr txBox="1">
              <a:spLocks noChangeArrowheads="1"/>
            </p:cNvSpPr>
            <p:nvPr/>
          </p:nvSpPr>
          <p:spPr bwMode="auto">
            <a:xfrm>
              <a:off x="1695438" y="4734986"/>
              <a:ext cx="445065" cy="1828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>
              <a:defPPr>
                <a:defRPr lang="en-US"/>
              </a:defPPr>
              <a:lvl1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 sz="16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sz="1000" dirty="0">
                  <a:solidFill>
                    <a:srgbClr val="000000"/>
                  </a:solidFill>
                </a:rPr>
                <a:t>Logs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754475" y="4969931"/>
              <a:ext cx="438912" cy="365760"/>
            </a:xfrm>
            <a:prstGeom prst="rect">
              <a:avLst/>
            </a:prstGeom>
            <a:gradFill>
              <a:gsLst>
                <a:gs pos="0">
                  <a:srgbClr val="ECECEC"/>
                </a:gs>
                <a:gs pos="51000">
                  <a:schemeClr val="bg1"/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03396" y="5018087"/>
              <a:ext cx="438912" cy="365760"/>
            </a:xfrm>
            <a:prstGeom prst="rect">
              <a:avLst/>
            </a:prstGeom>
            <a:gradFill>
              <a:gsLst>
                <a:gs pos="0">
                  <a:srgbClr val="ECECEC"/>
                </a:gs>
                <a:gs pos="51000">
                  <a:schemeClr val="bg1"/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52317" y="5066243"/>
              <a:ext cx="438912" cy="365760"/>
            </a:xfrm>
            <a:prstGeom prst="rect">
              <a:avLst/>
            </a:prstGeom>
            <a:gradFill>
              <a:gsLst>
                <a:gs pos="0">
                  <a:srgbClr val="ECECEC"/>
                </a:gs>
                <a:gs pos="51000">
                  <a:schemeClr val="bg1"/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/>
          </p:nvSpPr>
          <p:spPr bwMode="auto">
            <a:xfrm>
              <a:off x="1695438" y="5306280"/>
              <a:ext cx="733099" cy="18287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indent="-285750"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000" dirty="0" smtClean="0">
                  <a:solidFill>
                    <a:srgbClr val="000000"/>
                  </a:solidFill>
                </a:rPr>
                <a:t>Tablet Files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2857869" y="5403923"/>
              <a:ext cx="818300" cy="754173"/>
              <a:chOff x="1610237" y="4734986"/>
              <a:chExt cx="818300" cy="754173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610237" y="4826426"/>
                <a:ext cx="438912" cy="365760"/>
                <a:chOff x="1610237" y="4907397"/>
                <a:chExt cx="438912" cy="365760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1610237" y="4907397"/>
                  <a:ext cx="438912" cy="365760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680313" y="4972050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683389" y="5035554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681702" y="5099058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680015" y="5162562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 Box 5"/>
              <p:cNvSpPr txBox="1">
                <a:spLocks noChangeArrowheads="1"/>
              </p:cNvSpPr>
              <p:nvPr/>
            </p:nvSpPr>
            <p:spPr bwMode="auto">
              <a:xfrm>
                <a:off x="1695438" y="4734986"/>
                <a:ext cx="445065" cy="18288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>
                <a:defPPr>
                  <a:defRPr lang="en-US"/>
                </a:defPPr>
                <a:lvl1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  <a:defRPr sz="1600">
                    <a:solidFill>
                      <a:schemeClr val="bg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US" sz="1000" dirty="0">
                    <a:solidFill>
                      <a:srgbClr val="000000"/>
                    </a:solidFill>
                  </a:rPr>
                  <a:t>Logs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754475" y="4969931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803396" y="5018087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852317" y="5066243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Text Box 5"/>
              <p:cNvSpPr txBox="1">
                <a:spLocks noChangeArrowheads="1"/>
              </p:cNvSpPr>
              <p:nvPr/>
            </p:nvSpPr>
            <p:spPr bwMode="auto">
              <a:xfrm>
                <a:off x="1695438" y="5306280"/>
                <a:ext cx="733099" cy="18287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Tablet Files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5850689" y="5349605"/>
              <a:ext cx="818300" cy="754173"/>
              <a:chOff x="1610237" y="4734986"/>
              <a:chExt cx="818300" cy="75417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610237" y="4826426"/>
                <a:ext cx="438912" cy="365760"/>
                <a:chOff x="1610237" y="4907397"/>
                <a:chExt cx="438912" cy="36576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1610237" y="4907397"/>
                  <a:ext cx="438912" cy="365760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680313" y="4972050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683389" y="5035554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681702" y="5099058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680015" y="5162562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Text Box 5"/>
              <p:cNvSpPr txBox="1">
                <a:spLocks noChangeArrowheads="1"/>
              </p:cNvSpPr>
              <p:nvPr/>
            </p:nvSpPr>
            <p:spPr bwMode="auto">
              <a:xfrm>
                <a:off x="1695438" y="4734986"/>
                <a:ext cx="445065" cy="18288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>
                <a:defPPr>
                  <a:defRPr lang="en-US"/>
                </a:defPPr>
                <a:lvl1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  <a:defRPr sz="1600">
                    <a:solidFill>
                      <a:schemeClr val="bg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US" sz="1000" dirty="0">
                    <a:solidFill>
                      <a:srgbClr val="000000"/>
                    </a:solidFill>
                  </a:rPr>
                  <a:t>Logs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4475" y="4969931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803396" y="5018087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852317" y="5066243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Text Box 5"/>
              <p:cNvSpPr txBox="1">
                <a:spLocks noChangeArrowheads="1"/>
              </p:cNvSpPr>
              <p:nvPr/>
            </p:nvSpPr>
            <p:spPr bwMode="auto">
              <a:xfrm>
                <a:off x="1695438" y="5306280"/>
                <a:ext cx="733099" cy="18287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Tablet Files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7047539" y="4658467"/>
              <a:ext cx="818300" cy="754173"/>
              <a:chOff x="1610237" y="4734986"/>
              <a:chExt cx="818300" cy="754173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1610237" y="4826426"/>
                <a:ext cx="438912" cy="365760"/>
                <a:chOff x="1610237" y="4907397"/>
                <a:chExt cx="438912" cy="36576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1610237" y="4907397"/>
                  <a:ext cx="438912" cy="365760"/>
                </a:xfrm>
                <a:prstGeom prst="rect">
                  <a:avLst/>
                </a:prstGeom>
                <a:gradFill>
                  <a:gsLst>
                    <a:gs pos="0">
                      <a:srgbClr val="ECECEC"/>
                    </a:gs>
                    <a:gs pos="51000">
                      <a:schemeClr val="bg1"/>
                    </a:gs>
                  </a:gsLst>
                  <a:lin ang="5400000" scaled="0"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680313" y="4972050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683389" y="5035554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681702" y="5099058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680015" y="5162562"/>
                  <a:ext cx="2987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Text Box 5"/>
              <p:cNvSpPr txBox="1">
                <a:spLocks noChangeArrowheads="1"/>
              </p:cNvSpPr>
              <p:nvPr/>
            </p:nvSpPr>
            <p:spPr bwMode="auto">
              <a:xfrm>
                <a:off x="1695438" y="4734986"/>
                <a:ext cx="445065" cy="18288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>
                <a:defPPr>
                  <a:defRPr lang="en-US"/>
                </a:defPPr>
                <a:lvl1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  <a:defRPr sz="1600">
                    <a:solidFill>
                      <a:schemeClr val="bg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US" sz="1000" dirty="0">
                    <a:solidFill>
                      <a:srgbClr val="000000"/>
                    </a:solidFill>
                  </a:rPr>
                  <a:t>Logs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754475" y="4969931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803396" y="5018087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852317" y="5066243"/>
                <a:ext cx="438912" cy="365760"/>
              </a:xfrm>
              <a:prstGeom prst="rect">
                <a:avLst/>
              </a:prstGeom>
              <a:gradFill>
                <a:gsLst>
                  <a:gs pos="0">
                    <a:srgbClr val="ECECEC"/>
                  </a:gs>
                  <a:gs pos="51000">
                    <a:schemeClr val="bg1"/>
                  </a:gs>
                </a:gsLst>
                <a:lin ang="5400000" scaled="0"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Text Box 5"/>
              <p:cNvSpPr txBox="1">
                <a:spLocks noChangeArrowheads="1"/>
              </p:cNvSpPr>
              <p:nvPr/>
            </p:nvSpPr>
            <p:spPr bwMode="auto">
              <a:xfrm>
                <a:off x="1695438" y="5306280"/>
                <a:ext cx="733099" cy="18287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indent="-285750" algn="ctr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Tablet Files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825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231006" y="837398"/>
            <a:ext cx="8441356" cy="5496025"/>
            <a:chOff x="231006" y="837398"/>
            <a:chExt cx="8441356" cy="5496025"/>
          </a:xfrm>
        </p:grpSpPr>
        <p:sp>
          <p:nvSpPr>
            <p:cNvPr id="83" name="Rectangle 82"/>
            <p:cNvSpPr/>
            <p:nvPr/>
          </p:nvSpPr>
          <p:spPr>
            <a:xfrm>
              <a:off x="231006" y="837398"/>
              <a:ext cx="8441356" cy="5496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99302" y="1157055"/>
              <a:ext cx="5121281" cy="4987714"/>
            </a:xfrm>
            <a:prstGeom prst="roundRect">
              <a:avLst>
                <a:gd name="adj" fmla="val 196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7F7F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9349" y="1013144"/>
              <a:ext cx="2907846" cy="295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MapReduce Infrastructure / Runtime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27051" y="1746431"/>
              <a:ext cx="697511" cy="56388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Map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29015" y="2421763"/>
              <a:ext cx="779969" cy="58688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Reduce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27051" y="2433264"/>
              <a:ext cx="697511" cy="56388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Map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27051" y="3125654"/>
              <a:ext cx="697511" cy="56388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Map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27050" y="3819753"/>
              <a:ext cx="697511" cy="56388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Map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727051" y="5338941"/>
              <a:ext cx="697511" cy="56388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Map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75537" y="4614719"/>
              <a:ext cx="779969" cy="58688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Reduce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Task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075807" y="4514248"/>
              <a:ext cx="0" cy="6873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3561366" y="1746431"/>
              <a:ext cx="1896177" cy="4156395"/>
            </a:xfrm>
            <a:prstGeom prst="roundRect">
              <a:avLst>
                <a:gd name="adj" fmla="val 897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02938" y="5794408"/>
              <a:ext cx="1432293" cy="2153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Aggregation by Key</a:t>
              </a:r>
            </a:p>
          </p:txBody>
        </p:sp>
        <p:cxnSp>
          <p:nvCxnSpPr>
            <p:cNvPr id="23" name="Straight Arrow Connector 22"/>
            <p:cNvCxnSpPr>
              <a:stCxn id="13" idx="1"/>
            </p:cNvCxnSpPr>
            <p:nvPr/>
          </p:nvCxnSpPr>
          <p:spPr>
            <a:xfrm flipH="1">
              <a:off x="5303539" y="5620884"/>
              <a:ext cx="4235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303538" y="4101696"/>
              <a:ext cx="4235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303538" y="3407597"/>
              <a:ext cx="4235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303538" y="2704231"/>
              <a:ext cx="4235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301933" y="2028374"/>
              <a:ext cx="4235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155506" y="4906288"/>
              <a:ext cx="6474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108984" y="2709656"/>
              <a:ext cx="6474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37287" y="3125654"/>
              <a:ext cx="0" cy="13885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1665189" y="1741555"/>
              <a:ext cx="549615" cy="4156395"/>
            </a:xfrm>
            <a:prstGeom prst="roundRect">
              <a:avLst>
                <a:gd name="adj" fmla="val 897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7F7F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641450" y="1741554"/>
              <a:ext cx="558266" cy="4156395"/>
            </a:xfrm>
            <a:prstGeom prst="roundRect">
              <a:avLst>
                <a:gd name="adj" fmla="val 897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7F7F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45600" y="5795145"/>
              <a:ext cx="554116" cy="2153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60688" y="5794407"/>
              <a:ext cx="554116" cy="2153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45720"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Output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6424561" y="2014588"/>
              <a:ext cx="4235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417500" y="2704231"/>
              <a:ext cx="4235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6424562" y="3405525"/>
              <a:ext cx="4235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6433844" y="4088648"/>
              <a:ext cx="4235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6410439" y="5607566"/>
              <a:ext cx="423512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7573496" y="1729463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Input Data File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573496" y="2229509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Input Data File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573496" y="2732789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Input Data File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573496" y="3234068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Input Data File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573496" y="3734114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Input Data File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573496" y="4237394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Input Data File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573496" y="5518546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Input Data File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8036301" y="4831188"/>
              <a:ext cx="0" cy="5974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372195" y="2614097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rgbClr val="FFFF99"/>
                </a:gs>
              </a:gsLst>
              <a:lin ang="5400000" scaled="0"/>
            </a:gradFill>
            <a:ln w="127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Output Data File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72195" y="3176190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rgbClr val="FFFF99"/>
                </a:gs>
              </a:gsLst>
              <a:lin ang="5400000" scaled="0"/>
            </a:gradFill>
            <a:ln w="127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Output Data File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72194" y="4377358"/>
              <a:ext cx="925611" cy="474722"/>
            </a:xfrm>
            <a:prstGeom prst="roundRect">
              <a:avLst>
                <a:gd name="adj" fmla="val 9839"/>
              </a:avLst>
            </a:prstGeom>
            <a:gradFill>
              <a:gsLst>
                <a:gs pos="0">
                  <a:schemeClr val="bg1"/>
                </a:gs>
                <a:gs pos="100000">
                  <a:srgbClr val="FFFF99"/>
                </a:gs>
              </a:gsLst>
              <a:lin ang="5400000" scaled="0"/>
            </a:gradFill>
            <a:ln w="127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Output Data File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822977" y="3734114"/>
              <a:ext cx="0" cy="597460"/>
            </a:xfrm>
            <a:prstGeom prst="line">
              <a:avLst/>
            </a:prstGeom>
            <a:ln>
              <a:solidFill>
                <a:srgbClr val="CC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7055318" y="1995338"/>
              <a:ext cx="518178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7055318" y="2477800"/>
              <a:ext cx="518178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055318" y="2982279"/>
              <a:ext cx="518178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7064943" y="3481054"/>
              <a:ext cx="518178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7062546" y="3985830"/>
              <a:ext cx="518178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7064943" y="4474755"/>
              <a:ext cx="518178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7072171" y="5736384"/>
              <a:ext cx="518178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1331674" y="2851458"/>
              <a:ext cx="630315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rgbClr val="CC9900"/>
                  </a:gs>
                </a:gsLst>
                <a:lin ang="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1329448" y="3396676"/>
              <a:ext cx="630315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rgbClr val="CC9900"/>
                  </a:gs>
                </a:gsLst>
                <a:lin ang="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1329447" y="4614719"/>
              <a:ext cx="630315" cy="0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100000">
                    <a:srgbClr val="CC9900"/>
                  </a:gs>
                </a:gsLst>
                <a:lin ang="0" scaled="0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ounded Rectangle 76"/>
            <p:cNvSpPr/>
            <p:nvPr/>
          </p:nvSpPr>
          <p:spPr>
            <a:xfrm>
              <a:off x="3561367" y="1386038"/>
              <a:ext cx="1896176" cy="22049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Distributed File System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5457543" y="1491916"/>
              <a:ext cx="1333196" cy="356135"/>
            </a:xfrm>
            <a:custGeom>
              <a:avLst/>
              <a:gdLst>
                <a:gd name="connsiteX0" fmla="*/ 1443790 w 1448718"/>
                <a:gd name="connsiteY0" fmla="*/ 356135 h 356135"/>
                <a:gd name="connsiteX1" fmla="*/ 1357162 w 1448718"/>
                <a:gd name="connsiteY1" fmla="*/ 28876 h 356135"/>
                <a:gd name="connsiteX2" fmla="*/ 818147 w 1448718"/>
                <a:gd name="connsiteY2" fmla="*/ 67377 h 356135"/>
                <a:gd name="connsiteX3" fmla="*/ 0 w 1448718"/>
                <a:gd name="connsiteY3" fmla="*/ 0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8718" h="356135">
                  <a:moveTo>
                    <a:pt x="1443790" y="356135"/>
                  </a:moveTo>
                  <a:cubicBezTo>
                    <a:pt x="1452613" y="216568"/>
                    <a:pt x="1461436" y="77002"/>
                    <a:pt x="1357162" y="28876"/>
                  </a:cubicBezTo>
                  <a:cubicBezTo>
                    <a:pt x="1252888" y="-19250"/>
                    <a:pt x="1044341" y="72190"/>
                    <a:pt x="818147" y="67377"/>
                  </a:cubicBezTo>
                  <a:cubicBezTo>
                    <a:pt x="591953" y="62564"/>
                    <a:pt x="295976" y="31282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970862" y="1367275"/>
              <a:ext cx="1607439" cy="480776"/>
            </a:xfrm>
            <a:custGeom>
              <a:avLst/>
              <a:gdLst>
                <a:gd name="connsiteX0" fmla="*/ 1751798 w 1751798"/>
                <a:gd name="connsiteY0" fmla="*/ 124641 h 480776"/>
                <a:gd name="connsiteX1" fmla="*/ 1174283 w 1751798"/>
                <a:gd name="connsiteY1" fmla="*/ 201643 h 480776"/>
                <a:gd name="connsiteX2" fmla="*/ 644893 w 1751798"/>
                <a:gd name="connsiteY2" fmla="*/ 28388 h 480776"/>
                <a:gd name="connsiteX3" fmla="*/ 125129 w 1751798"/>
                <a:gd name="connsiteY3" fmla="*/ 47639 h 480776"/>
                <a:gd name="connsiteX4" fmla="*/ 0 w 1751798"/>
                <a:gd name="connsiteY4" fmla="*/ 480776 h 48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1798" h="480776">
                  <a:moveTo>
                    <a:pt x="1751798" y="124641"/>
                  </a:moveTo>
                  <a:cubicBezTo>
                    <a:pt x="1555282" y="171163"/>
                    <a:pt x="1358767" y="217685"/>
                    <a:pt x="1174283" y="201643"/>
                  </a:cubicBezTo>
                  <a:cubicBezTo>
                    <a:pt x="989799" y="185601"/>
                    <a:pt x="819752" y="54055"/>
                    <a:pt x="644893" y="28388"/>
                  </a:cubicBezTo>
                  <a:cubicBezTo>
                    <a:pt x="470034" y="2721"/>
                    <a:pt x="232611" y="-27759"/>
                    <a:pt x="125129" y="47639"/>
                  </a:cubicBezTo>
                  <a:cubicBezTo>
                    <a:pt x="17647" y="123037"/>
                    <a:pt x="8823" y="301906"/>
                    <a:pt x="0" y="480776"/>
                  </a:cubicBezTo>
                </a:path>
              </a:pathLst>
            </a:cu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80" name="Straight Connector 79"/>
            <p:cNvCxnSpPr>
              <a:stCxn id="77" idx="2"/>
            </p:cNvCxnSpPr>
            <p:nvPr/>
          </p:nvCxnSpPr>
          <p:spPr>
            <a:xfrm>
              <a:off x="4509455" y="1606532"/>
              <a:ext cx="9629" cy="388806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28121" y="2717208"/>
              <a:ext cx="4008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1928121" y="4908162"/>
              <a:ext cx="44741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901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7" name="Group 4126"/>
          <p:cNvGrpSpPr/>
          <p:nvPr/>
        </p:nvGrpSpPr>
        <p:grpSpPr>
          <a:xfrm>
            <a:off x="723331" y="627797"/>
            <a:ext cx="7533565" cy="5540991"/>
            <a:chOff x="723331" y="627797"/>
            <a:chExt cx="7533565" cy="5540991"/>
          </a:xfrm>
        </p:grpSpPr>
        <p:sp>
          <p:nvSpPr>
            <p:cNvPr id="4126" name="Rectangle 4125"/>
            <p:cNvSpPr/>
            <p:nvPr/>
          </p:nvSpPr>
          <p:spPr>
            <a:xfrm>
              <a:off x="723331" y="627797"/>
              <a:ext cx="7533565" cy="5540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25" name="Group 4124"/>
            <p:cNvGrpSpPr/>
            <p:nvPr/>
          </p:nvGrpSpPr>
          <p:grpSpPr>
            <a:xfrm>
              <a:off x="960918" y="874562"/>
              <a:ext cx="7059630" cy="5065475"/>
              <a:chOff x="960918" y="874562"/>
              <a:chExt cx="7059630" cy="506547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698301" y="3308835"/>
                <a:ext cx="870809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Worker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698300" y="4005825"/>
                <a:ext cx="870809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Worker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698301" y="4753733"/>
                <a:ext cx="870809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Worker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485747" y="3558310"/>
                <a:ext cx="870809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Worker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485746" y="4471604"/>
                <a:ext cx="870809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Worker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301047" y="2358772"/>
                <a:ext cx="870809" cy="37112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Master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11045" y="3653844"/>
                <a:ext cx="642705" cy="2373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0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11044" y="3894873"/>
                <a:ext cx="642705" cy="2373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1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11046" y="4120319"/>
                <a:ext cx="642705" cy="2373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11045" y="4351516"/>
                <a:ext cx="642705" cy="2373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09737" y="4580563"/>
                <a:ext cx="650824" cy="26191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4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074310" y="3548710"/>
                <a:ext cx="642705" cy="39926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Output File 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074310" y="4443213"/>
                <a:ext cx="642705" cy="39926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Output File 1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4311376" y="3333059"/>
                <a:ext cx="635963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4472127" y="3333059"/>
                <a:ext cx="635964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4311376" y="4094859"/>
                <a:ext cx="635963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400000">
                <a:off x="4472127" y="4094859"/>
                <a:ext cx="635964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905691" y="874562"/>
                <a:ext cx="1768835" cy="736552"/>
                <a:chOff x="3982195" y="874562"/>
                <a:chExt cx="1768835" cy="736552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3982195" y="1239987"/>
                  <a:ext cx="1661521" cy="371127"/>
                </a:xfrm>
                <a:prstGeom prst="round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 smtClean="0">
                      <a:solidFill>
                        <a:srgbClr val="000000"/>
                      </a:solidFill>
                    </a:rPr>
                    <a:t>User Program</a:t>
                  </a:r>
                  <a:endParaRPr lang="en-US" sz="1100" dirty="0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4098" name="Picture 2" descr="C:\Users\csve\AppData\Local\Microsoft\Windows\Temporary Internet Files\Content.IE5\E1OQRTWO\MC900432624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0258" y="874562"/>
                  <a:ext cx="720772" cy="7207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1" name="Straight Arrow Connector 30"/>
              <p:cNvCxnSpPr>
                <a:stCxn id="28" idx="2"/>
                <a:endCxn id="10" idx="0"/>
              </p:cNvCxnSpPr>
              <p:nvPr/>
            </p:nvCxnSpPr>
            <p:spPr>
              <a:xfrm>
                <a:off x="4736452" y="1611114"/>
                <a:ext cx="0" cy="747658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7" name="Freeform 4096"/>
              <p:cNvSpPr/>
              <p:nvPr/>
            </p:nvSpPr>
            <p:spPr>
              <a:xfrm>
                <a:off x="5090615" y="1611115"/>
                <a:ext cx="900253" cy="1947196"/>
              </a:xfrm>
              <a:custGeom>
                <a:avLst/>
                <a:gdLst>
                  <a:gd name="connsiteX0" fmla="*/ 0 w 900253"/>
                  <a:gd name="connsiteY0" fmla="*/ 0 h 1978925"/>
                  <a:gd name="connsiteX1" fmla="*/ 777922 w 900253"/>
                  <a:gd name="connsiteY1" fmla="*/ 559558 h 1978925"/>
                  <a:gd name="connsiteX2" fmla="*/ 887104 w 900253"/>
                  <a:gd name="connsiteY2" fmla="*/ 1978925 h 197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0253" h="1978925">
                    <a:moveTo>
                      <a:pt x="0" y="0"/>
                    </a:moveTo>
                    <a:cubicBezTo>
                      <a:pt x="315035" y="114868"/>
                      <a:pt x="630071" y="229737"/>
                      <a:pt x="777922" y="559558"/>
                    </a:cubicBezTo>
                    <a:cubicBezTo>
                      <a:pt x="925773" y="889379"/>
                      <a:pt x="906438" y="1434152"/>
                      <a:pt x="887104" y="1978925"/>
                    </a:cubicBezTo>
                  </a:path>
                </a:pathLst>
              </a:custGeom>
              <a:ln>
                <a:solidFill>
                  <a:schemeClr val="bg1">
                    <a:lumMod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flipH="1">
                <a:off x="3133704" y="1611115"/>
                <a:ext cx="1058434" cy="1697720"/>
              </a:xfrm>
              <a:custGeom>
                <a:avLst/>
                <a:gdLst>
                  <a:gd name="connsiteX0" fmla="*/ 0 w 900253"/>
                  <a:gd name="connsiteY0" fmla="*/ 0 h 1978925"/>
                  <a:gd name="connsiteX1" fmla="*/ 777922 w 900253"/>
                  <a:gd name="connsiteY1" fmla="*/ 559558 h 1978925"/>
                  <a:gd name="connsiteX2" fmla="*/ 887104 w 900253"/>
                  <a:gd name="connsiteY2" fmla="*/ 1978925 h 197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0253" h="1978925">
                    <a:moveTo>
                      <a:pt x="0" y="0"/>
                    </a:moveTo>
                    <a:cubicBezTo>
                      <a:pt x="315035" y="114868"/>
                      <a:pt x="630071" y="229737"/>
                      <a:pt x="777922" y="559558"/>
                    </a:cubicBezTo>
                    <a:cubicBezTo>
                      <a:pt x="925773" y="889379"/>
                      <a:pt x="906438" y="1434152"/>
                      <a:pt x="887104" y="1978925"/>
                    </a:cubicBezTo>
                  </a:path>
                </a:pathLst>
              </a:custGeom>
              <a:ln>
                <a:solidFill>
                  <a:schemeClr val="bg1">
                    <a:lumMod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9" name="Freeform 4098"/>
              <p:cNvSpPr/>
              <p:nvPr/>
            </p:nvSpPr>
            <p:spPr>
              <a:xfrm>
                <a:off x="3207224" y="2524836"/>
                <a:ext cx="1091821" cy="777922"/>
              </a:xfrm>
              <a:custGeom>
                <a:avLst/>
                <a:gdLst>
                  <a:gd name="connsiteX0" fmla="*/ 1091821 w 1091821"/>
                  <a:gd name="connsiteY0" fmla="*/ 0 h 777922"/>
                  <a:gd name="connsiteX1" fmla="*/ 409433 w 1091821"/>
                  <a:gd name="connsiteY1" fmla="*/ 259307 h 777922"/>
                  <a:gd name="connsiteX2" fmla="*/ 0 w 1091821"/>
                  <a:gd name="connsiteY2" fmla="*/ 777922 h 77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821" h="777922">
                    <a:moveTo>
                      <a:pt x="1091821" y="0"/>
                    </a:moveTo>
                    <a:cubicBezTo>
                      <a:pt x="841612" y="64826"/>
                      <a:pt x="591403" y="129653"/>
                      <a:pt x="409433" y="259307"/>
                    </a:cubicBezTo>
                    <a:cubicBezTo>
                      <a:pt x="227463" y="388961"/>
                      <a:pt x="113731" y="583441"/>
                      <a:pt x="0" y="777922"/>
                    </a:cubicBezTo>
                  </a:path>
                </a:pathLst>
              </a:custGeom>
              <a:ln>
                <a:solidFill>
                  <a:schemeClr val="bg1">
                    <a:lumMod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0" name="Freeform 4099"/>
              <p:cNvSpPr/>
              <p:nvPr/>
            </p:nvSpPr>
            <p:spPr>
              <a:xfrm>
                <a:off x="5172501" y="2484929"/>
                <a:ext cx="641445" cy="1081598"/>
              </a:xfrm>
              <a:custGeom>
                <a:avLst/>
                <a:gdLst>
                  <a:gd name="connsiteX0" fmla="*/ 0 w 641445"/>
                  <a:gd name="connsiteY0" fmla="*/ 26259 h 1081598"/>
                  <a:gd name="connsiteX1" fmla="*/ 382138 w 641445"/>
                  <a:gd name="connsiteY1" fmla="*/ 135441 h 1081598"/>
                  <a:gd name="connsiteX2" fmla="*/ 641445 w 641445"/>
                  <a:gd name="connsiteY2" fmla="*/ 1077136 h 108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1445" h="1081598">
                    <a:moveTo>
                      <a:pt x="0" y="26259"/>
                    </a:moveTo>
                    <a:cubicBezTo>
                      <a:pt x="137615" y="-6723"/>
                      <a:pt x="275230" y="-39705"/>
                      <a:pt x="382138" y="135441"/>
                    </a:cubicBezTo>
                    <a:cubicBezTo>
                      <a:pt x="489046" y="310587"/>
                      <a:pt x="368490" y="1149924"/>
                      <a:pt x="641445" y="1077136"/>
                    </a:cubicBezTo>
                  </a:path>
                </a:pathLst>
              </a:custGeom>
              <a:ln>
                <a:solidFill>
                  <a:schemeClr val="bg1">
                    <a:lumMod val="50000"/>
                  </a:schemeClr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1" name="Freeform 4100"/>
              <p:cNvSpPr/>
              <p:nvPr/>
            </p:nvSpPr>
            <p:spPr>
              <a:xfrm>
                <a:off x="1760561" y="3486398"/>
                <a:ext cx="955343" cy="280384"/>
              </a:xfrm>
              <a:custGeom>
                <a:avLst/>
                <a:gdLst>
                  <a:gd name="connsiteX0" fmla="*/ 0 w 955343"/>
                  <a:gd name="connsiteY0" fmla="*/ 280384 h 280384"/>
                  <a:gd name="connsiteX1" fmla="*/ 518615 w 955343"/>
                  <a:gd name="connsiteY1" fmla="*/ 34724 h 280384"/>
                  <a:gd name="connsiteX2" fmla="*/ 955343 w 955343"/>
                  <a:gd name="connsiteY2" fmla="*/ 7429 h 28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5343" h="280384">
                    <a:moveTo>
                      <a:pt x="0" y="280384"/>
                    </a:moveTo>
                    <a:cubicBezTo>
                      <a:pt x="179695" y="180300"/>
                      <a:pt x="359391" y="80216"/>
                      <a:pt x="518615" y="34724"/>
                    </a:cubicBezTo>
                    <a:cubicBezTo>
                      <a:pt x="677839" y="-10768"/>
                      <a:pt x="816591" y="-1670"/>
                      <a:pt x="955343" y="7429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2" name="Freeform 4101"/>
              <p:cNvSpPr/>
              <p:nvPr/>
            </p:nvSpPr>
            <p:spPr>
              <a:xfrm>
                <a:off x="1760561" y="3698543"/>
                <a:ext cx="1337481" cy="300251"/>
              </a:xfrm>
              <a:custGeom>
                <a:avLst/>
                <a:gdLst>
                  <a:gd name="connsiteX0" fmla="*/ 0 w 1337481"/>
                  <a:gd name="connsiteY0" fmla="*/ 300251 h 300251"/>
                  <a:gd name="connsiteX1" fmla="*/ 777923 w 1337481"/>
                  <a:gd name="connsiteY1" fmla="*/ 191069 h 300251"/>
                  <a:gd name="connsiteX2" fmla="*/ 1337481 w 1337481"/>
                  <a:gd name="connsiteY2" fmla="*/ 0 h 300251"/>
                  <a:gd name="connsiteX3" fmla="*/ 1337481 w 1337481"/>
                  <a:gd name="connsiteY3" fmla="*/ 0 h 30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7481" h="300251">
                    <a:moveTo>
                      <a:pt x="0" y="300251"/>
                    </a:moveTo>
                    <a:cubicBezTo>
                      <a:pt x="277505" y="270681"/>
                      <a:pt x="555010" y="241111"/>
                      <a:pt x="777923" y="191069"/>
                    </a:cubicBezTo>
                    <a:cubicBezTo>
                      <a:pt x="1000836" y="141027"/>
                      <a:pt x="1337481" y="0"/>
                      <a:pt x="1337481" y="0"/>
                    </a:cubicBezTo>
                    <a:lnTo>
                      <a:pt x="1337481" y="0"/>
                    </a:ln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4" name="Freeform 4103"/>
              <p:cNvSpPr/>
              <p:nvPr/>
            </p:nvSpPr>
            <p:spPr>
              <a:xfrm flipV="1">
                <a:off x="3575713" y="3413434"/>
                <a:ext cx="973269" cy="80393"/>
              </a:xfrm>
              <a:custGeom>
                <a:avLst/>
                <a:gdLst>
                  <a:gd name="connsiteX0" fmla="*/ 0 w 982639"/>
                  <a:gd name="connsiteY0" fmla="*/ 0 h 254581"/>
                  <a:gd name="connsiteX1" fmla="*/ 218365 w 982639"/>
                  <a:gd name="connsiteY1" fmla="*/ 81886 h 254581"/>
                  <a:gd name="connsiteX2" fmla="*/ 600502 w 982639"/>
                  <a:gd name="connsiteY2" fmla="*/ 245660 h 254581"/>
                  <a:gd name="connsiteX3" fmla="*/ 982639 w 982639"/>
                  <a:gd name="connsiteY3" fmla="*/ 218364 h 25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639" h="254581">
                    <a:moveTo>
                      <a:pt x="0" y="0"/>
                    </a:moveTo>
                    <a:cubicBezTo>
                      <a:pt x="59140" y="20471"/>
                      <a:pt x="118281" y="40943"/>
                      <a:pt x="218365" y="81886"/>
                    </a:cubicBezTo>
                    <a:cubicBezTo>
                      <a:pt x="318449" y="122829"/>
                      <a:pt x="473123" y="222914"/>
                      <a:pt x="600502" y="245660"/>
                    </a:cubicBezTo>
                    <a:cubicBezTo>
                      <a:pt x="727881" y="268406"/>
                      <a:pt x="855260" y="243385"/>
                      <a:pt x="982639" y="218364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5" name="Freeform 4104"/>
              <p:cNvSpPr/>
              <p:nvPr/>
            </p:nvSpPr>
            <p:spPr>
              <a:xfrm>
                <a:off x="4872251" y="3413434"/>
                <a:ext cx="627797" cy="326053"/>
              </a:xfrm>
              <a:custGeom>
                <a:avLst/>
                <a:gdLst>
                  <a:gd name="connsiteX0" fmla="*/ 0 w 627797"/>
                  <a:gd name="connsiteY0" fmla="*/ 0 h 13648"/>
                  <a:gd name="connsiteX1" fmla="*/ 627797 w 627797"/>
                  <a:gd name="connsiteY1" fmla="*/ 13648 h 13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7797" h="13648">
                    <a:moveTo>
                      <a:pt x="0" y="0"/>
                    </a:moveTo>
                    <a:lnTo>
                      <a:pt x="627797" y="13648"/>
                    </a:ln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6" name="Freeform 4105"/>
              <p:cNvSpPr/>
              <p:nvPr/>
            </p:nvSpPr>
            <p:spPr>
              <a:xfrm>
                <a:off x="4885899" y="3453631"/>
                <a:ext cx="1064525" cy="1022836"/>
              </a:xfrm>
              <a:custGeom>
                <a:avLst/>
                <a:gdLst>
                  <a:gd name="connsiteX0" fmla="*/ 0 w 1064525"/>
                  <a:gd name="connsiteY0" fmla="*/ 0 h 750627"/>
                  <a:gd name="connsiteX1" fmla="*/ 313898 w 1064525"/>
                  <a:gd name="connsiteY1" fmla="*/ 286603 h 750627"/>
                  <a:gd name="connsiteX2" fmla="*/ 764274 w 1064525"/>
                  <a:gd name="connsiteY2" fmla="*/ 491319 h 750627"/>
                  <a:gd name="connsiteX3" fmla="*/ 1064525 w 1064525"/>
                  <a:gd name="connsiteY3" fmla="*/ 750627 h 75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525" h="750627">
                    <a:moveTo>
                      <a:pt x="0" y="0"/>
                    </a:moveTo>
                    <a:cubicBezTo>
                      <a:pt x="93259" y="102358"/>
                      <a:pt x="186519" y="204717"/>
                      <a:pt x="313898" y="286603"/>
                    </a:cubicBezTo>
                    <a:cubicBezTo>
                      <a:pt x="441277" y="368490"/>
                      <a:pt x="639170" y="413982"/>
                      <a:pt x="764274" y="491319"/>
                    </a:cubicBezTo>
                    <a:cubicBezTo>
                      <a:pt x="889378" y="568656"/>
                      <a:pt x="976951" y="659641"/>
                      <a:pt x="1064525" y="750627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08" name="Straight Arrow Connector 4107"/>
              <p:cNvCxnSpPr>
                <a:endCxn id="23" idx="1"/>
              </p:cNvCxnSpPr>
              <p:nvPr/>
            </p:nvCxnSpPr>
            <p:spPr>
              <a:xfrm flipV="1">
                <a:off x="6356555" y="4642848"/>
                <a:ext cx="717755" cy="672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 rot="5400000">
                <a:off x="4313142" y="4869910"/>
                <a:ext cx="635963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4473893" y="4869910"/>
                <a:ext cx="635964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11" name="Freeform 4110"/>
              <p:cNvSpPr/>
              <p:nvPr/>
            </p:nvSpPr>
            <p:spPr>
              <a:xfrm>
                <a:off x="1760561" y="4476466"/>
                <a:ext cx="941696" cy="496898"/>
              </a:xfrm>
              <a:custGeom>
                <a:avLst/>
                <a:gdLst>
                  <a:gd name="connsiteX0" fmla="*/ 0 w 941696"/>
                  <a:gd name="connsiteY0" fmla="*/ 0 h 496898"/>
                  <a:gd name="connsiteX1" fmla="*/ 272955 w 941696"/>
                  <a:gd name="connsiteY1" fmla="*/ 150125 h 496898"/>
                  <a:gd name="connsiteX2" fmla="*/ 436729 w 941696"/>
                  <a:gd name="connsiteY2" fmla="*/ 450376 h 496898"/>
                  <a:gd name="connsiteX3" fmla="*/ 941696 w 941696"/>
                  <a:gd name="connsiteY3" fmla="*/ 491319 h 49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1696" h="496898">
                    <a:moveTo>
                      <a:pt x="0" y="0"/>
                    </a:moveTo>
                    <a:cubicBezTo>
                      <a:pt x="100083" y="37531"/>
                      <a:pt x="200167" y="75062"/>
                      <a:pt x="272955" y="150125"/>
                    </a:cubicBezTo>
                    <a:cubicBezTo>
                      <a:pt x="345743" y="225188"/>
                      <a:pt x="325272" y="393510"/>
                      <a:pt x="436729" y="450376"/>
                    </a:cubicBezTo>
                    <a:cubicBezTo>
                      <a:pt x="548186" y="507242"/>
                      <a:pt x="744941" y="499280"/>
                      <a:pt x="941696" y="491319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2" name="Freeform 4111"/>
              <p:cNvSpPr/>
              <p:nvPr/>
            </p:nvSpPr>
            <p:spPr>
              <a:xfrm>
                <a:off x="1774209" y="4192207"/>
                <a:ext cx="941695" cy="558495"/>
              </a:xfrm>
              <a:custGeom>
                <a:avLst/>
                <a:gdLst>
                  <a:gd name="connsiteX0" fmla="*/ 0 w 941695"/>
                  <a:gd name="connsiteY0" fmla="*/ 543566 h 558495"/>
                  <a:gd name="connsiteX1" fmla="*/ 218364 w 941695"/>
                  <a:gd name="connsiteY1" fmla="*/ 529918 h 558495"/>
                  <a:gd name="connsiteX2" fmla="*/ 423081 w 941695"/>
                  <a:gd name="connsiteY2" fmla="*/ 284259 h 558495"/>
                  <a:gd name="connsiteX3" fmla="*/ 723331 w 941695"/>
                  <a:gd name="connsiteY3" fmla="*/ 24951 h 558495"/>
                  <a:gd name="connsiteX4" fmla="*/ 941695 w 941695"/>
                  <a:gd name="connsiteY4" fmla="*/ 24951 h 55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1695" h="558495">
                    <a:moveTo>
                      <a:pt x="0" y="543566"/>
                    </a:moveTo>
                    <a:cubicBezTo>
                      <a:pt x="73925" y="558351"/>
                      <a:pt x="147851" y="573136"/>
                      <a:pt x="218364" y="529918"/>
                    </a:cubicBezTo>
                    <a:cubicBezTo>
                      <a:pt x="288877" y="486700"/>
                      <a:pt x="338920" y="368420"/>
                      <a:pt x="423081" y="284259"/>
                    </a:cubicBezTo>
                    <a:cubicBezTo>
                      <a:pt x="507242" y="200098"/>
                      <a:pt x="636895" y="68169"/>
                      <a:pt x="723331" y="24951"/>
                    </a:cubicBezTo>
                    <a:cubicBezTo>
                      <a:pt x="809767" y="-18267"/>
                      <a:pt x="875731" y="3342"/>
                      <a:pt x="941695" y="24951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3" name="Freeform 4112"/>
              <p:cNvSpPr/>
              <p:nvPr/>
            </p:nvSpPr>
            <p:spPr>
              <a:xfrm>
                <a:off x="3589361" y="4926842"/>
                <a:ext cx="968991" cy="0"/>
              </a:xfrm>
              <a:custGeom>
                <a:avLst/>
                <a:gdLst>
                  <a:gd name="connsiteX0" fmla="*/ 0 w 968991"/>
                  <a:gd name="connsiteY0" fmla="*/ 0 h 0"/>
                  <a:gd name="connsiteX1" fmla="*/ 968991 w 968991"/>
                  <a:gd name="connsiteY1" fmla="*/ 0 h 0"/>
                  <a:gd name="connsiteX2" fmla="*/ 968991 w 968991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8991">
                    <a:moveTo>
                      <a:pt x="0" y="0"/>
                    </a:moveTo>
                    <a:lnTo>
                      <a:pt x="968991" y="0"/>
                    </a:lnTo>
                    <a:lnTo>
                      <a:pt x="968991" y="0"/>
                    </a:ln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5" name="Freeform 4114"/>
              <p:cNvSpPr/>
              <p:nvPr/>
            </p:nvSpPr>
            <p:spPr>
              <a:xfrm>
                <a:off x="4899546" y="4681182"/>
                <a:ext cx="586854" cy="247716"/>
              </a:xfrm>
              <a:custGeom>
                <a:avLst/>
                <a:gdLst>
                  <a:gd name="connsiteX0" fmla="*/ 0 w 586854"/>
                  <a:gd name="connsiteY0" fmla="*/ 245660 h 247716"/>
                  <a:gd name="connsiteX1" fmla="*/ 150126 w 586854"/>
                  <a:gd name="connsiteY1" fmla="*/ 218364 h 247716"/>
                  <a:gd name="connsiteX2" fmla="*/ 300251 w 586854"/>
                  <a:gd name="connsiteY2" fmla="*/ 40943 h 247716"/>
                  <a:gd name="connsiteX3" fmla="*/ 586854 w 586854"/>
                  <a:gd name="connsiteY3" fmla="*/ 0 h 24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854" h="247716">
                    <a:moveTo>
                      <a:pt x="0" y="245660"/>
                    </a:moveTo>
                    <a:cubicBezTo>
                      <a:pt x="50042" y="249071"/>
                      <a:pt x="100084" y="252483"/>
                      <a:pt x="150126" y="218364"/>
                    </a:cubicBezTo>
                    <a:cubicBezTo>
                      <a:pt x="200168" y="184245"/>
                      <a:pt x="227463" y="77337"/>
                      <a:pt x="300251" y="40943"/>
                    </a:cubicBezTo>
                    <a:cubicBezTo>
                      <a:pt x="373039" y="4549"/>
                      <a:pt x="479946" y="2274"/>
                      <a:pt x="586854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6" name="Freeform 4115"/>
              <p:cNvSpPr/>
              <p:nvPr/>
            </p:nvSpPr>
            <p:spPr>
              <a:xfrm>
                <a:off x="4885899" y="3944203"/>
                <a:ext cx="1037229" cy="1120707"/>
              </a:xfrm>
              <a:custGeom>
                <a:avLst/>
                <a:gdLst>
                  <a:gd name="connsiteX0" fmla="*/ 0 w 1037229"/>
                  <a:gd name="connsiteY0" fmla="*/ 996287 h 1120707"/>
                  <a:gd name="connsiteX1" fmla="*/ 286602 w 1037229"/>
                  <a:gd name="connsiteY1" fmla="*/ 1091821 h 1120707"/>
                  <a:gd name="connsiteX2" fmla="*/ 450376 w 1037229"/>
                  <a:gd name="connsiteY2" fmla="*/ 545910 h 1120707"/>
                  <a:gd name="connsiteX3" fmla="*/ 873456 w 1037229"/>
                  <a:gd name="connsiteY3" fmla="*/ 163773 h 1120707"/>
                  <a:gd name="connsiteX4" fmla="*/ 1037229 w 1037229"/>
                  <a:gd name="connsiteY4" fmla="*/ 0 h 112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29" h="1120707">
                    <a:moveTo>
                      <a:pt x="0" y="996287"/>
                    </a:moveTo>
                    <a:cubicBezTo>
                      <a:pt x="105769" y="1081585"/>
                      <a:pt x="211539" y="1166884"/>
                      <a:pt x="286602" y="1091821"/>
                    </a:cubicBezTo>
                    <a:cubicBezTo>
                      <a:pt x="361665" y="1016758"/>
                      <a:pt x="352567" y="700585"/>
                      <a:pt x="450376" y="545910"/>
                    </a:cubicBezTo>
                    <a:cubicBezTo>
                      <a:pt x="548185" y="391235"/>
                      <a:pt x="775647" y="254758"/>
                      <a:pt x="873456" y="163773"/>
                    </a:cubicBezTo>
                    <a:cubicBezTo>
                      <a:pt x="971265" y="72788"/>
                      <a:pt x="1004247" y="36394"/>
                      <a:pt x="1037229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7" name="Freeform 4116"/>
              <p:cNvSpPr/>
              <p:nvPr/>
            </p:nvSpPr>
            <p:spPr>
              <a:xfrm>
                <a:off x="4885899" y="4175233"/>
                <a:ext cx="736979" cy="301231"/>
              </a:xfrm>
              <a:custGeom>
                <a:avLst/>
                <a:gdLst>
                  <a:gd name="connsiteX0" fmla="*/ 0 w 736979"/>
                  <a:gd name="connsiteY0" fmla="*/ 9834 h 364676"/>
                  <a:gd name="connsiteX1" fmla="*/ 272955 w 736979"/>
                  <a:gd name="connsiteY1" fmla="*/ 23482 h 364676"/>
                  <a:gd name="connsiteX2" fmla="*/ 641444 w 736979"/>
                  <a:gd name="connsiteY2" fmla="*/ 214551 h 364676"/>
                  <a:gd name="connsiteX3" fmla="*/ 736979 w 736979"/>
                  <a:gd name="connsiteY3" fmla="*/ 364676 h 36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979" h="364676">
                    <a:moveTo>
                      <a:pt x="0" y="9834"/>
                    </a:moveTo>
                    <a:cubicBezTo>
                      <a:pt x="83024" y="-402"/>
                      <a:pt x="166048" y="-10637"/>
                      <a:pt x="272955" y="23482"/>
                    </a:cubicBezTo>
                    <a:cubicBezTo>
                      <a:pt x="379862" y="57601"/>
                      <a:pt x="564107" y="157685"/>
                      <a:pt x="641444" y="214551"/>
                    </a:cubicBezTo>
                    <a:cubicBezTo>
                      <a:pt x="718781" y="271417"/>
                      <a:pt x="727880" y="318046"/>
                      <a:pt x="736979" y="364676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8" name="Freeform 4117"/>
              <p:cNvSpPr/>
              <p:nvPr/>
            </p:nvSpPr>
            <p:spPr>
              <a:xfrm>
                <a:off x="1760561" y="4133756"/>
                <a:ext cx="955343" cy="110698"/>
              </a:xfrm>
              <a:custGeom>
                <a:avLst/>
                <a:gdLst>
                  <a:gd name="connsiteX0" fmla="*/ 0 w 955343"/>
                  <a:gd name="connsiteY0" fmla="*/ 110698 h 110698"/>
                  <a:gd name="connsiteX1" fmla="*/ 504967 w 955343"/>
                  <a:gd name="connsiteY1" fmla="*/ 15163 h 110698"/>
                  <a:gd name="connsiteX2" fmla="*/ 955343 w 955343"/>
                  <a:gd name="connsiteY2" fmla="*/ 1516 h 11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5343" h="110698">
                    <a:moveTo>
                      <a:pt x="0" y="110698"/>
                    </a:moveTo>
                    <a:cubicBezTo>
                      <a:pt x="172871" y="72029"/>
                      <a:pt x="345743" y="33360"/>
                      <a:pt x="504967" y="15163"/>
                    </a:cubicBezTo>
                    <a:cubicBezTo>
                      <a:pt x="664191" y="-3034"/>
                      <a:pt x="809767" y="-759"/>
                      <a:pt x="955343" y="1516"/>
                    </a:cubicBezTo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20" name="Straight Connector 4119"/>
              <p:cNvCxnSpPr>
                <a:stCxn id="5" idx="3"/>
                <a:endCxn id="26" idx="2"/>
              </p:cNvCxnSpPr>
              <p:nvPr/>
            </p:nvCxnSpPr>
            <p:spPr>
              <a:xfrm flipV="1">
                <a:off x="3569109" y="4175235"/>
                <a:ext cx="979873" cy="1615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1" name="Freeform 4120"/>
              <p:cNvSpPr/>
              <p:nvPr/>
            </p:nvSpPr>
            <p:spPr>
              <a:xfrm>
                <a:off x="4885899" y="3753134"/>
                <a:ext cx="600501" cy="393129"/>
              </a:xfrm>
              <a:custGeom>
                <a:avLst/>
                <a:gdLst>
                  <a:gd name="connsiteX0" fmla="*/ 0 w 600501"/>
                  <a:gd name="connsiteY0" fmla="*/ 382138 h 393129"/>
                  <a:gd name="connsiteX1" fmla="*/ 272955 w 600501"/>
                  <a:gd name="connsiteY1" fmla="*/ 354842 h 393129"/>
                  <a:gd name="connsiteX2" fmla="*/ 368489 w 600501"/>
                  <a:gd name="connsiteY2" fmla="*/ 68239 h 393129"/>
                  <a:gd name="connsiteX3" fmla="*/ 600501 w 600501"/>
                  <a:gd name="connsiteY3" fmla="*/ 0 h 393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501" h="393129">
                    <a:moveTo>
                      <a:pt x="0" y="382138"/>
                    </a:moveTo>
                    <a:cubicBezTo>
                      <a:pt x="105770" y="394648"/>
                      <a:pt x="211540" y="407158"/>
                      <a:pt x="272955" y="354842"/>
                    </a:cubicBezTo>
                    <a:cubicBezTo>
                      <a:pt x="334370" y="302526"/>
                      <a:pt x="313898" y="127379"/>
                      <a:pt x="368489" y="68239"/>
                    </a:cubicBezTo>
                    <a:cubicBezTo>
                      <a:pt x="423080" y="9099"/>
                      <a:pt x="511790" y="4549"/>
                      <a:pt x="600501" y="0"/>
                    </a:cubicBezTo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23" name="Straight Connector 4122"/>
              <p:cNvCxnSpPr>
                <a:stCxn id="7" idx="3"/>
                <a:endCxn id="18" idx="1"/>
              </p:cNvCxnSpPr>
              <p:nvPr/>
            </p:nvCxnSpPr>
            <p:spPr>
              <a:xfrm>
                <a:off x="6356556" y="3743874"/>
                <a:ext cx="717754" cy="447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4" name="TextBox 4123"/>
              <p:cNvSpPr txBox="1"/>
              <p:nvPr/>
            </p:nvSpPr>
            <p:spPr>
              <a:xfrm>
                <a:off x="2904897" y="1595334"/>
                <a:ext cx="711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(1</a:t>
                </a:r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fork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813946" y="1718930"/>
                <a:ext cx="711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(1</a:t>
                </a:r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fork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81360" y="1830385"/>
                <a:ext cx="711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(1</a:t>
                </a:r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fork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511108" y="2787676"/>
                <a:ext cx="1255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(2) assign map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568286" y="2717951"/>
                <a:ext cx="1417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(2) assign reduce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89317" y="3853929"/>
                <a:ext cx="756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(3) read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616374" y="3645938"/>
                <a:ext cx="8149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(4) local </a:t>
                </a:r>
              </a:p>
              <a:p>
                <a:pPr algn="r"/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write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175902" y="3963533"/>
                <a:ext cx="13495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(5) remote read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29260" y="3379105"/>
                <a:ext cx="7998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(6) write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960918" y="5555458"/>
                <a:ext cx="8996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</a:t>
                </a:r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nput files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669504" y="5555458"/>
                <a:ext cx="9877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</a:t>
                </a:r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ap phase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399506" y="5555457"/>
                <a:ext cx="1150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reduce phase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984687" y="5553298"/>
                <a:ext cx="10358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output files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147741" y="5416817"/>
                <a:ext cx="1161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</a:t>
                </a:r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ntermediate </a:t>
                </a:r>
              </a:p>
              <a:p>
                <a:pPr algn="ctr"/>
                <a:r>
                  <a:rPr lang="en-US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files</a:t>
                </a: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718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1730478" y="782843"/>
            <a:ext cx="5251570" cy="5529466"/>
            <a:chOff x="1730478" y="782843"/>
            <a:chExt cx="5251570" cy="5529466"/>
          </a:xfrm>
        </p:grpSpPr>
        <p:sp>
          <p:nvSpPr>
            <p:cNvPr id="99" name="Rectangle 98"/>
            <p:cNvSpPr/>
            <p:nvPr/>
          </p:nvSpPr>
          <p:spPr>
            <a:xfrm>
              <a:off x="1730478" y="782843"/>
              <a:ext cx="5251570" cy="5529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337432" y="970618"/>
              <a:ext cx="4486880" cy="5191392"/>
              <a:chOff x="2337432" y="970618"/>
              <a:chExt cx="4486880" cy="519139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61221" y="1728748"/>
                <a:ext cx="3963091" cy="658319"/>
              </a:xfrm>
              <a:prstGeom prst="roundRect">
                <a:avLst>
                  <a:gd name="adj" fmla="val 13662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3003102" y="1863507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R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3684872" y="1863507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R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4363414" y="1863507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R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5029084" y="1863506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R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337432" y="2891806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X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019202" y="2891806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X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697744" y="2891806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X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363414" y="2891805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X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019459" y="2891805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X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685129" y="2891804"/>
                <a:ext cx="529370" cy="37112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X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691260" y="3977856"/>
                <a:ext cx="529370" cy="37112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356930" y="3977855"/>
                <a:ext cx="529370" cy="37112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002948" y="4893335"/>
                <a:ext cx="529370" cy="37112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4548201" y="3977857"/>
                <a:ext cx="529370" cy="37112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213871" y="3977856"/>
                <a:ext cx="529370" cy="37112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909861" y="4893335"/>
                <a:ext cx="529370" cy="37112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" idx="2"/>
                <a:endCxn id="7" idx="0"/>
              </p:cNvCxnSpPr>
              <p:nvPr/>
            </p:nvCxnSpPr>
            <p:spPr>
              <a:xfrm flipH="1">
                <a:off x="2602117" y="2234634"/>
                <a:ext cx="665670" cy="65717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267787" y="2224802"/>
                <a:ext cx="16100" cy="65717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" idx="2"/>
                <a:endCxn id="10" idx="0"/>
              </p:cNvCxnSpPr>
              <p:nvPr/>
            </p:nvCxnSpPr>
            <p:spPr>
              <a:xfrm>
                <a:off x="3267787" y="2234634"/>
                <a:ext cx="1360312" cy="65717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3930404" y="2234632"/>
                <a:ext cx="16100" cy="65717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930404" y="2234635"/>
                <a:ext cx="1360312" cy="65717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4" idx="2"/>
                <a:endCxn id="10" idx="0"/>
              </p:cNvCxnSpPr>
              <p:nvPr/>
            </p:nvCxnSpPr>
            <p:spPr>
              <a:xfrm>
                <a:off x="4628099" y="2234634"/>
                <a:ext cx="0" cy="65717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4" idx="2"/>
                <a:endCxn id="12" idx="0"/>
              </p:cNvCxnSpPr>
              <p:nvPr/>
            </p:nvCxnSpPr>
            <p:spPr>
              <a:xfrm>
                <a:off x="4628099" y="2234634"/>
                <a:ext cx="1321715" cy="65717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5" idx="2"/>
                <a:endCxn id="11" idx="0"/>
              </p:cNvCxnSpPr>
              <p:nvPr/>
            </p:nvCxnSpPr>
            <p:spPr>
              <a:xfrm flipH="1">
                <a:off x="5284144" y="2234633"/>
                <a:ext cx="9625" cy="65717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7" idx="2"/>
                <a:endCxn id="13" idx="0"/>
              </p:cNvCxnSpPr>
              <p:nvPr/>
            </p:nvCxnSpPr>
            <p:spPr>
              <a:xfrm>
                <a:off x="2602117" y="3262933"/>
                <a:ext cx="353828" cy="71492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8" idx="2"/>
                <a:endCxn id="14" idx="0"/>
              </p:cNvCxnSpPr>
              <p:nvPr/>
            </p:nvCxnSpPr>
            <p:spPr>
              <a:xfrm>
                <a:off x="3283887" y="3262933"/>
                <a:ext cx="337728" cy="71492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endCxn id="13" idx="0"/>
              </p:cNvCxnSpPr>
              <p:nvPr/>
            </p:nvCxnSpPr>
            <p:spPr>
              <a:xfrm flipH="1">
                <a:off x="2955945" y="3262933"/>
                <a:ext cx="1009712" cy="71492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10" idx="2"/>
                <a:endCxn id="14" idx="0"/>
              </p:cNvCxnSpPr>
              <p:nvPr/>
            </p:nvCxnSpPr>
            <p:spPr>
              <a:xfrm flipH="1">
                <a:off x="3621615" y="3262932"/>
                <a:ext cx="1006484" cy="71492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9" idx="2"/>
                <a:endCxn id="18" idx="0"/>
              </p:cNvCxnSpPr>
              <p:nvPr/>
            </p:nvCxnSpPr>
            <p:spPr>
              <a:xfrm>
                <a:off x="3962429" y="3262933"/>
                <a:ext cx="850457" cy="7149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10" idx="2"/>
                <a:endCxn id="19" idx="0"/>
              </p:cNvCxnSpPr>
              <p:nvPr/>
            </p:nvCxnSpPr>
            <p:spPr>
              <a:xfrm>
                <a:off x="4628099" y="3262932"/>
                <a:ext cx="850457" cy="7149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1" idx="2"/>
                <a:endCxn id="18" idx="0"/>
              </p:cNvCxnSpPr>
              <p:nvPr/>
            </p:nvCxnSpPr>
            <p:spPr>
              <a:xfrm flipH="1">
                <a:off x="4812886" y="3262932"/>
                <a:ext cx="471258" cy="71492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2" idx="2"/>
                <a:endCxn id="19" idx="0"/>
              </p:cNvCxnSpPr>
              <p:nvPr/>
            </p:nvCxnSpPr>
            <p:spPr>
              <a:xfrm flipH="1">
                <a:off x="5478556" y="3262931"/>
                <a:ext cx="471258" cy="71492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3" idx="2"/>
                <a:endCxn id="17" idx="0"/>
              </p:cNvCxnSpPr>
              <p:nvPr/>
            </p:nvCxnSpPr>
            <p:spPr>
              <a:xfrm>
                <a:off x="2955945" y="4348983"/>
                <a:ext cx="311688" cy="54435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14" idx="2"/>
                <a:endCxn id="17" idx="0"/>
              </p:cNvCxnSpPr>
              <p:nvPr/>
            </p:nvCxnSpPr>
            <p:spPr>
              <a:xfrm flipH="1">
                <a:off x="3267633" y="4348982"/>
                <a:ext cx="353982" cy="54435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18" idx="2"/>
                <a:endCxn id="20" idx="0"/>
              </p:cNvCxnSpPr>
              <p:nvPr/>
            </p:nvCxnSpPr>
            <p:spPr>
              <a:xfrm>
                <a:off x="4812886" y="4348984"/>
                <a:ext cx="361660" cy="54435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19" idx="2"/>
                <a:endCxn id="20" idx="0"/>
              </p:cNvCxnSpPr>
              <p:nvPr/>
            </p:nvCxnSpPr>
            <p:spPr>
              <a:xfrm flipH="1">
                <a:off x="5174546" y="4348983"/>
                <a:ext cx="304010" cy="54435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2" idx="0"/>
              </p:cNvCxnSpPr>
              <p:nvPr/>
            </p:nvCxnSpPr>
            <p:spPr>
              <a:xfrm>
                <a:off x="3267633" y="1445342"/>
                <a:ext cx="154" cy="4181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3962275" y="1445342"/>
                <a:ext cx="154" cy="4181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4628099" y="1445341"/>
                <a:ext cx="154" cy="4181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5290716" y="1445340"/>
                <a:ext cx="154" cy="4181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3270254" y="5264462"/>
                <a:ext cx="154" cy="4181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5174392" y="5256523"/>
                <a:ext cx="154" cy="4181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ounded Rectangle 90"/>
              <p:cNvSpPr/>
              <p:nvPr/>
            </p:nvSpPr>
            <p:spPr>
              <a:xfrm>
                <a:off x="6028868" y="2069521"/>
                <a:ext cx="654959" cy="22049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5720"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Stage</a:t>
                </a: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2995273" y="975367"/>
                <a:ext cx="547948" cy="474722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Input File</a:t>
                </a: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3690439" y="970618"/>
                <a:ext cx="547948" cy="474722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Input File</a:t>
                </a: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361150" y="975367"/>
                <a:ext cx="547948" cy="474722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Input File</a:t>
                </a: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5022029" y="980116"/>
                <a:ext cx="547948" cy="474722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Input File</a:t>
                </a: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2965515" y="5682627"/>
                <a:ext cx="616772" cy="474722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Output File</a:t>
                </a: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870587" y="5687288"/>
                <a:ext cx="616772" cy="474722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</a:rPr>
                  <a:t>Output File</a:t>
                </a:r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>
            <a:xfrm flipH="1" flipV="1">
              <a:off x="5743242" y="4348983"/>
              <a:ext cx="206572" cy="544352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20" idx="3"/>
            </p:cNvCxnSpPr>
            <p:nvPr/>
          </p:nvCxnSpPr>
          <p:spPr>
            <a:xfrm flipH="1">
              <a:off x="5439231" y="4893335"/>
              <a:ext cx="510583" cy="185564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5969477" y="4667302"/>
              <a:ext cx="932767" cy="47496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Vertices (processes)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872294" y="4674865"/>
              <a:ext cx="860170" cy="32256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Channels</a:t>
              </a:r>
            </a:p>
          </p:txBody>
        </p:sp>
        <p:cxnSp>
          <p:nvCxnSpPr>
            <p:cNvPr id="109" name="Straight Arrow Connector 108"/>
            <p:cNvCxnSpPr>
              <a:stCxn id="108" idx="3"/>
            </p:cNvCxnSpPr>
            <p:nvPr/>
          </p:nvCxnSpPr>
          <p:spPr>
            <a:xfrm flipV="1">
              <a:off x="2732464" y="4621158"/>
              <a:ext cx="379325" cy="214992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079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77421" y="450374"/>
            <a:ext cx="8830103" cy="6098369"/>
            <a:chOff x="245661" y="641446"/>
            <a:chExt cx="8830103" cy="6098369"/>
          </a:xfrm>
        </p:grpSpPr>
        <p:sp>
          <p:nvSpPr>
            <p:cNvPr id="69" name="Rectangle 68"/>
            <p:cNvSpPr/>
            <p:nvPr/>
          </p:nvSpPr>
          <p:spPr>
            <a:xfrm>
              <a:off x="245661" y="641446"/>
              <a:ext cx="8830103" cy="6098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98544" y="930328"/>
              <a:ext cx="5240740" cy="4737431"/>
            </a:xfrm>
            <a:prstGeom prst="roundRect">
              <a:avLst>
                <a:gd name="adj" fmla="val 5572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01205" y="782383"/>
              <a:ext cx="1521923" cy="2958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Aneka Cloud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157851" y="2098351"/>
              <a:ext cx="7164807" cy="3129967"/>
            </a:xfrm>
            <a:prstGeom prst="roundRect">
              <a:avLst>
                <a:gd name="adj" fmla="val 8975"/>
              </a:avLst>
            </a:prstGeom>
            <a:solidFill>
              <a:schemeClr val="bg1">
                <a:lumMod val="7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41216" y="4383283"/>
              <a:ext cx="2564299" cy="1152127"/>
              <a:chOff x="4041216" y="3851011"/>
              <a:chExt cx="2564299" cy="115212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041216" y="3851011"/>
                <a:ext cx="2564299" cy="1152127"/>
                <a:chOff x="4191344" y="3837363"/>
                <a:chExt cx="2564299" cy="1152127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4191344" y="4209816"/>
                  <a:ext cx="2564299" cy="69708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35000"/>
                  </a:schemeClr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1" name="Picture 3" descr="C:\Documents and Settings\csve\Local Settings\Temporary Internet Files\Content.IE5\4PQ7052J\MC900435242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4191345" y="3837363"/>
                  <a:ext cx="648072" cy="115212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3" name="Rounded Rectangle 22"/>
              <p:cNvSpPr/>
              <p:nvPr/>
            </p:nvSpPr>
            <p:spPr>
              <a:xfrm>
                <a:off x="4499122" y="4143483"/>
                <a:ext cx="1745862" cy="552563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MapReduce </a:t>
                </a:r>
              </a:p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Scheduling Service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123" name="Picture 3" descr="C:\Users\csve\AppData\Local\Microsoft\Windows\Temporary Internet Files\Content.IE5\31KUVIR9\MC900432664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9408" y="4001683"/>
                <a:ext cx="529705" cy="529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368484" y="4558359"/>
              <a:ext cx="3207223" cy="2113216"/>
              <a:chOff x="368484" y="4558359"/>
              <a:chExt cx="3207223" cy="2113216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82132" y="4558359"/>
                <a:ext cx="3193575" cy="2019862"/>
              </a:xfrm>
              <a:prstGeom prst="roundRect">
                <a:avLst>
                  <a:gd name="adj" fmla="val 7837"/>
                </a:avLst>
              </a:prstGeom>
              <a:solidFill>
                <a:schemeClr val="bg1">
                  <a:lumMod val="95000"/>
                  <a:alpha val="16000"/>
                </a:schemeClr>
              </a:solidFill>
              <a:ln w="1270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5122" name="Picture 2" descr="C:\Users\csve\AppData\Local\Microsoft\Windows\Temporary Internet Files\Content.IE5\MH53Z2QL\MC900432626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8484" y="4750638"/>
                <a:ext cx="789367" cy="793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1226091" y="4842769"/>
                <a:ext cx="2140268" cy="602460"/>
              </a:xfrm>
              <a:prstGeom prst="roundRect">
                <a:avLst>
                  <a:gd name="adj" fmla="val 1232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b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MapReduceApplication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356600" y="4696046"/>
                <a:ext cx="891857" cy="29344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Reducer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337166" y="4696046"/>
                <a:ext cx="891857" cy="29344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Mapper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82388" y="5663377"/>
                <a:ext cx="1170259" cy="237361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Input Data File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82388" y="5951823"/>
                <a:ext cx="1170259" cy="237361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Input Data File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997700" y="5667760"/>
                <a:ext cx="1170259" cy="237361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Input Data File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997700" y="5956206"/>
                <a:ext cx="1170259" cy="237361"/>
              </a:xfrm>
              <a:prstGeom prst="roundRect">
                <a:avLst>
                  <a:gd name="adj" fmla="val 9839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Input Data File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20887" y="6375683"/>
                <a:ext cx="1433469" cy="2958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5720"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Client Machine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925200" y="1279544"/>
              <a:ext cx="2392044" cy="1304532"/>
              <a:chOff x="4063348" y="1148750"/>
              <a:chExt cx="2392044" cy="130453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063348" y="1301155"/>
                <a:ext cx="2392044" cy="1152127"/>
                <a:chOff x="4191345" y="3837363"/>
                <a:chExt cx="2392044" cy="1152127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4191345" y="4209816"/>
                  <a:ext cx="2392044" cy="69708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35000"/>
                  </a:schemeClr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31" name="Picture 3" descr="C:\Documents and Settings\csve\Local Settings\Temporary Internet Files\Content.IE5\4PQ7052J\MC900435242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4191345" y="3837363"/>
                  <a:ext cx="648072" cy="115212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8" name="Rounded Rectangle 27"/>
              <p:cNvSpPr/>
              <p:nvPr/>
            </p:nvSpPr>
            <p:spPr>
              <a:xfrm>
                <a:off x="4521253" y="1593627"/>
                <a:ext cx="1723731" cy="552563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MapReduce </a:t>
                </a:r>
              </a:p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Execution Service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4711420" y="1148750"/>
                <a:ext cx="547950" cy="49947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Map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Task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323365" y="1148750"/>
                <a:ext cx="767926" cy="487565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Reduce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Task</a:t>
                </a:r>
              </a:p>
            </p:txBody>
          </p:sp>
          <p:pic>
            <p:nvPicPr>
              <p:cNvPr id="5124" name="Picture 4" descr="C:\Users\csve\AppData\Local\Microsoft\Windows\Temporary Internet Files\Content.IE5\LCDNAOU6\MC900431526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452" y="1474436"/>
                <a:ext cx="515352" cy="515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6497835" y="1222283"/>
              <a:ext cx="2392044" cy="1304532"/>
              <a:chOff x="4063348" y="1148750"/>
              <a:chExt cx="2392044" cy="130453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063348" y="1301155"/>
                <a:ext cx="2392044" cy="1152127"/>
                <a:chOff x="4191345" y="3837363"/>
                <a:chExt cx="2392044" cy="1152127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4191345" y="4209816"/>
                  <a:ext cx="2392044" cy="69708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35000"/>
                  </a:schemeClr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45" name="Picture 3" descr="C:\Documents and Settings\csve\Local Settings\Temporary Internet Files\Content.IE5\4PQ7052J\MC900435242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4191345" y="3837363"/>
                  <a:ext cx="648072" cy="115212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0" name="Rounded Rectangle 39"/>
              <p:cNvSpPr/>
              <p:nvPr/>
            </p:nvSpPr>
            <p:spPr>
              <a:xfrm>
                <a:off x="4521253" y="1593627"/>
                <a:ext cx="1723731" cy="552563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MapReduce </a:t>
                </a:r>
              </a:p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Execution Service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711420" y="1148750"/>
                <a:ext cx="547950" cy="49947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Map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Task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323365" y="1148750"/>
                <a:ext cx="767926" cy="487565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Reduce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Task</a:t>
                </a:r>
              </a:p>
            </p:txBody>
          </p:sp>
          <p:pic>
            <p:nvPicPr>
              <p:cNvPr id="43" name="Picture 4" descr="C:\Users\csve\AppData\Local\Microsoft\Windows\Temporary Internet Files\Content.IE5\LCDNAOU6\MC900431526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452" y="1474436"/>
                <a:ext cx="515352" cy="515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6462878" y="3257375"/>
              <a:ext cx="2392044" cy="1304532"/>
              <a:chOff x="4063348" y="1148750"/>
              <a:chExt cx="2392044" cy="130453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063348" y="1301155"/>
                <a:ext cx="2392044" cy="1152127"/>
                <a:chOff x="4191345" y="3837363"/>
                <a:chExt cx="2392044" cy="1152127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191345" y="4209816"/>
                  <a:ext cx="2392044" cy="69708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35000"/>
                  </a:schemeClr>
                </a:solidFill>
                <a:ln w="12700">
                  <a:solidFill>
                    <a:srgbClr val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53" name="Picture 3" descr="C:\Documents and Settings\csve\Local Settings\Temporary Internet Files\Content.IE5\4PQ7052J\MC900435242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4191345" y="3837363"/>
                  <a:ext cx="648072" cy="115212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8" name="Rounded Rectangle 47"/>
              <p:cNvSpPr/>
              <p:nvPr/>
            </p:nvSpPr>
            <p:spPr>
              <a:xfrm>
                <a:off x="4521253" y="1593627"/>
                <a:ext cx="1723731" cy="552563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MapReduce </a:t>
                </a:r>
              </a:p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Execution Service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711420" y="1148750"/>
                <a:ext cx="547950" cy="49947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0"/>
              </a:gradFill>
              <a:ln w="12700">
                <a:solidFill>
                  <a:srgbClr val="CC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Map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Task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323365" y="1148750"/>
                <a:ext cx="767926" cy="487565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Reduce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Task</a:t>
                </a:r>
              </a:p>
            </p:txBody>
          </p:sp>
          <p:pic>
            <p:nvPicPr>
              <p:cNvPr id="51" name="Picture 4" descr="C:\Users\csve\AppData\Local\Microsoft\Windows\Temporary Internet Files\Content.IE5\LCDNAOU6\MC900431526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452" y="1474436"/>
                <a:ext cx="515352" cy="515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Rectangle 54"/>
            <p:cNvSpPr/>
            <p:nvPr/>
          </p:nvSpPr>
          <p:spPr>
            <a:xfrm>
              <a:off x="1535263" y="1943441"/>
              <a:ext cx="1693760" cy="295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DFS Implementation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056731" y="2475806"/>
              <a:ext cx="644014" cy="1187528"/>
              <a:chOff x="1656259" y="2653210"/>
              <a:chExt cx="644014" cy="118752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57567" y="2653210"/>
                <a:ext cx="642705" cy="2373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57566" y="2894239"/>
                <a:ext cx="642705" cy="2373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1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57568" y="3119685"/>
                <a:ext cx="642705" cy="2373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2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57567" y="3350882"/>
                <a:ext cx="642705" cy="2373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3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656259" y="3579930"/>
                <a:ext cx="644012" cy="260808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Split 4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307922" y="3012919"/>
              <a:ext cx="321502" cy="635964"/>
              <a:chOff x="2926831" y="2369801"/>
              <a:chExt cx="321502" cy="635964"/>
            </a:xfrm>
          </p:grpSpPr>
          <p:sp>
            <p:nvSpPr>
              <p:cNvPr id="61" name="Rectangle 60"/>
              <p:cNvSpPr/>
              <p:nvPr/>
            </p:nvSpPr>
            <p:spPr>
              <a:xfrm rot="5400000">
                <a:off x="2689225" y="2607407"/>
                <a:ext cx="635963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2849976" y="2607407"/>
                <a:ext cx="635964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821465" y="3012918"/>
              <a:ext cx="321502" cy="635964"/>
              <a:chOff x="2926831" y="3131601"/>
              <a:chExt cx="321502" cy="635964"/>
            </a:xfrm>
          </p:grpSpPr>
          <p:sp>
            <p:nvSpPr>
              <p:cNvPr id="63" name="Rectangle 62"/>
              <p:cNvSpPr/>
              <p:nvPr/>
            </p:nvSpPr>
            <p:spPr>
              <a:xfrm rot="5400000">
                <a:off x="2689225" y="3369207"/>
                <a:ext cx="635963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5400000">
                <a:off x="2849976" y="3369207"/>
                <a:ext cx="635964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775704" y="3012917"/>
              <a:ext cx="321502" cy="635964"/>
              <a:chOff x="4160077" y="3032901"/>
              <a:chExt cx="321502" cy="635964"/>
            </a:xfrm>
          </p:grpSpPr>
          <p:sp>
            <p:nvSpPr>
              <p:cNvPr id="65" name="Rectangle 64"/>
              <p:cNvSpPr/>
              <p:nvPr/>
            </p:nvSpPr>
            <p:spPr>
              <a:xfrm rot="5400000">
                <a:off x="3922471" y="3270507"/>
                <a:ext cx="635963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4083222" y="3270507"/>
                <a:ext cx="635964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715098" y="3696937"/>
              <a:ext cx="1543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n-US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ntermediate files</a:t>
              </a:r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88299" y="3524678"/>
              <a:ext cx="642705" cy="39926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Output File 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399407" y="4055180"/>
              <a:ext cx="642705" cy="39926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Output File 1</a:t>
              </a:r>
            </a:p>
          </p:txBody>
        </p:sp>
        <p:sp>
          <p:nvSpPr>
            <p:cNvPr id="75" name="Left Arrow 74"/>
            <p:cNvSpPr/>
            <p:nvPr/>
          </p:nvSpPr>
          <p:spPr>
            <a:xfrm rot="10800000" flipV="1">
              <a:off x="2873762" y="2891551"/>
              <a:ext cx="659027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Left Arrow 75"/>
            <p:cNvSpPr/>
            <p:nvPr/>
          </p:nvSpPr>
          <p:spPr>
            <a:xfrm rot="5400000" flipV="1">
              <a:off x="2007652" y="3925918"/>
              <a:ext cx="659027" cy="298759"/>
            </a:xfrm>
            <a:prstGeom prst="leftArrow">
              <a:avLst>
                <a:gd name="adj1" fmla="val 50000"/>
                <a:gd name="adj2" fmla="val 62243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Bent Arrow 67"/>
            <p:cNvSpPr/>
            <p:nvPr/>
          </p:nvSpPr>
          <p:spPr>
            <a:xfrm rot="16200000" flipH="1">
              <a:off x="2753705" y="3909500"/>
              <a:ext cx="595308" cy="553986"/>
            </a:xfrm>
            <a:prstGeom prst="bentArrow">
              <a:avLst>
                <a:gd name="adj1" fmla="val 25000"/>
                <a:gd name="adj2" fmla="val 28546"/>
                <a:gd name="adj3" fmla="val 25000"/>
                <a:gd name="adj4" fmla="val 43750"/>
              </a:avLst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97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298383" y="587137"/>
            <a:ext cx="8768615" cy="5326339"/>
            <a:chOff x="298383" y="587137"/>
            <a:chExt cx="8768615" cy="5326339"/>
          </a:xfrm>
        </p:grpSpPr>
        <p:sp>
          <p:nvSpPr>
            <p:cNvPr id="130" name="Rectangle 129"/>
            <p:cNvSpPr/>
            <p:nvPr/>
          </p:nvSpPr>
          <p:spPr>
            <a:xfrm>
              <a:off x="298383" y="587137"/>
              <a:ext cx="8768615" cy="5326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311078" y="881759"/>
              <a:ext cx="5622666" cy="4010875"/>
            </a:xfrm>
            <a:prstGeom prst="roundRect">
              <a:avLst>
                <a:gd name="adj" fmla="val 5572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63155" y="739257"/>
              <a:ext cx="2388469" cy="295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MapReduceSchedulerService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98733" y="1877060"/>
              <a:ext cx="4273577" cy="2671190"/>
            </a:xfrm>
            <a:prstGeom prst="roundRect">
              <a:avLst>
                <a:gd name="adj" fmla="val 5372"/>
              </a:avLst>
            </a:prstGeom>
            <a:solidFill>
              <a:schemeClr val="bg1">
                <a:lumMod val="7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3093" y="1729114"/>
              <a:ext cx="2388469" cy="295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err="1" smtClean="0">
                  <a:solidFill>
                    <a:srgbClr val="000000"/>
                  </a:solidFill>
                </a:rPr>
                <a:t>MapReduceScheduler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16200000">
              <a:off x="5939598" y="1880581"/>
              <a:ext cx="246608" cy="939616"/>
              <a:chOff x="1347094" y="3643079"/>
              <a:chExt cx="510583" cy="93961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347096" y="3643079"/>
                <a:ext cx="510581" cy="469808"/>
                <a:chOff x="1347096" y="3643079"/>
                <a:chExt cx="510581" cy="469808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347094" y="4112887"/>
                <a:ext cx="510581" cy="469808"/>
                <a:chOff x="1347096" y="3643079"/>
                <a:chExt cx="510581" cy="469808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 rot="16200000">
              <a:off x="5946778" y="2212432"/>
              <a:ext cx="246608" cy="939616"/>
              <a:chOff x="1347094" y="3643079"/>
              <a:chExt cx="510583" cy="939616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347096" y="3643079"/>
                <a:ext cx="510581" cy="469808"/>
                <a:chOff x="1347096" y="3643079"/>
                <a:chExt cx="510581" cy="469808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347094" y="4112887"/>
                <a:ext cx="510581" cy="469808"/>
                <a:chOff x="1347096" y="3643079"/>
                <a:chExt cx="510581" cy="469808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 rot="16200000">
              <a:off x="5955479" y="2545548"/>
              <a:ext cx="246608" cy="939616"/>
              <a:chOff x="1347094" y="3643079"/>
              <a:chExt cx="510583" cy="93961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47096" y="3643079"/>
                <a:ext cx="510581" cy="469808"/>
                <a:chOff x="1347096" y="3643079"/>
                <a:chExt cx="510581" cy="469808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1347094" y="4112887"/>
                <a:ext cx="510581" cy="469808"/>
                <a:chOff x="1347096" y="3643079"/>
                <a:chExt cx="510581" cy="469808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rot="16200000">
              <a:off x="5960437" y="2875796"/>
              <a:ext cx="246608" cy="939616"/>
              <a:chOff x="1347094" y="3643079"/>
              <a:chExt cx="510583" cy="93961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47096" y="3643079"/>
                <a:ext cx="510581" cy="469808"/>
                <a:chOff x="1347096" y="3643079"/>
                <a:chExt cx="510581" cy="469808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1347094" y="4112887"/>
                <a:ext cx="510581" cy="469808"/>
                <a:chOff x="1347096" y="3643079"/>
                <a:chExt cx="510581" cy="469808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 rot="16200000">
              <a:off x="5967617" y="3207647"/>
              <a:ext cx="246608" cy="939616"/>
              <a:chOff x="1347094" y="3643079"/>
              <a:chExt cx="510583" cy="939616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347096" y="3643079"/>
                <a:ext cx="510581" cy="469808"/>
                <a:chOff x="1347096" y="3643079"/>
                <a:chExt cx="510581" cy="469808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347094" y="4112887"/>
                <a:ext cx="510581" cy="469808"/>
                <a:chOff x="1347096" y="3643079"/>
                <a:chExt cx="510581" cy="469808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 rot="16200000">
              <a:off x="5976318" y="3540763"/>
              <a:ext cx="246608" cy="939616"/>
              <a:chOff x="1347094" y="3643079"/>
              <a:chExt cx="510583" cy="9396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347096" y="3643079"/>
                <a:ext cx="510581" cy="469808"/>
                <a:chOff x="1347096" y="3643079"/>
                <a:chExt cx="510581" cy="46980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1347094" y="4112887"/>
                <a:ext cx="510581" cy="469808"/>
                <a:chOff x="1347096" y="3643079"/>
                <a:chExt cx="510581" cy="469808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347097" y="364307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347096" y="3761759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347098" y="387552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347097" y="3994207"/>
                  <a:ext cx="510579" cy="11868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79" name="TextBox 78"/>
            <p:cNvSpPr txBox="1"/>
            <p:nvPr/>
          </p:nvSpPr>
          <p:spPr>
            <a:xfrm>
              <a:off x="4690324" y="2219583"/>
              <a:ext cx="9605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upload queue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38644" y="2560761"/>
              <a:ext cx="12202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initialization queue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666406" y="2883580"/>
              <a:ext cx="1010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ispatch queue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719958" y="3223270"/>
              <a:ext cx="90120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failure queue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390250" y="3564448"/>
              <a:ext cx="12891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resubmission queue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602838" y="3885927"/>
              <a:ext cx="10855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reporting queue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68511" y="2227085"/>
              <a:ext cx="324258" cy="367981"/>
              <a:chOff x="6540258" y="2568589"/>
              <a:chExt cx="324258" cy="367981"/>
            </a:xfrm>
          </p:grpSpPr>
          <p:sp>
            <p:nvSpPr>
              <p:cNvPr id="86" name="Rectangle 85"/>
              <p:cNvSpPr/>
              <p:nvPr/>
            </p:nvSpPr>
            <p:spPr>
              <a:xfrm rot="5400000">
                <a:off x="6518396" y="2672204"/>
                <a:ext cx="367981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85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6540258" y="2618588"/>
                <a:ext cx="324258" cy="293107"/>
              </a:xfrm>
              <a:prstGeom prst="rect">
                <a:avLst/>
              </a:prstGeom>
              <a:noFill/>
            </p:spPr>
          </p:pic>
        </p:grpSp>
        <p:sp>
          <p:nvSpPr>
            <p:cNvPr id="90" name="Left Arrow 89"/>
            <p:cNvSpPr/>
            <p:nvPr/>
          </p:nvSpPr>
          <p:spPr>
            <a:xfrm rot="10800000" flipV="1">
              <a:off x="6591674" y="2300422"/>
              <a:ext cx="344080" cy="123216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Left Arrow 90"/>
            <p:cNvSpPr/>
            <p:nvPr/>
          </p:nvSpPr>
          <p:spPr>
            <a:xfrm rot="20747856" flipV="1">
              <a:off x="6570347" y="2519140"/>
              <a:ext cx="388705" cy="125527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292769" y="2277084"/>
              <a:ext cx="9525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upload thread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968510" y="2687719"/>
              <a:ext cx="324258" cy="367981"/>
              <a:chOff x="6540258" y="2568589"/>
              <a:chExt cx="324258" cy="367981"/>
            </a:xfrm>
          </p:grpSpPr>
          <p:sp>
            <p:nvSpPr>
              <p:cNvPr id="94" name="Rectangle 93"/>
              <p:cNvSpPr/>
              <p:nvPr/>
            </p:nvSpPr>
            <p:spPr>
              <a:xfrm rot="5400000">
                <a:off x="6518396" y="2672204"/>
                <a:ext cx="367981" cy="1607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95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6540258" y="2618588"/>
                <a:ext cx="324258" cy="293107"/>
              </a:xfrm>
              <a:prstGeom prst="rect">
                <a:avLst/>
              </a:prstGeom>
              <a:noFill/>
            </p:spPr>
          </p:pic>
        </p:grpSp>
        <p:sp>
          <p:nvSpPr>
            <p:cNvPr id="96" name="TextBox 95"/>
            <p:cNvSpPr txBox="1"/>
            <p:nvPr/>
          </p:nvSpPr>
          <p:spPr>
            <a:xfrm>
              <a:off x="7318080" y="2694575"/>
              <a:ext cx="12474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initialization thread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Left Arrow 96"/>
            <p:cNvSpPr/>
            <p:nvPr/>
          </p:nvSpPr>
          <p:spPr>
            <a:xfrm rot="11383463" flipV="1">
              <a:off x="6605656" y="2699896"/>
              <a:ext cx="388705" cy="125527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Left Arrow 97"/>
            <p:cNvSpPr/>
            <p:nvPr/>
          </p:nvSpPr>
          <p:spPr>
            <a:xfrm flipV="1">
              <a:off x="6579806" y="2889828"/>
              <a:ext cx="388705" cy="125527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968509" y="3109784"/>
              <a:ext cx="324258" cy="581622"/>
              <a:chOff x="6540258" y="2568589"/>
              <a:chExt cx="324258" cy="581622"/>
            </a:xfrm>
          </p:grpSpPr>
          <p:sp>
            <p:nvSpPr>
              <p:cNvPr id="100" name="Rectangle 99"/>
              <p:cNvSpPr/>
              <p:nvPr/>
            </p:nvSpPr>
            <p:spPr>
              <a:xfrm rot="5400000">
                <a:off x="6411576" y="2779023"/>
                <a:ext cx="581622" cy="16075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1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6540258" y="2618588"/>
                <a:ext cx="324258" cy="293107"/>
              </a:xfrm>
              <a:prstGeom prst="rect">
                <a:avLst/>
              </a:prstGeom>
              <a:noFill/>
            </p:spPr>
          </p:pic>
        </p:grpSp>
        <p:sp>
          <p:nvSpPr>
            <p:cNvPr id="102" name="Left Arrow 101"/>
            <p:cNvSpPr/>
            <p:nvPr/>
          </p:nvSpPr>
          <p:spPr>
            <a:xfrm rot="11971355" flipV="1">
              <a:off x="6610272" y="3097018"/>
              <a:ext cx="388705" cy="125527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Left Arrow 102"/>
            <p:cNvSpPr/>
            <p:nvPr/>
          </p:nvSpPr>
          <p:spPr>
            <a:xfrm rot="11383463" flipV="1">
              <a:off x="6612887" y="3282084"/>
              <a:ext cx="332617" cy="141762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Left-Right Arrow 103"/>
            <p:cNvSpPr/>
            <p:nvPr/>
          </p:nvSpPr>
          <p:spPr>
            <a:xfrm rot="20844789" flipV="1">
              <a:off x="6605655" y="3543125"/>
              <a:ext cx="388705" cy="125527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18080" y="3273636"/>
              <a:ext cx="103746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dispatch thread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6974572" y="3760614"/>
              <a:ext cx="324258" cy="455256"/>
              <a:chOff x="6540258" y="2568589"/>
              <a:chExt cx="324258" cy="455256"/>
            </a:xfrm>
          </p:grpSpPr>
          <p:sp>
            <p:nvSpPr>
              <p:cNvPr id="107" name="Rectangle 106"/>
              <p:cNvSpPr/>
              <p:nvPr/>
            </p:nvSpPr>
            <p:spPr>
              <a:xfrm rot="5400000">
                <a:off x="6474759" y="2715840"/>
                <a:ext cx="455256" cy="16075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8" name="Picture 4" descr="C:\Documents and Settings\Administrator\Local Settings\Temporary Internet Files\Content.IE5\S5CT05S7\MCj0432614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6540258" y="2618588"/>
                <a:ext cx="324258" cy="293107"/>
              </a:xfrm>
              <a:prstGeom prst="rect">
                <a:avLst/>
              </a:prstGeom>
              <a:noFill/>
            </p:spPr>
          </p:pic>
        </p:grpSp>
        <p:sp>
          <p:nvSpPr>
            <p:cNvPr id="109" name="Left Arrow 108"/>
            <p:cNvSpPr/>
            <p:nvPr/>
          </p:nvSpPr>
          <p:spPr>
            <a:xfrm rot="10800000" flipV="1">
              <a:off x="6627968" y="3926633"/>
              <a:ext cx="344080" cy="123216"/>
            </a:xfrm>
            <a:prstGeom prst="lef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326826" y="3851658"/>
              <a:ext cx="9172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eport thread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58337" y="5024388"/>
              <a:ext cx="8475408" cy="606392"/>
            </a:xfrm>
            <a:prstGeom prst="roundRect">
              <a:avLst>
                <a:gd name="adj" fmla="val 8975"/>
              </a:avLst>
            </a:prstGeom>
            <a:solidFill>
              <a:schemeClr val="bg1">
                <a:lumMod val="75000"/>
                <a:alpha val="16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53971" y="5482834"/>
              <a:ext cx="1693760" cy="29589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ECECEC"/>
                </a:gs>
              </a:gsLst>
              <a:lin ang="5400000" scaled="0"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DFS Implementation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455457" y="1877060"/>
              <a:ext cx="881971" cy="2671190"/>
            </a:xfrm>
            <a:prstGeom prst="roundRect">
              <a:avLst>
                <a:gd name="adj" fmla="val 17655"/>
              </a:avLst>
            </a:prstGeom>
            <a:solidFill>
              <a:schemeClr val="bg1">
                <a:lumMod val="75000"/>
                <a:alpha val="16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Left-Right Arrow 113"/>
            <p:cNvSpPr/>
            <p:nvPr/>
          </p:nvSpPr>
          <p:spPr>
            <a:xfrm rot="16200000" flipV="1">
              <a:off x="6236039" y="4608795"/>
              <a:ext cx="948456" cy="29875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4219040" y="1121725"/>
              <a:ext cx="1511983" cy="45682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Message translation 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and Event Triggering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850093" y="1337912"/>
              <a:ext cx="356135" cy="943275"/>
            </a:xfrm>
            <a:custGeom>
              <a:avLst/>
              <a:gdLst>
                <a:gd name="connsiteX0" fmla="*/ 356135 w 356135"/>
                <a:gd name="connsiteY0" fmla="*/ 0 h 943275"/>
                <a:gd name="connsiteX1" fmla="*/ 9625 w 356135"/>
                <a:gd name="connsiteY1" fmla="*/ 115503 h 943275"/>
                <a:gd name="connsiteX2" fmla="*/ 154004 w 356135"/>
                <a:gd name="connsiteY2" fmla="*/ 558265 h 943275"/>
                <a:gd name="connsiteX3" fmla="*/ 0 w 356135"/>
                <a:gd name="connsiteY3" fmla="*/ 943275 h 9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135" h="943275">
                  <a:moveTo>
                    <a:pt x="356135" y="0"/>
                  </a:moveTo>
                  <a:cubicBezTo>
                    <a:pt x="199724" y="11229"/>
                    <a:pt x="43314" y="22459"/>
                    <a:pt x="9625" y="115503"/>
                  </a:cubicBezTo>
                  <a:cubicBezTo>
                    <a:pt x="-24064" y="208547"/>
                    <a:pt x="155608" y="420303"/>
                    <a:pt x="154004" y="558265"/>
                  </a:cubicBezTo>
                  <a:cubicBezTo>
                    <a:pt x="152400" y="696227"/>
                    <a:pt x="76200" y="819751"/>
                    <a:pt x="0" y="943275"/>
                  </a:cubicBezTo>
                </a:path>
              </a:pathLst>
            </a:custGeom>
            <a:ln>
              <a:solidFill>
                <a:srgbClr val="0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Cloud"/>
            <p:cNvSpPr>
              <a:spLocks noChangeAspect="1" noEditPoints="1" noChangeArrowheads="1"/>
            </p:cNvSpPr>
            <p:nvPr/>
          </p:nvSpPr>
          <p:spPr bwMode="auto">
            <a:xfrm>
              <a:off x="1001999" y="2488327"/>
              <a:ext cx="2256355" cy="131243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7000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2700000" scaled="0"/>
            </a:gra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eft-Right Arrow 7"/>
            <p:cNvSpPr/>
            <p:nvPr/>
          </p:nvSpPr>
          <p:spPr>
            <a:xfrm rot="10800000" flipV="1">
              <a:off x="2755324" y="2892052"/>
              <a:ext cx="948456" cy="298759"/>
            </a:xfrm>
            <a:prstGeom prst="leftRightArrow">
              <a:avLst/>
            </a:prstGeom>
            <a:gradFill flip="none" rotWithShape="1">
              <a:gsLst>
                <a:gs pos="0">
                  <a:srgbClr val="FFFA8F"/>
                </a:gs>
                <a:gs pos="30000">
                  <a:srgbClr val="FAE75C"/>
                </a:gs>
                <a:gs pos="70000">
                  <a:srgbClr val="FFC000"/>
                </a:gs>
                <a:gs pos="100000">
                  <a:srgbClr val="F2B800"/>
                </a:gs>
              </a:gsLst>
              <a:lin ang="5400000" scaled="1"/>
              <a:tileRect/>
            </a:gradFill>
            <a:ln w="12700">
              <a:solidFill>
                <a:srgbClr val="D6A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434151" y="2441826"/>
              <a:ext cx="1559078" cy="295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Aneka Middleware</a:t>
              </a: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10211" y="2729488"/>
              <a:ext cx="2047880" cy="571734"/>
              <a:chOff x="882511" y="3625137"/>
              <a:chExt cx="2047880" cy="571734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930636" y="3760613"/>
                <a:ext cx="1999755" cy="436258"/>
              </a:xfrm>
              <a:prstGeom prst="roundRect">
                <a:avLst>
                  <a:gd name="adj" fmla="val 12328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r"/>
                <a:r>
                  <a:rPr lang="en-US" sz="1200" dirty="0">
                    <a:solidFill>
                      <a:srgbClr val="000000"/>
                    </a:solidFill>
                  </a:rPr>
                  <a:t>MapReduceApplication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21" name="Picture 2" descr="C:\Users\csve\AppData\Local\Microsoft\Windows\Temporary Internet Files\Content.IE5\MH53Z2QL\MC900432626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2511" y="3625137"/>
                <a:ext cx="522705" cy="525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9" name="Group 128"/>
            <p:cNvGrpSpPr/>
            <p:nvPr/>
          </p:nvGrpSpPr>
          <p:grpSpPr>
            <a:xfrm>
              <a:off x="753971" y="3326416"/>
              <a:ext cx="1693760" cy="680275"/>
              <a:chOff x="753971" y="3364916"/>
              <a:chExt cx="1693760" cy="680275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753971" y="3542987"/>
                <a:ext cx="1693760" cy="436258"/>
              </a:xfrm>
              <a:prstGeom prst="roundRect">
                <a:avLst>
                  <a:gd name="adj" fmla="val 12328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r"/>
                <a:r>
                  <a:rPr lang="en-US" sz="1200" dirty="0" smtClean="0">
                    <a:solidFill>
                      <a:srgbClr val="000000"/>
                    </a:solidFill>
                  </a:rPr>
                  <a:t>MapReduce </a:t>
                </a:r>
              </a:p>
              <a:p>
                <a:pPr algn="r"/>
                <a:r>
                  <a:rPr lang="en-US" sz="1200" dirty="0" smtClean="0">
                    <a:solidFill>
                      <a:srgbClr val="000000"/>
                    </a:solidFill>
                  </a:rPr>
                  <a:t>Execution Services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27" name="Picture 3" descr="C:\Documents and Settings\csve\Local Settings\Temporary Internet Files\Content.IE5\4PQ7052J\MC900435242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39494" y="3364916"/>
                <a:ext cx="382655" cy="680275"/>
              </a:xfrm>
              <a:prstGeom prst="rect">
                <a:avLst/>
              </a:prstGeom>
              <a:noFill/>
            </p:spPr>
          </p:pic>
          <p:pic>
            <p:nvPicPr>
              <p:cNvPr id="128" name="Picture 4" descr="C:\Users\csve\AppData\Local\Microsoft\Windows\Temporary Internet Files\Content.IE5\LCDNAOU6\MC900431526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004" y="3477186"/>
                <a:ext cx="304290" cy="304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17352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4946</Words>
  <Application>Microsoft Office PowerPoint</Application>
  <PresentationFormat>On-screen Show (4:3)</PresentationFormat>
  <Paragraphs>2257</Paragraphs>
  <Slides>138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0" baseType="lpstr">
      <vt:lpstr>Office Theme</vt:lpstr>
      <vt:lpstr>Slide</vt:lpstr>
      <vt:lpstr>Mastering Cloud Computing</vt:lpstr>
      <vt:lpstr>Chapters</vt:lpstr>
      <vt:lpstr> Chapter 1 - Introduction  </vt:lpstr>
      <vt:lpstr>Slide 4</vt:lpstr>
      <vt:lpstr>Slide 5</vt:lpstr>
      <vt:lpstr>Slide 6</vt:lpstr>
      <vt:lpstr>Cloud Deployment Models</vt:lpstr>
      <vt:lpstr>Slide 8</vt:lpstr>
      <vt:lpstr>Slide 9</vt:lpstr>
      <vt:lpstr>Slide 10</vt:lpstr>
      <vt:lpstr> Chapter 2 – Parallel and Distributed Computing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Client-server</vt:lpstr>
      <vt:lpstr>P2P</vt:lpstr>
      <vt:lpstr>RPC</vt:lpstr>
      <vt:lpstr>DOF interaction</vt:lpstr>
      <vt:lpstr>Slide 28</vt:lpstr>
      <vt:lpstr>WS technology Stack</vt:lpstr>
      <vt:lpstr>SOAP Messages</vt:lpstr>
      <vt:lpstr>SOAP Messages</vt:lpstr>
      <vt:lpstr> Chapter 3 – Virtualisation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Latest Pictures.</vt:lpstr>
      <vt:lpstr> Chapter 4 – Cloud Computing Architecture </vt:lpstr>
      <vt:lpstr>Slide 52</vt:lpstr>
      <vt:lpstr>Slide 53</vt:lpstr>
      <vt:lpstr>Slide 54</vt:lpstr>
      <vt:lpstr>Slide 55</vt:lpstr>
      <vt:lpstr>Slide 56</vt:lpstr>
      <vt:lpstr>Slide 57</vt:lpstr>
      <vt:lpstr> Chapter 5 –  Aneka: Cloud Application Platform   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 Chapter 6 – Concurrent Computing: Thread Programming </vt:lpstr>
      <vt:lpstr>Slide 74</vt:lpstr>
      <vt:lpstr>Slide 75</vt:lpstr>
      <vt:lpstr>Slide 76</vt:lpstr>
      <vt:lpstr>Slide 77</vt:lpstr>
      <vt:lpstr>Slide 78</vt:lpstr>
      <vt:lpstr>Slide 79</vt:lpstr>
      <vt:lpstr> Chapter 7 – High-Throughput Computing: Task Programming 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 Chapter 8 – Data Intensive Computing: Map-Reduce Programming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 Chapter 9 – Cloud Platforms in Industry</vt:lpstr>
      <vt:lpstr>Slide 107</vt:lpstr>
      <vt:lpstr>Slide 108</vt:lpstr>
      <vt:lpstr>Slide 109</vt:lpstr>
      <vt:lpstr>Slide 110</vt:lpstr>
      <vt:lpstr> Chapter 10 – Cloud Applications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 Chapter 11 – Advanced Topics in Cloud Computing</vt:lpstr>
      <vt:lpstr>Slide 121</vt:lpstr>
      <vt:lpstr>Slide 122</vt:lpstr>
      <vt:lpstr>Slide 123</vt:lpstr>
      <vt:lpstr>Slide 124</vt:lpstr>
      <vt:lpstr>Slide 125</vt:lpstr>
      <vt:lpstr>Cloud Federation Stack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Other Stuff</vt:lpstr>
      <vt:lpstr>Slide 136</vt:lpstr>
      <vt:lpstr>Slide 137</vt:lpstr>
      <vt:lpstr>Slide 138</vt:lpstr>
    </vt:vector>
  </TitlesOfParts>
  <Company>The University of Melbourne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Diagrams BW</dc:title>
  <dc:creator>Christian Vecchiola</dc:creator>
  <cp:lastModifiedBy>Raj</cp:lastModifiedBy>
  <cp:revision>80</cp:revision>
  <dcterms:created xsi:type="dcterms:W3CDTF">2012-03-07T10:55:43Z</dcterms:created>
  <dcterms:modified xsi:type="dcterms:W3CDTF">2013-12-07T09:23:08Z</dcterms:modified>
</cp:coreProperties>
</file>